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notesMasterIdLst>
    <p:notesMasterId r:id="rId25"/>
  </p:notesMasterIdLst>
  <p:handoutMasterIdLst>
    <p:handoutMasterId r:id="rId26"/>
  </p:handoutMasterIdLst>
  <p:sldIdLst>
    <p:sldId id="1603" r:id="rId2"/>
    <p:sldId id="1714" r:id="rId3"/>
    <p:sldId id="1696" r:id="rId4"/>
    <p:sldId id="1649" r:id="rId5"/>
    <p:sldId id="1647" r:id="rId6"/>
    <p:sldId id="1650" r:id="rId7"/>
    <p:sldId id="1698" r:id="rId8"/>
    <p:sldId id="1700" r:id="rId9"/>
    <p:sldId id="1660" r:id="rId10"/>
    <p:sldId id="1663" r:id="rId11"/>
    <p:sldId id="1713" r:id="rId12"/>
    <p:sldId id="1702" r:id="rId13"/>
    <p:sldId id="1665" r:id="rId14"/>
    <p:sldId id="1704" r:id="rId15"/>
    <p:sldId id="1707" r:id="rId16"/>
    <p:sldId id="1705" r:id="rId17"/>
    <p:sldId id="1708" r:id="rId18"/>
    <p:sldId id="1709" r:id="rId19"/>
    <p:sldId id="1706" r:id="rId20"/>
    <p:sldId id="1710" r:id="rId21"/>
    <p:sldId id="1711" r:id="rId22"/>
    <p:sldId id="1712" r:id="rId23"/>
    <p:sldId id="1604" r:id="rId24"/>
  </p:sldIdLst>
  <p:sldSz cx="12192000" cy="6858000"/>
  <p:notesSz cx="6888163" cy="100203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4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1">
          <p15:clr>
            <a:srgbClr val="A4A3A4"/>
          </p15:clr>
        </p15:guide>
        <p15:guide id="6" pos="3840">
          <p15:clr>
            <a:srgbClr val="A4A3A4"/>
          </p15:clr>
        </p15:guide>
        <p15:guide id="7" pos="704">
          <p15:clr>
            <a:srgbClr val="A4A3A4"/>
          </p15:clr>
        </p15:guide>
        <p15:guide id="8" pos="71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>
          <p15:clr>
            <a:srgbClr val="A4A3A4"/>
          </p15:clr>
        </p15:guide>
        <p15:guide id="2" pos="217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92F"/>
    <a:srgbClr val="0A6659"/>
    <a:srgbClr val="11B39B"/>
    <a:srgbClr val="2C7DFF"/>
    <a:srgbClr val="080808"/>
    <a:srgbClr val="3D93A9"/>
    <a:srgbClr val="295BD4"/>
    <a:srgbClr val="72300D"/>
    <a:srgbClr val="FFE593"/>
    <a:srgbClr val="7524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8" autoAdjust="0"/>
    <p:restoredTop sz="96262" autoAdjust="0"/>
  </p:normalViewPr>
  <p:slideViewPr>
    <p:cSldViewPr>
      <p:cViewPr varScale="1">
        <p:scale>
          <a:sx n="69" d="100"/>
          <a:sy n="69" d="100"/>
        </p:scale>
        <p:origin x="864" y="78"/>
      </p:cViewPr>
      <p:guideLst>
        <p:guide orient="horz" pos="2160"/>
        <p:guide orient="horz" pos="945"/>
        <p:guide orient="horz" pos="3884"/>
        <p:guide orient="horz" pos="192"/>
        <p:guide orient="horz" pos="1071"/>
        <p:guide pos="3840"/>
        <p:guide pos="704"/>
        <p:guide pos="7104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62" y="96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894B97-7F3F-446C-8C91-5BF3C0147A85}" type="doc">
      <dgm:prSet loTypeId="urn:microsoft.com/office/officeart/2005/8/layout/orgChart1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895C477-B6CA-4420-ABFD-185FA5EB25D4}">
      <dgm:prSet phldrT="[Текст]" custT="1"/>
      <dgm:spPr/>
      <dgm:t>
        <a:bodyPr/>
        <a:lstStyle/>
        <a:p>
          <a:r>
            <a:rPr lang="en-US" sz="2600" b="1" smtClean="0">
              <a:latin typeface="Arial" panose="020B0604020202020204" pitchFamily="34" charset="0"/>
              <a:cs typeface="Arial" panose="020B0604020202020204" pitchFamily="34" charset="0"/>
            </a:rPr>
            <a:t>Baholash</a:t>
          </a:r>
          <a:endParaRPr lang="ru-RU" sz="2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FEC509-2C3A-4986-A33F-522E9A516241}" type="parTrans" cxnId="{F7CB63B5-61A0-4523-976A-2ADCE8E96831}">
      <dgm:prSet/>
      <dgm:spPr/>
      <dgm:t>
        <a:bodyPr/>
        <a:lstStyle/>
        <a:p>
          <a:endParaRPr lang="ru-RU" sz="2600"/>
        </a:p>
      </dgm:t>
    </dgm:pt>
    <dgm:pt modelId="{0BC0D0EA-840E-4643-B0DF-9C6B1DF47E97}" type="sibTrans" cxnId="{F7CB63B5-61A0-4523-976A-2ADCE8E96831}">
      <dgm:prSet/>
      <dgm:spPr/>
      <dgm:t>
        <a:bodyPr/>
        <a:lstStyle/>
        <a:p>
          <a:endParaRPr lang="ru-RU" sz="2600"/>
        </a:p>
      </dgm:t>
    </dgm:pt>
    <dgm:pt modelId="{F75346E7-CE24-4435-8ECC-1B16C9C46BDE}">
      <dgm:prSet phldrT="[Текст]" custT="1"/>
      <dgm:spPr/>
      <dgm:t>
        <a:bodyPr/>
        <a:lstStyle/>
        <a:p>
          <a:r>
            <a:rPr lang="en-US" sz="2600" dirty="0" err="1" smtClean="0">
              <a:latin typeface="Arial" panose="020B0604020202020204" pitchFamily="34" charset="0"/>
              <a:cs typeface="Arial" panose="020B0604020202020204" pitchFamily="34" charset="0"/>
            </a:rPr>
            <a:t>O‘quvchining</a:t>
          </a:r>
          <a:r>
            <a:rPr lang="en-US" sz="2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 smtClean="0">
              <a:latin typeface="Arial" panose="020B0604020202020204" pitchFamily="34" charset="0"/>
              <a:cs typeface="Arial" panose="020B0604020202020204" pitchFamily="34" charset="0"/>
            </a:rPr>
            <a:t>shaxsiy</a:t>
          </a:r>
          <a:r>
            <a:rPr lang="en-US" sz="2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 smtClean="0">
              <a:latin typeface="Arial" panose="020B0604020202020204" pitchFamily="34" charset="0"/>
              <a:cs typeface="Arial" panose="020B0604020202020204" pitchFamily="34" charset="0"/>
            </a:rPr>
            <a:t>rivojlanish</a:t>
          </a:r>
          <a:r>
            <a:rPr lang="en-US" sz="2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 smtClean="0">
              <a:latin typeface="Arial" panose="020B0604020202020204" pitchFamily="34" charset="0"/>
              <a:cs typeface="Arial" panose="020B0604020202020204" pitchFamily="34" charset="0"/>
            </a:rPr>
            <a:t>tizimi</a:t>
          </a:r>
          <a:r>
            <a:rPr lang="en-US" sz="2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 smtClean="0">
              <a:latin typeface="Arial" panose="020B0604020202020204" pitchFamily="34" charset="0"/>
              <a:cs typeface="Arial" panose="020B0604020202020204" pitchFamily="34" charset="0"/>
            </a:rPr>
            <a:t>o‘zlashtirish</a:t>
          </a:r>
          <a:r>
            <a:rPr lang="en-US" sz="2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 smtClean="0">
              <a:latin typeface="Arial" panose="020B0604020202020204" pitchFamily="34" charset="0"/>
              <a:cs typeface="Arial" panose="020B0604020202020204" pitchFamily="34" charset="0"/>
            </a:rPr>
            <a:t>trayektoriyasini</a:t>
          </a:r>
          <a:r>
            <a:rPr lang="en-US" sz="2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 smtClean="0">
              <a:latin typeface="Arial" panose="020B0604020202020204" pitchFamily="34" charset="0"/>
              <a:cs typeface="Arial" panose="020B0604020202020204" pitchFamily="34" charset="0"/>
            </a:rPr>
            <a:t>aniqlash</a:t>
          </a:r>
          <a:endParaRPr lang="ru-RU" sz="2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D744E8-D106-4062-8E9E-C17F893DEC67}" type="parTrans" cxnId="{52E579B8-0055-4237-9257-5EAFE034A74F}">
      <dgm:prSet/>
      <dgm:spPr/>
      <dgm:t>
        <a:bodyPr/>
        <a:lstStyle/>
        <a:p>
          <a:endParaRPr lang="ru-RU" sz="2600"/>
        </a:p>
      </dgm:t>
    </dgm:pt>
    <dgm:pt modelId="{82F44629-611A-4124-8ED8-D351AA949F33}" type="sibTrans" cxnId="{52E579B8-0055-4237-9257-5EAFE034A74F}">
      <dgm:prSet/>
      <dgm:spPr/>
      <dgm:t>
        <a:bodyPr/>
        <a:lstStyle/>
        <a:p>
          <a:endParaRPr lang="ru-RU" sz="2600"/>
        </a:p>
      </dgm:t>
    </dgm:pt>
    <dgm:pt modelId="{E3E2451C-6E3D-4B95-9248-C925362A0600}">
      <dgm:prSet phldrT="[Текст]" custT="1"/>
      <dgm:spPr/>
      <dgm:t>
        <a:bodyPr/>
        <a:lstStyle/>
        <a:p>
          <a:r>
            <a:rPr lang="en-US" sz="2600" dirty="0" err="1" smtClean="0">
              <a:latin typeface="Arial" panose="020B0604020202020204" pitchFamily="34" charset="0"/>
              <a:cs typeface="Arial" panose="020B0604020202020204" pitchFamily="34" charset="0"/>
            </a:rPr>
            <a:t>oldingi</a:t>
          </a:r>
          <a:r>
            <a:rPr lang="en-US" sz="2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 smtClean="0">
              <a:latin typeface="Arial" panose="020B0604020202020204" pitchFamily="34" charset="0"/>
              <a:cs typeface="Arial" panose="020B0604020202020204" pitchFamily="34" charset="0"/>
            </a:rPr>
            <a:t>keyingi</a:t>
          </a:r>
          <a:r>
            <a:rPr lang="en-US" sz="2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 smtClean="0">
              <a:latin typeface="Arial" panose="020B0604020202020204" pitchFamily="34" charset="0"/>
              <a:cs typeface="Arial" panose="020B0604020202020204" pitchFamily="34" charset="0"/>
            </a:rPr>
            <a:t>o‘quv</a:t>
          </a:r>
          <a:r>
            <a:rPr lang="en-US" sz="2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 smtClean="0">
              <a:latin typeface="Arial" panose="020B0604020202020204" pitchFamily="34" charset="0"/>
              <a:cs typeface="Arial" panose="020B0604020202020204" pitchFamily="34" charset="0"/>
            </a:rPr>
            <a:t>natijalarini</a:t>
          </a:r>
          <a:r>
            <a:rPr lang="en-US" sz="2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 smtClean="0">
              <a:latin typeface="Arial" panose="020B0604020202020204" pitchFamily="34" charset="0"/>
              <a:cs typeface="Arial" panose="020B0604020202020204" pitchFamily="34" charset="0"/>
            </a:rPr>
            <a:t>taqqoslash</a:t>
          </a:r>
          <a:r>
            <a:rPr lang="en-US" sz="2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13482C-ACB4-47B2-B787-F489E96D5721}" type="parTrans" cxnId="{1DFFCB06-33C5-451E-8092-978EF18D3FA6}">
      <dgm:prSet/>
      <dgm:spPr/>
      <dgm:t>
        <a:bodyPr/>
        <a:lstStyle/>
        <a:p>
          <a:endParaRPr lang="ru-RU" sz="2600"/>
        </a:p>
      </dgm:t>
    </dgm:pt>
    <dgm:pt modelId="{E2EF996D-5AEC-4B60-AE0F-200DFE126A49}" type="sibTrans" cxnId="{1DFFCB06-33C5-451E-8092-978EF18D3FA6}">
      <dgm:prSet/>
      <dgm:spPr/>
      <dgm:t>
        <a:bodyPr/>
        <a:lstStyle/>
        <a:p>
          <a:endParaRPr lang="ru-RU" sz="2600"/>
        </a:p>
      </dgm:t>
    </dgm:pt>
    <dgm:pt modelId="{0CC2F53B-FA4A-431E-8A10-AEF7E32A0200}" type="pres">
      <dgm:prSet presAssocID="{FA894B97-7F3F-446C-8C91-5BF3C0147A8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39E5233-1743-492B-92DE-818A7C83887A}" type="pres">
      <dgm:prSet presAssocID="{A895C477-B6CA-4420-ABFD-185FA5EB25D4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FBF572E0-6CB8-479A-BA15-7821C729F41E}" type="pres">
      <dgm:prSet presAssocID="{A895C477-B6CA-4420-ABFD-185FA5EB25D4}" presName="rootComposite1" presStyleCnt="0"/>
      <dgm:spPr/>
      <dgm:t>
        <a:bodyPr/>
        <a:lstStyle/>
        <a:p>
          <a:endParaRPr lang="ru-RU"/>
        </a:p>
      </dgm:t>
    </dgm:pt>
    <dgm:pt modelId="{AC53401D-B29D-45E9-B6ED-A15D6B31C5B1}" type="pres">
      <dgm:prSet presAssocID="{A895C477-B6CA-4420-ABFD-185FA5EB25D4}" presName="rootText1" presStyleLbl="node0" presStyleIdx="0" presStyleCnt="1" custScaleY="429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912A61-862B-4574-9EF5-293B39516A81}" type="pres">
      <dgm:prSet presAssocID="{A895C477-B6CA-4420-ABFD-185FA5EB25D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38626C8-263D-4C14-8668-36151AFDBA24}" type="pres">
      <dgm:prSet presAssocID="{A895C477-B6CA-4420-ABFD-185FA5EB25D4}" presName="hierChild2" presStyleCnt="0"/>
      <dgm:spPr/>
      <dgm:t>
        <a:bodyPr/>
        <a:lstStyle/>
        <a:p>
          <a:endParaRPr lang="ru-RU"/>
        </a:p>
      </dgm:t>
    </dgm:pt>
    <dgm:pt modelId="{6CC05C79-8CD5-443F-BC6C-52FC7C9C09E9}" type="pres">
      <dgm:prSet presAssocID="{D1D744E8-D106-4062-8E9E-C17F893DEC67}" presName="Name37" presStyleLbl="parChTrans1D2" presStyleIdx="0" presStyleCnt="2"/>
      <dgm:spPr/>
      <dgm:t>
        <a:bodyPr/>
        <a:lstStyle/>
        <a:p>
          <a:endParaRPr lang="ru-RU"/>
        </a:p>
      </dgm:t>
    </dgm:pt>
    <dgm:pt modelId="{9E9B2092-E35F-484A-8E3A-EA03B000D85A}" type="pres">
      <dgm:prSet presAssocID="{F75346E7-CE24-4435-8ECC-1B16C9C46BDE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247B2C3-054B-4E00-8823-CE39E6C68598}" type="pres">
      <dgm:prSet presAssocID="{F75346E7-CE24-4435-8ECC-1B16C9C46BDE}" presName="rootComposite" presStyleCnt="0"/>
      <dgm:spPr/>
      <dgm:t>
        <a:bodyPr/>
        <a:lstStyle/>
        <a:p>
          <a:endParaRPr lang="ru-RU"/>
        </a:p>
      </dgm:t>
    </dgm:pt>
    <dgm:pt modelId="{E5931854-7A7F-4E6D-B228-94354F413868}" type="pres">
      <dgm:prSet presAssocID="{F75346E7-CE24-4435-8ECC-1B16C9C46BDE}" presName="rootText" presStyleLbl="node2" presStyleIdx="0" presStyleCnt="2" custScaleX="1254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7E2CC9-FDCC-4D19-9327-89E6A5D59074}" type="pres">
      <dgm:prSet presAssocID="{F75346E7-CE24-4435-8ECC-1B16C9C46BDE}" presName="rootConnector" presStyleLbl="node2" presStyleIdx="0" presStyleCnt="2"/>
      <dgm:spPr/>
      <dgm:t>
        <a:bodyPr/>
        <a:lstStyle/>
        <a:p>
          <a:endParaRPr lang="ru-RU"/>
        </a:p>
      </dgm:t>
    </dgm:pt>
    <dgm:pt modelId="{1586BA3C-344C-42D0-BB94-DBAAB0AAD45D}" type="pres">
      <dgm:prSet presAssocID="{F75346E7-CE24-4435-8ECC-1B16C9C46BDE}" presName="hierChild4" presStyleCnt="0"/>
      <dgm:spPr/>
      <dgm:t>
        <a:bodyPr/>
        <a:lstStyle/>
        <a:p>
          <a:endParaRPr lang="ru-RU"/>
        </a:p>
      </dgm:t>
    </dgm:pt>
    <dgm:pt modelId="{8EBCD65B-44A8-4102-8266-E23133D76A23}" type="pres">
      <dgm:prSet presAssocID="{F75346E7-CE24-4435-8ECC-1B16C9C46BDE}" presName="hierChild5" presStyleCnt="0"/>
      <dgm:spPr/>
      <dgm:t>
        <a:bodyPr/>
        <a:lstStyle/>
        <a:p>
          <a:endParaRPr lang="ru-RU"/>
        </a:p>
      </dgm:t>
    </dgm:pt>
    <dgm:pt modelId="{B5282860-EA39-4ED4-B954-8D98813E044F}" type="pres">
      <dgm:prSet presAssocID="{8C13482C-ACB4-47B2-B787-F489E96D5721}" presName="Name37" presStyleLbl="parChTrans1D2" presStyleIdx="1" presStyleCnt="2"/>
      <dgm:spPr/>
      <dgm:t>
        <a:bodyPr/>
        <a:lstStyle/>
        <a:p>
          <a:endParaRPr lang="ru-RU"/>
        </a:p>
      </dgm:t>
    </dgm:pt>
    <dgm:pt modelId="{E189EC9C-A8B8-4ACA-B8FA-4577C7B09954}" type="pres">
      <dgm:prSet presAssocID="{E3E2451C-6E3D-4B95-9248-C925362A0600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9C37183-D7D7-42B4-A1F2-6481C9E6974A}" type="pres">
      <dgm:prSet presAssocID="{E3E2451C-6E3D-4B95-9248-C925362A0600}" presName="rootComposite" presStyleCnt="0"/>
      <dgm:spPr/>
      <dgm:t>
        <a:bodyPr/>
        <a:lstStyle/>
        <a:p>
          <a:endParaRPr lang="ru-RU"/>
        </a:p>
      </dgm:t>
    </dgm:pt>
    <dgm:pt modelId="{8195697A-B352-46F4-A180-FC5CE25D3693}" type="pres">
      <dgm:prSet presAssocID="{E3E2451C-6E3D-4B95-9248-C925362A0600}" presName="rootText" presStyleLbl="node2" presStyleIdx="1" presStyleCnt="2" custScaleX="1266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E7506F-5970-4189-9137-1AC09A5A084F}" type="pres">
      <dgm:prSet presAssocID="{E3E2451C-6E3D-4B95-9248-C925362A0600}" presName="rootConnector" presStyleLbl="node2" presStyleIdx="1" presStyleCnt="2"/>
      <dgm:spPr/>
      <dgm:t>
        <a:bodyPr/>
        <a:lstStyle/>
        <a:p>
          <a:endParaRPr lang="ru-RU"/>
        </a:p>
      </dgm:t>
    </dgm:pt>
    <dgm:pt modelId="{B629B469-D9A7-4CEF-8274-7073789C2D69}" type="pres">
      <dgm:prSet presAssocID="{E3E2451C-6E3D-4B95-9248-C925362A0600}" presName="hierChild4" presStyleCnt="0"/>
      <dgm:spPr/>
      <dgm:t>
        <a:bodyPr/>
        <a:lstStyle/>
        <a:p>
          <a:endParaRPr lang="ru-RU"/>
        </a:p>
      </dgm:t>
    </dgm:pt>
    <dgm:pt modelId="{A6E81420-6D55-441A-8643-549108572F6A}" type="pres">
      <dgm:prSet presAssocID="{E3E2451C-6E3D-4B95-9248-C925362A0600}" presName="hierChild5" presStyleCnt="0"/>
      <dgm:spPr/>
      <dgm:t>
        <a:bodyPr/>
        <a:lstStyle/>
        <a:p>
          <a:endParaRPr lang="ru-RU"/>
        </a:p>
      </dgm:t>
    </dgm:pt>
    <dgm:pt modelId="{766981F0-B2C3-4076-9A68-20557A35BD96}" type="pres">
      <dgm:prSet presAssocID="{A895C477-B6CA-4420-ABFD-185FA5EB25D4}" presName="hierChild3" presStyleCnt="0"/>
      <dgm:spPr/>
      <dgm:t>
        <a:bodyPr/>
        <a:lstStyle/>
        <a:p>
          <a:endParaRPr lang="ru-RU"/>
        </a:p>
      </dgm:t>
    </dgm:pt>
  </dgm:ptLst>
  <dgm:cxnLst>
    <dgm:cxn modelId="{52E579B8-0055-4237-9257-5EAFE034A74F}" srcId="{A895C477-B6CA-4420-ABFD-185FA5EB25D4}" destId="{F75346E7-CE24-4435-8ECC-1B16C9C46BDE}" srcOrd="0" destOrd="0" parTransId="{D1D744E8-D106-4062-8E9E-C17F893DEC67}" sibTransId="{82F44629-611A-4124-8ED8-D351AA949F33}"/>
    <dgm:cxn modelId="{98970E7D-7785-4C76-B173-964CCBD389E3}" type="presOf" srcId="{D1D744E8-D106-4062-8E9E-C17F893DEC67}" destId="{6CC05C79-8CD5-443F-BC6C-52FC7C9C09E9}" srcOrd="0" destOrd="0" presId="urn:microsoft.com/office/officeart/2005/8/layout/orgChart1"/>
    <dgm:cxn modelId="{13FDDD0F-D036-452B-8957-D61A92D0BA7D}" type="presOf" srcId="{8C13482C-ACB4-47B2-B787-F489E96D5721}" destId="{B5282860-EA39-4ED4-B954-8D98813E044F}" srcOrd="0" destOrd="0" presId="urn:microsoft.com/office/officeart/2005/8/layout/orgChart1"/>
    <dgm:cxn modelId="{E2A55B3D-C879-4497-8567-B119D950583B}" type="presOf" srcId="{E3E2451C-6E3D-4B95-9248-C925362A0600}" destId="{8195697A-B352-46F4-A180-FC5CE25D3693}" srcOrd="0" destOrd="0" presId="urn:microsoft.com/office/officeart/2005/8/layout/orgChart1"/>
    <dgm:cxn modelId="{F7CB63B5-61A0-4523-976A-2ADCE8E96831}" srcId="{FA894B97-7F3F-446C-8C91-5BF3C0147A85}" destId="{A895C477-B6CA-4420-ABFD-185FA5EB25D4}" srcOrd="0" destOrd="0" parTransId="{CAFEC509-2C3A-4986-A33F-522E9A516241}" sibTransId="{0BC0D0EA-840E-4643-B0DF-9C6B1DF47E97}"/>
    <dgm:cxn modelId="{1DFFCB06-33C5-451E-8092-978EF18D3FA6}" srcId="{A895C477-B6CA-4420-ABFD-185FA5EB25D4}" destId="{E3E2451C-6E3D-4B95-9248-C925362A0600}" srcOrd="1" destOrd="0" parTransId="{8C13482C-ACB4-47B2-B787-F489E96D5721}" sibTransId="{E2EF996D-5AEC-4B60-AE0F-200DFE126A49}"/>
    <dgm:cxn modelId="{D6B9C2E1-EB7A-4D9D-806A-0A246BAE82E2}" type="presOf" srcId="{A895C477-B6CA-4420-ABFD-185FA5EB25D4}" destId="{17912A61-862B-4574-9EF5-293B39516A81}" srcOrd="1" destOrd="0" presId="urn:microsoft.com/office/officeart/2005/8/layout/orgChart1"/>
    <dgm:cxn modelId="{C3D2776B-E7CF-46F1-BE1E-E90C1B442291}" type="presOf" srcId="{E3E2451C-6E3D-4B95-9248-C925362A0600}" destId="{6CE7506F-5970-4189-9137-1AC09A5A084F}" srcOrd="1" destOrd="0" presId="urn:microsoft.com/office/officeart/2005/8/layout/orgChart1"/>
    <dgm:cxn modelId="{D0712AA2-C2EE-48BE-AA94-629406C90461}" type="presOf" srcId="{F75346E7-CE24-4435-8ECC-1B16C9C46BDE}" destId="{E5931854-7A7F-4E6D-B228-94354F413868}" srcOrd="0" destOrd="0" presId="urn:microsoft.com/office/officeart/2005/8/layout/orgChart1"/>
    <dgm:cxn modelId="{13A19DF5-42A8-4E3C-8DFE-6114D35CB09C}" type="presOf" srcId="{A895C477-B6CA-4420-ABFD-185FA5EB25D4}" destId="{AC53401D-B29D-45E9-B6ED-A15D6B31C5B1}" srcOrd="0" destOrd="0" presId="urn:microsoft.com/office/officeart/2005/8/layout/orgChart1"/>
    <dgm:cxn modelId="{59395E5D-7979-4C35-80BD-0B12FF0C4CE0}" type="presOf" srcId="{FA894B97-7F3F-446C-8C91-5BF3C0147A85}" destId="{0CC2F53B-FA4A-431E-8A10-AEF7E32A0200}" srcOrd="0" destOrd="0" presId="urn:microsoft.com/office/officeart/2005/8/layout/orgChart1"/>
    <dgm:cxn modelId="{BED89724-2E7C-4397-BC3C-CF0C32BE0FC5}" type="presOf" srcId="{F75346E7-CE24-4435-8ECC-1B16C9C46BDE}" destId="{3B7E2CC9-FDCC-4D19-9327-89E6A5D59074}" srcOrd="1" destOrd="0" presId="urn:microsoft.com/office/officeart/2005/8/layout/orgChart1"/>
    <dgm:cxn modelId="{762B35FD-6EE0-47B4-A059-C480740159A6}" type="presParOf" srcId="{0CC2F53B-FA4A-431E-8A10-AEF7E32A0200}" destId="{B39E5233-1743-492B-92DE-818A7C83887A}" srcOrd="0" destOrd="0" presId="urn:microsoft.com/office/officeart/2005/8/layout/orgChart1"/>
    <dgm:cxn modelId="{015A1860-280E-4FF6-8E05-2D2D99699E8E}" type="presParOf" srcId="{B39E5233-1743-492B-92DE-818A7C83887A}" destId="{FBF572E0-6CB8-479A-BA15-7821C729F41E}" srcOrd="0" destOrd="0" presId="urn:microsoft.com/office/officeart/2005/8/layout/orgChart1"/>
    <dgm:cxn modelId="{D1AF6552-701A-4D90-83BD-7B29B8B8BFBC}" type="presParOf" srcId="{FBF572E0-6CB8-479A-BA15-7821C729F41E}" destId="{AC53401D-B29D-45E9-B6ED-A15D6B31C5B1}" srcOrd="0" destOrd="0" presId="urn:microsoft.com/office/officeart/2005/8/layout/orgChart1"/>
    <dgm:cxn modelId="{A4B377F5-DDD6-4E31-9EF2-9C7086BE41C5}" type="presParOf" srcId="{FBF572E0-6CB8-479A-BA15-7821C729F41E}" destId="{17912A61-862B-4574-9EF5-293B39516A81}" srcOrd="1" destOrd="0" presId="urn:microsoft.com/office/officeart/2005/8/layout/orgChart1"/>
    <dgm:cxn modelId="{1762567D-CA8F-4E2A-A451-D70F7825CEEB}" type="presParOf" srcId="{B39E5233-1743-492B-92DE-818A7C83887A}" destId="{838626C8-263D-4C14-8668-36151AFDBA24}" srcOrd="1" destOrd="0" presId="urn:microsoft.com/office/officeart/2005/8/layout/orgChart1"/>
    <dgm:cxn modelId="{68D1408E-3978-4A32-A7FE-E70C2997BD43}" type="presParOf" srcId="{838626C8-263D-4C14-8668-36151AFDBA24}" destId="{6CC05C79-8CD5-443F-BC6C-52FC7C9C09E9}" srcOrd="0" destOrd="0" presId="urn:microsoft.com/office/officeart/2005/8/layout/orgChart1"/>
    <dgm:cxn modelId="{C40FCB85-D614-4458-9FF9-26B003BE67BC}" type="presParOf" srcId="{838626C8-263D-4C14-8668-36151AFDBA24}" destId="{9E9B2092-E35F-484A-8E3A-EA03B000D85A}" srcOrd="1" destOrd="0" presId="urn:microsoft.com/office/officeart/2005/8/layout/orgChart1"/>
    <dgm:cxn modelId="{201FA259-4D07-47A8-B20E-DF236693C248}" type="presParOf" srcId="{9E9B2092-E35F-484A-8E3A-EA03B000D85A}" destId="{8247B2C3-054B-4E00-8823-CE39E6C68598}" srcOrd="0" destOrd="0" presId="urn:microsoft.com/office/officeart/2005/8/layout/orgChart1"/>
    <dgm:cxn modelId="{54A8B884-90CA-495D-A51F-2BA81CF5476F}" type="presParOf" srcId="{8247B2C3-054B-4E00-8823-CE39E6C68598}" destId="{E5931854-7A7F-4E6D-B228-94354F413868}" srcOrd="0" destOrd="0" presId="urn:microsoft.com/office/officeart/2005/8/layout/orgChart1"/>
    <dgm:cxn modelId="{B0C1CEFA-52B4-444F-B7F6-0E5EA97A2E4C}" type="presParOf" srcId="{8247B2C3-054B-4E00-8823-CE39E6C68598}" destId="{3B7E2CC9-FDCC-4D19-9327-89E6A5D59074}" srcOrd="1" destOrd="0" presId="urn:microsoft.com/office/officeart/2005/8/layout/orgChart1"/>
    <dgm:cxn modelId="{4AD629D8-233A-4E13-A2E9-CDB83DE70630}" type="presParOf" srcId="{9E9B2092-E35F-484A-8E3A-EA03B000D85A}" destId="{1586BA3C-344C-42D0-BB94-DBAAB0AAD45D}" srcOrd="1" destOrd="0" presId="urn:microsoft.com/office/officeart/2005/8/layout/orgChart1"/>
    <dgm:cxn modelId="{22751E99-96E2-4805-8422-A2A1C2FFB408}" type="presParOf" srcId="{9E9B2092-E35F-484A-8E3A-EA03B000D85A}" destId="{8EBCD65B-44A8-4102-8266-E23133D76A23}" srcOrd="2" destOrd="0" presId="urn:microsoft.com/office/officeart/2005/8/layout/orgChart1"/>
    <dgm:cxn modelId="{63175E0D-C01E-43C8-8254-FAE10E5B9BB0}" type="presParOf" srcId="{838626C8-263D-4C14-8668-36151AFDBA24}" destId="{B5282860-EA39-4ED4-B954-8D98813E044F}" srcOrd="2" destOrd="0" presId="urn:microsoft.com/office/officeart/2005/8/layout/orgChart1"/>
    <dgm:cxn modelId="{2516E4E2-8089-4220-A654-50830E1696C9}" type="presParOf" srcId="{838626C8-263D-4C14-8668-36151AFDBA24}" destId="{E189EC9C-A8B8-4ACA-B8FA-4577C7B09954}" srcOrd="3" destOrd="0" presId="urn:microsoft.com/office/officeart/2005/8/layout/orgChart1"/>
    <dgm:cxn modelId="{BCC6907D-BD5E-4DB8-8AF3-803FCCF2D0C2}" type="presParOf" srcId="{E189EC9C-A8B8-4ACA-B8FA-4577C7B09954}" destId="{99C37183-D7D7-42B4-A1F2-6481C9E6974A}" srcOrd="0" destOrd="0" presId="urn:microsoft.com/office/officeart/2005/8/layout/orgChart1"/>
    <dgm:cxn modelId="{76CDA8E5-5210-48F5-8F34-7DB018CFAD50}" type="presParOf" srcId="{99C37183-D7D7-42B4-A1F2-6481C9E6974A}" destId="{8195697A-B352-46F4-A180-FC5CE25D3693}" srcOrd="0" destOrd="0" presId="urn:microsoft.com/office/officeart/2005/8/layout/orgChart1"/>
    <dgm:cxn modelId="{4301D739-A09F-412E-93D7-EFE97C20C330}" type="presParOf" srcId="{99C37183-D7D7-42B4-A1F2-6481C9E6974A}" destId="{6CE7506F-5970-4189-9137-1AC09A5A084F}" srcOrd="1" destOrd="0" presId="urn:microsoft.com/office/officeart/2005/8/layout/orgChart1"/>
    <dgm:cxn modelId="{CAA066AC-8103-46AE-A5F1-2356D2C04E54}" type="presParOf" srcId="{E189EC9C-A8B8-4ACA-B8FA-4577C7B09954}" destId="{B629B469-D9A7-4CEF-8274-7073789C2D69}" srcOrd="1" destOrd="0" presId="urn:microsoft.com/office/officeart/2005/8/layout/orgChart1"/>
    <dgm:cxn modelId="{B1968DB5-F1F8-4243-8607-16050BE1355B}" type="presParOf" srcId="{E189EC9C-A8B8-4ACA-B8FA-4577C7B09954}" destId="{A6E81420-6D55-441A-8643-549108572F6A}" srcOrd="2" destOrd="0" presId="urn:microsoft.com/office/officeart/2005/8/layout/orgChart1"/>
    <dgm:cxn modelId="{818ED6B6-FC54-43A4-8DE4-70F7E3EDB448}" type="presParOf" srcId="{B39E5233-1743-492B-92DE-818A7C83887A}" destId="{766981F0-B2C3-4076-9A68-20557A35BD9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282860-EA39-4ED4-B954-8D98813E044F}">
      <dsp:nvSpPr>
        <dsp:cNvPr id="0" name=""/>
        <dsp:cNvSpPr/>
      </dsp:nvSpPr>
      <dsp:spPr>
        <a:xfrm>
          <a:off x="5730131" y="849049"/>
          <a:ext cx="2883137" cy="8269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3496"/>
              </a:lnTo>
              <a:lnTo>
                <a:pt x="2883137" y="413496"/>
              </a:lnTo>
              <a:lnTo>
                <a:pt x="2883137" y="82699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C05C79-8CD5-443F-BC6C-52FC7C9C09E9}">
      <dsp:nvSpPr>
        <dsp:cNvPr id="0" name=""/>
        <dsp:cNvSpPr/>
      </dsp:nvSpPr>
      <dsp:spPr>
        <a:xfrm>
          <a:off x="2823287" y="849049"/>
          <a:ext cx="2906844" cy="826993"/>
        </a:xfrm>
        <a:custGeom>
          <a:avLst/>
          <a:gdLst/>
          <a:ahLst/>
          <a:cxnLst/>
          <a:rect l="0" t="0" r="0" b="0"/>
          <a:pathLst>
            <a:path>
              <a:moveTo>
                <a:pt x="2906844" y="0"/>
              </a:moveTo>
              <a:lnTo>
                <a:pt x="2906844" y="413496"/>
              </a:lnTo>
              <a:lnTo>
                <a:pt x="0" y="413496"/>
              </a:lnTo>
              <a:lnTo>
                <a:pt x="0" y="82699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53401D-B29D-45E9-B6ED-A15D6B31C5B1}">
      <dsp:nvSpPr>
        <dsp:cNvPr id="0" name=""/>
        <dsp:cNvSpPr/>
      </dsp:nvSpPr>
      <dsp:spPr>
        <a:xfrm>
          <a:off x="3761098" y="2975"/>
          <a:ext cx="3938066" cy="84607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smtClean="0">
              <a:latin typeface="Arial" panose="020B0604020202020204" pitchFamily="34" charset="0"/>
              <a:cs typeface="Arial" panose="020B0604020202020204" pitchFamily="34" charset="0"/>
            </a:rPr>
            <a:t>Baholash</a:t>
          </a:r>
          <a:endParaRPr lang="ru-RU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61098" y="2975"/>
        <a:ext cx="3938066" cy="846073"/>
      </dsp:txXfrm>
    </dsp:sp>
    <dsp:sp modelId="{E5931854-7A7F-4E6D-B228-94354F413868}">
      <dsp:nvSpPr>
        <dsp:cNvPr id="0" name=""/>
        <dsp:cNvSpPr/>
      </dsp:nvSpPr>
      <dsp:spPr>
        <a:xfrm>
          <a:off x="353646" y="1676043"/>
          <a:ext cx="4939280" cy="196903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O‘quvchining</a:t>
          </a:r>
          <a:r>
            <a:rPr lang="en-US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shaxsiy</a:t>
          </a:r>
          <a:r>
            <a:rPr lang="en-US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rivojlanish</a:t>
          </a:r>
          <a:r>
            <a:rPr lang="en-US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tizimi</a:t>
          </a:r>
          <a:r>
            <a:rPr lang="en-US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o‘zlashtirish</a:t>
          </a:r>
          <a:r>
            <a:rPr lang="en-US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trayektoriyasini</a:t>
          </a:r>
          <a:r>
            <a:rPr lang="en-US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aniqlash</a:t>
          </a:r>
          <a:endParaRPr lang="ru-RU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3646" y="1676043"/>
        <a:ext cx="4939280" cy="1969033"/>
      </dsp:txXfrm>
    </dsp:sp>
    <dsp:sp modelId="{8195697A-B352-46F4-A180-FC5CE25D3693}">
      <dsp:nvSpPr>
        <dsp:cNvPr id="0" name=""/>
        <dsp:cNvSpPr/>
      </dsp:nvSpPr>
      <dsp:spPr>
        <a:xfrm>
          <a:off x="6119921" y="1676043"/>
          <a:ext cx="4986694" cy="196903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oldingi</a:t>
          </a:r>
          <a:r>
            <a:rPr lang="en-US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keyingi</a:t>
          </a:r>
          <a:r>
            <a:rPr lang="en-US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o‘quv</a:t>
          </a:r>
          <a:r>
            <a:rPr lang="en-US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natijalarini</a:t>
          </a:r>
          <a:r>
            <a:rPr lang="en-US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taqqoslash</a:t>
          </a:r>
          <a:r>
            <a:rPr lang="en-US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19921" y="1676043"/>
        <a:ext cx="4986694" cy="19690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F511999-6D29-4EE3-8D20-1282A636F3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4AB560-B5FC-4105-A4FB-F27BD8E3DB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50ACFD7-5A1E-42E4-A82B-7B17C05F1BAA}" type="datetime1">
              <a:rPr lang="ru-RU"/>
              <a:pPr>
                <a:defRPr/>
              </a:pPr>
              <a:t>17.10.2023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DB553FE-6F25-453C-A980-38DFA7D246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0AA64DF-F9F4-47F2-8D1B-14DDD74739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45C639F-4909-48AD-BFA9-176E4136BA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14E24FA-E4F4-4961-A020-05EFACEE6E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B7478BD-EE29-4F5A-BA6A-7A5ED036D78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F8ECCD8-2890-4F3F-A300-38A7997ABA3B}" type="datetime1">
              <a:rPr lang="ru-RU"/>
              <a:pPr>
                <a:defRPr/>
              </a:pPr>
              <a:t>17.10.2023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97AE41AB-7186-4A25-B097-C3E157CC1D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ABF65F3C-3E16-4422-AED7-BF2BF40A2F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Щелкните, чтобы изменить стили текста образца слайда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573AAE-2D1B-4BC1-B737-30020805B55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80F987-8D5A-4B03-8B3E-584A105929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77D240C-12AE-4319-9A8F-DD19C6ED29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1pPr>
    <a:lvl2pPr marL="6080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2pPr>
    <a:lvl3pPr marL="12176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3pPr>
    <a:lvl4pPr marL="18272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4pPr>
    <a:lvl5pPr marL="24368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08773-BF83-4905-AA59-2070E1D3858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211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08773-BF83-4905-AA59-2070E1D3858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969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08773-BF83-4905-AA59-2070E1D3858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708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08773-BF83-4905-AA59-2070E1D3858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335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 descr="Стопка книг"/>
          <p:cNvGrpSpPr>
            <a:grpSpLocks/>
          </p:cNvGrpSpPr>
          <p:nvPr userDrawn="1"/>
        </p:nvGrpSpPr>
        <p:grpSpPr bwMode="auto">
          <a:xfrm>
            <a:off x="0" y="0"/>
            <a:ext cx="12193588" cy="6858000"/>
            <a:chOff x="0" y="0"/>
            <a:chExt cx="12190572" cy="6858000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1498669A-152E-4F03-841A-493ABFFB2986}"/>
                </a:ext>
              </a:extLst>
            </p:cNvPr>
            <p:cNvSpPr/>
            <p:nvPr/>
          </p:nvSpPr>
          <p:spPr>
            <a:xfrm>
              <a:off x="1588" y="0"/>
              <a:ext cx="12188984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anchor="ctr"/>
            <a:lstStyle/>
            <a:p>
              <a:pPr algn="ctr" eaLnBrk="1" hangingPunct="1">
                <a:defRPr/>
              </a:pPr>
              <a:endParaRPr lang="ru-RU" sz="2400">
                <a:solidFill>
                  <a:srgbClr val="FFFFFF"/>
                </a:solidFill>
              </a:endParaRPr>
            </a:p>
          </p:txBody>
        </p:sp>
        <p:grpSp>
          <p:nvGrpSpPr>
            <p:cNvPr id="6" name="Группа 8"/>
            <p:cNvGrpSpPr>
              <a:grpSpLocks/>
            </p:cNvGrpSpPr>
            <p:nvPr/>
          </p:nvGrpSpPr>
          <p:grpSpPr bwMode="auto"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7" name="Рисунок 9" descr="Стопка книг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591594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0C54EA12-F9DC-4C38-8292-3F4BF15EF087}"/>
                  </a:ext>
                </a:extLst>
              </p:cNvPr>
              <p:cNvSpPr/>
              <p:nvPr/>
            </p:nvSpPr>
            <p:spPr>
              <a:xfrm>
                <a:off x="4589915" y="0"/>
                <a:ext cx="136491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Дата 3">
            <a:extLst>
              <a:ext uri="{FF2B5EF4-FFF2-40B4-BE49-F238E27FC236}">
                <a16:creationId xmlns:a16="http://schemas.microsoft.com/office/drawing/2014/main" id="{583CDDD8-5607-4596-A21E-963EE5884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BB55C-63F6-4924-BA2F-54ECC6299F10}" type="datetime1">
              <a:rPr lang="ru-RU"/>
              <a:pPr>
                <a:defRPr/>
              </a:pPr>
              <a:t>17.10.2023</a:t>
            </a:fld>
            <a:endParaRPr lang="ru-RU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B86AC3EF-7AD3-4C58-B750-D9AB8AF83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FA7C523E-5ADF-418D-BDDE-1BDEE052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98FD5-EEAB-47C4-AFEE-E9CF526517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571710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34AC0B-8D2C-40E1-A8B0-FE0121B1A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26D31-A0C6-4AA6-9472-70526675CCD6}" type="datetime1">
              <a:rPr lang="ru-RU"/>
              <a:pPr>
                <a:defRPr/>
              </a:pPr>
              <a:t>17.10.2023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1D0031-97E2-445A-9628-1B33BB171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57DAEA-5D95-42D5-8656-04D17BCD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B9237-2B8F-463C-A3AA-CC0024C687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5212766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34AC0B-8D2C-40E1-A8B0-FE0121B1A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A19C6-8B8D-46AA-AB32-82A1E711B2CA}" type="datetime1">
              <a:rPr lang="ru-RU"/>
              <a:pPr>
                <a:defRPr/>
              </a:pPr>
              <a:t>17.10.2023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1D0031-97E2-445A-9628-1B33BB171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57DAEA-5D95-42D5-8656-04D17BCD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11A23-E759-4FF3-A7A9-DA514B1288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862782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34AC0B-8D2C-40E1-A8B0-FE0121B1A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9C272-65E9-44A4-8B66-31E41D184F0D}" type="datetime1">
              <a:rPr lang="ru-RU"/>
              <a:pPr>
                <a:defRPr/>
              </a:pPr>
              <a:t>17.10.2023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1D0031-97E2-445A-9628-1B33BB171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57DAEA-5D95-42D5-8656-04D17BCD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8A7DE-8F54-461B-AC6E-823BB3B8D1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542869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34AC0B-8D2C-40E1-A8B0-FE0121B1A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0A58B-5DE4-49E6-AFB3-9FADAC4FC6FE}" type="datetime1">
              <a:rPr lang="ru-RU"/>
              <a:pPr>
                <a:defRPr/>
              </a:pPr>
              <a:t>17.10.2023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1D0031-97E2-445A-9628-1B33BB171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57DAEA-5D95-42D5-8656-04D17BCD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6B36F-CDB3-4AC2-866F-B4DA9FAF29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40821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5934AC0B-8D2C-40E1-A8B0-FE0121B1A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0090B-98CF-40FA-9301-FCAF60D8CB63}" type="datetime1">
              <a:rPr lang="ru-RU"/>
              <a:pPr>
                <a:defRPr/>
              </a:pPr>
              <a:t>17.10.2023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511D0031-97E2-445A-9628-1B33BB171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C57DAEA-5D95-42D5-8656-04D17BCD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17572-6B9D-4F0A-88FB-B84FB881CB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137207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5934AC0B-8D2C-40E1-A8B0-FE0121B1A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BD850-35CE-44BD-8AB3-4EC0136A0EFC}" type="datetime1">
              <a:rPr lang="ru-RU"/>
              <a:pPr>
                <a:defRPr/>
              </a:pPr>
              <a:t>17.10.2023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511D0031-97E2-445A-9628-1B33BB171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FC57DAEA-5D95-42D5-8656-04D17BCD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8148F-31E3-4548-B656-55CC2E7076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232711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5934AC0B-8D2C-40E1-A8B0-FE0121B1A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37ED5-356D-4246-BC52-0979325DE601}" type="datetime1">
              <a:rPr lang="ru-RU"/>
              <a:pPr>
                <a:defRPr/>
              </a:pPr>
              <a:t>17.10.2023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511D0031-97E2-445A-9628-1B33BB171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FC57DAEA-5D95-42D5-8656-04D17BCD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04991-531E-4594-934E-2C1D4F4634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31408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5934AC0B-8D2C-40E1-A8B0-FE0121B1A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978E7-8AE8-4440-82BC-CD2C02584A96}" type="datetime1">
              <a:rPr lang="ru-RU"/>
              <a:pPr>
                <a:defRPr/>
              </a:pPr>
              <a:t>17.10.2023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511D0031-97E2-445A-9628-1B33BB171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FC57DAEA-5D95-42D5-8656-04D17BCD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95894-BEA2-4C63-AC93-52BE8845F3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369114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5934AC0B-8D2C-40E1-A8B0-FE0121B1A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C03B1-62CD-4395-B10F-02F650686398}" type="datetime1">
              <a:rPr lang="ru-RU"/>
              <a:pPr>
                <a:defRPr/>
              </a:pPr>
              <a:t>17.10.2023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511D0031-97E2-445A-9628-1B33BB171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C57DAEA-5D95-42D5-8656-04D17BCD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82DD4-AE3F-4F1D-84D1-9A12A75693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852664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5934AC0B-8D2C-40E1-A8B0-FE0121B1A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095CB-7963-4234-B782-427000C10EF6}" type="datetime1">
              <a:rPr lang="ru-RU"/>
              <a:pPr>
                <a:defRPr/>
              </a:pPr>
              <a:t>17.10.2023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511D0031-97E2-445A-9628-1B33BB171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C57DAEA-5D95-42D5-8656-04D17BCD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C3CAD-69E4-46AA-BFE5-45D079ABA8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105914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34AC0B-8D2C-40E1-A8B0-FE0121B1A4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6AAAEF4-4A4F-4058-BA91-7A4D8F7350DE}" type="datetime1">
              <a:rPr lang="ru-RU"/>
              <a:pPr>
                <a:defRPr/>
              </a:pPr>
              <a:t>17.10.2023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1D0031-97E2-445A-9628-1B33BB171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57DAEA-5D95-42D5-8656-04D17BCDE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F1909B2-536E-4166-898C-154FACCC1A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9" r:id="rId1"/>
    <p:sldLayoutId id="2147484769" r:id="rId2"/>
    <p:sldLayoutId id="2147484770" r:id="rId3"/>
    <p:sldLayoutId id="2147484771" r:id="rId4"/>
    <p:sldLayoutId id="2147484772" r:id="rId5"/>
    <p:sldLayoutId id="2147484773" r:id="rId6"/>
    <p:sldLayoutId id="2147484774" r:id="rId7"/>
    <p:sldLayoutId id="2147484775" r:id="rId8"/>
    <p:sldLayoutId id="2147484776" r:id="rId9"/>
    <p:sldLayoutId id="2147484777" r:id="rId10"/>
    <p:sldLayoutId id="2147484778" r:id="rId11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Martech Stack Assessment: 4 Steps to a Digital Dream Stack">
            <a:extLst>
              <a:ext uri="{FF2B5EF4-FFF2-40B4-BE49-F238E27FC236}">
                <a16:creationId xmlns:a16="http://schemas.microsoft.com/office/drawing/2014/main" id="{388EB0D8-C434-4986-B63A-A1B2E8664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20" b="9703"/>
          <a:stretch/>
        </p:blipFill>
        <p:spPr bwMode="auto">
          <a:xfrm>
            <a:off x="0" y="1268760"/>
            <a:ext cx="1219200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77B9C78-65C1-49C0-95E4-99EE97BDE0AD}"/>
              </a:ext>
            </a:extLst>
          </p:cNvPr>
          <p:cNvSpPr/>
          <p:nvPr/>
        </p:nvSpPr>
        <p:spPr>
          <a:xfrm>
            <a:off x="5025405" y="1362417"/>
            <a:ext cx="7176120" cy="5401926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buNone/>
              <a:defRPr/>
            </a:pPr>
            <a:endParaRPr lang="ru-RU" altLang="ru-RU" sz="3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2386196-6FC5-47F1-AA1D-2822542742F3}"/>
              </a:ext>
            </a:extLst>
          </p:cNvPr>
          <p:cNvSpPr/>
          <p:nvPr/>
        </p:nvSpPr>
        <p:spPr>
          <a:xfrm>
            <a:off x="-9525" y="6691313"/>
            <a:ext cx="7896225" cy="1666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dirty="0">
              <a:solidFill>
                <a:srgbClr val="FFFFFF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672645F-AC85-4A23-B4E2-1BA40502F793}"/>
              </a:ext>
            </a:extLst>
          </p:cNvPr>
          <p:cNvSpPr/>
          <p:nvPr/>
        </p:nvSpPr>
        <p:spPr>
          <a:xfrm>
            <a:off x="7886700" y="6691313"/>
            <a:ext cx="4305300" cy="166687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dirty="0">
              <a:solidFill>
                <a:srgbClr val="FFFFFF"/>
              </a:solidFill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AD367D27-1CD3-4DE1-A6DE-245A8CCCED7E}"/>
              </a:ext>
            </a:extLst>
          </p:cNvPr>
          <p:cNvCxnSpPr>
            <a:cxnSpLocks/>
          </p:cNvCxnSpPr>
          <p:nvPr/>
        </p:nvCxnSpPr>
        <p:spPr>
          <a:xfrm>
            <a:off x="-9525" y="1152064"/>
            <a:ext cx="1220152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2" name="TextBox 17">
            <a:extLst>
              <a:ext uri="{FF2B5EF4-FFF2-40B4-BE49-F238E27FC236}">
                <a16:creationId xmlns:a16="http://schemas.microsoft.com/office/drawing/2014/main" id="{713EE082-58D8-4246-92D7-07DC7B2AF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8338" y="2492896"/>
            <a:ext cx="6851203" cy="28058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  <a:defRPr/>
            </a:pPr>
            <a:r>
              <a:rPr lang="hu-H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O‘quvchilarning </a:t>
            </a:r>
            <a:r>
              <a:rPr lang="hu-H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kompetensiyalarini baholash natijalarini tahlil qilish. </a:t>
            </a:r>
            <a:endParaRPr lang="en-US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buNone/>
              <a:defRPr/>
            </a:pPr>
            <a:r>
              <a:rPr lang="hu-H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Tahlillar </a:t>
            </a:r>
            <a:r>
              <a:rPr lang="hu-H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asosida pedagogik faoliyatiga </a:t>
            </a:r>
            <a:r>
              <a:rPr lang="hu-H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o‘zgartirishlar kiritish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(2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altLang="ru-RU" sz="3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04154" y="5986598"/>
            <a:ext cx="3587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Kamolova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Uljon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Abdulhaqovna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873D08A-A32D-4CC7-BFB2-31D2369168C9}"/>
              </a:ext>
            </a:extLst>
          </p:cNvPr>
          <p:cNvSpPr/>
          <p:nvPr/>
        </p:nvSpPr>
        <p:spPr>
          <a:xfrm>
            <a:off x="551384" y="1443842"/>
            <a:ext cx="61682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>
                <a:solidFill>
                  <a:srgbClr val="ED4F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Summativ</a:t>
            </a:r>
            <a:r>
              <a:rPr lang="en-US" sz="2400" b="1" dirty="0" smtClean="0">
                <a:solidFill>
                  <a:srgbClr val="ED4F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ED4F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baholash</a:t>
            </a:r>
            <a:r>
              <a:rPr lang="en-US" sz="2400" b="1" dirty="0">
                <a:solidFill>
                  <a:srgbClr val="ED4F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ta’lim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oluvchining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ta’lim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jarayonining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davridagi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o‘zlashtirish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natijalarini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belgilangan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mezon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standartlarga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berishini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aniqlaydi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Summativ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baholash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ta’lim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jarayonining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bosqichi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yakunida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o‘tkaziladi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146" name="Picture 2" descr="Online learning assessments: why you need them and how to run them">
            <a:extLst>
              <a:ext uri="{FF2B5EF4-FFF2-40B4-BE49-F238E27FC236}">
                <a16:creationId xmlns:a16="http://schemas.microsoft.com/office/drawing/2014/main" id="{D1501AC5-F621-46E7-B962-74C5A79DE1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45" r="5000"/>
          <a:stretch/>
        </p:blipFill>
        <p:spPr bwMode="auto">
          <a:xfrm>
            <a:off x="7241967" y="1"/>
            <a:ext cx="49500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9170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4FD028D-A66B-4D45-B1C4-903F31CCF67F}"/>
              </a:ext>
            </a:extLst>
          </p:cNvPr>
          <p:cNvSpPr/>
          <p:nvPr/>
        </p:nvSpPr>
        <p:spPr>
          <a:xfrm>
            <a:off x="748125" y="806145"/>
            <a:ext cx="1046064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Xulosalovchi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summativ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baholash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baho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berish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Ta’lim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oluvchiga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berish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Ta’lim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beruvchiga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berish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tanlash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belgilangan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talabga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beradiganlarni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tanlash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cheklangan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kvota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sharoitida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tanlash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Endi 10-11 sinf bitiruvchilariga attestat bilan birga kasb malakasi  bo'yicha diplom beriladi - “TESTOLOG-SERVIS” nodavlat ta'lim muassasasi">
            <a:extLst>
              <a:ext uri="{FF2B5EF4-FFF2-40B4-BE49-F238E27FC236}">
                <a16:creationId xmlns:a16="http://schemas.microsoft.com/office/drawing/2014/main" id="{76621B13-C1F1-4BF4-AFB6-EF1735AE8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946" y="1147915"/>
            <a:ext cx="3696929" cy="207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4974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Evaluation Vectors &amp; Illustrations for Free Download | Freepi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484784"/>
            <a:ext cx="447254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07768" y="833514"/>
            <a:ext cx="80402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295BD4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ORALIQ NAZORATLAR</a:t>
            </a:r>
          </a:p>
          <a:p>
            <a:pPr algn="ctr">
              <a:lnSpc>
                <a:spcPct val="150000"/>
              </a:lnSpc>
            </a:pPr>
            <a:endParaRPr lang="en-US" sz="3200" b="1" dirty="0" smtClean="0">
              <a:solidFill>
                <a:srgbClr val="295BD4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295BD4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YAKUNIY NAZORATLAR</a:t>
            </a:r>
          </a:p>
          <a:p>
            <a:pPr algn="ctr">
              <a:lnSpc>
                <a:spcPct val="150000"/>
              </a:lnSpc>
            </a:pPr>
            <a:endParaRPr lang="en-US" sz="3200" b="1" dirty="0" smtClean="0">
              <a:solidFill>
                <a:srgbClr val="295BD4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295BD4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YAKUNIY DAVLAT ATTESTATSIYALARI</a:t>
            </a:r>
          </a:p>
          <a:p>
            <a:pPr algn="ctr">
              <a:lnSpc>
                <a:spcPct val="150000"/>
              </a:lnSpc>
            </a:pPr>
            <a:endParaRPr lang="en-US" sz="3200" b="1" dirty="0">
              <a:solidFill>
                <a:srgbClr val="295BD4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295BD4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TA’LIM SIFATI MONITORINGI</a:t>
            </a:r>
            <a:endParaRPr lang="ru-RU" sz="3200" dirty="0">
              <a:solidFill>
                <a:srgbClr val="295B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1536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B489F4E2-908F-45CA-937C-754B7829B0D5}"/>
              </a:ext>
            </a:extLst>
          </p:cNvPr>
          <p:cNvGrpSpPr/>
          <p:nvPr/>
        </p:nvGrpSpPr>
        <p:grpSpPr>
          <a:xfrm>
            <a:off x="-25400" y="0"/>
            <a:ext cx="12217400" cy="6858000"/>
            <a:chOff x="-25400" y="780792"/>
            <a:chExt cx="11100816" cy="6077208"/>
          </a:xfrm>
        </p:grpSpPr>
        <p:pic>
          <p:nvPicPr>
            <p:cNvPr id="7170" name="Picture 2" descr="A Complete Guide to Writing Good eLearning Quiz Questions- ProProfs">
              <a:extLst>
                <a:ext uri="{FF2B5EF4-FFF2-40B4-BE49-F238E27FC236}">
                  <a16:creationId xmlns:a16="http://schemas.microsoft.com/office/drawing/2014/main" id="{AF97BF31-6AAB-43CA-9325-53E2859AFB5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411"/>
            <a:stretch/>
          </p:blipFill>
          <p:spPr bwMode="auto">
            <a:xfrm>
              <a:off x="4946650" y="780792"/>
              <a:ext cx="6128766" cy="3193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A Complete Guide to Writing Good eLearning Quiz Questions- ProProfs">
              <a:extLst>
                <a:ext uri="{FF2B5EF4-FFF2-40B4-BE49-F238E27FC236}">
                  <a16:creationId xmlns:a16="http://schemas.microsoft.com/office/drawing/2014/main" id="{AC5B40F6-B28A-47DF-966D-5303C9A11D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568"/>
            <a:stretch/>
          </p:blipFill>
          <p:spPr bwMode="auto">
            <a:xfrm>
              <a:off x="-25400" y="780792"/>
              <a:ext cx="5143500" cy="6077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A Complete Guide to Writing Good eLearning Quiz Questions- ProProfs">
              <a:extLst>
                <a:ext uri="{FF2B5EF4-FFF2-40B4-BE49-F238E27FC236}">
                  <a16:creationId xmlns:a16="http://schemas.microsoft.com/office/drawing/2014/main" id="{F7CAB0BF-9F75-4F46-BE73-AB078B2E5E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307"/>
            <a:stretch/>
          </p:blipFill>
          <p:spPr bwMode="auto">
            <a:xfrm>
              <a:off x="1009650" y="3819396"/>
              <a:ext cx="10065766" cy="3038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3C529EE-EFB2-416E-BEF3-9C0BD093AAE4}"/>
              </a:ext>
            </a:extLst>
          </p:cNvPr>
          <p:cNvSpPr/>
          <p:nvPr/>
        </p:nvSpPr>
        <p:spPr>
          <a:xfrm>
            <a:off x="348107" y="1147936"/>
            <a:ext cx="64447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z-Cyrl-UZ" sz="2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Baholash mavzuning, chorakning yoki yarim yillikning, yil va  asosiy bosqichning oxirida, </a:t>
            </a:r>
            <a:r>
              <a:rPr lang="uz-Cyrl-UZ" sz="2400" b="1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o‘quv </a:t>
            </a:r>
            <a:r>
              <a:rPr lang="uz-Cyrl-UZ" sz="24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dasturlariga mos topshiriqlar yordamida </a:t>
            </a:r>
            <a:r>
              <a:rPr lang="uz-Cyrl-UZ" sz="2400" b="1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o‘tkazilishi </a:t>
            </a:r>
            <a:r>
              <a:rPr lang="uz-Cyrl-UZ" sz="24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mumkin. </a:t>
            </a:r>
            <a:endParaRPr lang="ru-RU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3A593BB-6875-45CD-B2A5-0F5E939205FC}"/>
              </a:ext>
            </a:extLst>
          </p:cNvPr>
          <p:cNvSpPr/>
          <p:nvPr/>
        </p:nvSpPr>
        <p:spPr>
          <a:xfrm>
            <a:off x="406402" y="4341410"/>
            <a:ext cx="66675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z-Cyrl-UZ" sz="2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Summativ baholash </a:t>
            </a:r>
            <a:r>
              <a:rPr lang="uz-Cyrl-UZ" sz="24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yozma</a:t>
            </a:r>
            <a:r>
              <a:rPr lang="en-US" sz="24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</a:t>
            </a:r>
            <a:r>
              <a:rPr lang="uz-Cyrl-UZ" sz="24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test, nazorat ish, suhbat yoki amaliy topshiriq</a:t>
            </a:r>
            <a:r>
              <a:rPr lang="uz-Cyrl-UZ" sz="2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shaklida </a:t>
            </a:r>
            <a:r>
              <a:rPr lang="uz-Cyrl-UZ" sz="24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bo‘lishi </a:t>
            </a:r>
            <a:r>
              <a:rPr lang="uz-Cyrl-UZ" sz="2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mumkin.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52135E9-7240-4BDE-A6AB-A7DE74F8E716}"/>
              </a:ext>
            </a:extLst>
          </p:cNvPr>
          <p:cNvSpPr/>
          <p:nvPr/>
        </p:nvSpPr>
        <p:spPr>
          <a:xfrm>
            <a:off x="7507732" y="4378832"/>
            <a:ext cx="46588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z-Cyrl-UZ" sz="2400" i="1" dirty="0">
                <a:solidFill>
                  <a:srgbClr val="001236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Qanday usuldan foydalanilsa ham, baholash muvaffaqiyatga erishiganligini </a:t>
            </a:r>
            <a:r>
              <a:rPr lang="uz-Cyrl-UZ" sz="2400" i="1" dirty="0" smtClean="0">
                <a:solidFill>
                  <a:srgbClr val="001236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ko‘rsatadi</a:t>
            </a:r>
            <a:r>
              <a:rPr lang="uz-Cyrl-UZ" sz="2400" i="1" dirty="0">
                <a:solidFill>
                  <a:srgbClr val="001236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 </a:t>
            </a:r>
            <a:endParaRPr lang="ru-RU" sz="2400" i="1" dirty="0">
              <a:solidFill>
                <a:srgbClr val="001236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669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D08E072-16B8-49EC-8C96-EC61001D67F6}"/>
              </a:ext>
            </a:extLst>
          </p:cNvPr>
          <p:cNvSpPr/>
          <p:nvPr/>
        </p:nvSpPr>
        <p:spPr>
          <a:xfrm>
            <a:off x="575530" y="1124744"/>
            <a:ext cx="6743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Baholash uning mohiyatidan kelib chiqib 2 xil shaklda </a:t>
            </a:r>
            <a:r>
              <a:rPr lang="uz-Cyrl-UZ" sz="24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o‘tkazilishi </a:t>
            </a:r>
            <a:r>
              <a:rPr lang="uz-Cyrl-UZ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mumkin: </a:t>
            </a: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8545196-15EB-465A-8094-7B43C31D2C88}"/>
              </a:ext>
            </a:extLst>
          </p:cNvPr>
          <p:cNvSpPr/>
          <p:nvPr/>
        </p:nvSpPr>
        <p:spPr>
          <a:xfrm>
            <a:off x="615950" y="3557785"/>
            <a:ext cx="69024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sz="24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MEZONGA ASOSLANGAN BAHOLASH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2607F76-C516-4054-9661-7D2EDE1C2B3D}"/>
              </a:ext>
            </a:extLst>
          </p:cNvPr>
          <p:cNvSpPr/>
          <p:nvPr/>
        </p:nvSpPr>
        <p:spPr>
          <a:xfrm>
            <a:off x="603459" y="4805021"/>
            <a:ext cx="58573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2400" b="1" i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MEYORGA ASOSLANGAN BAHOLASH</a:t>
            </a:r>
            <a:endParaRPr lang="ru-RU" sz="24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8 Top Benefits Of Online Training Certification Programs - eLearning  Industry">
            <a:extLst>
              <a:ext uri="{FF2B5EF4-FFF2-40B4-BE49-F238E27FC236}">
                <a16:creationId xmlns:a16="http://schemas.microsoft.com/office/drawing/2014/main" id="{48C18B51-B912-48DA-A4F7-AF371ECAE4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41"/>
          <a:stretch/>
        </p:blipFill>
        <p:spPr bwMode="auto">
          <a:xfrm>
            <a:off x="7319230" y="0"/>
            <a:ext cx="487277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ree Icon | Discuss issu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21" y="130503"/>
            <a:ext cx="827857" cy="82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4270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9336" y="1916832"/>
            <a:ext cx="642117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8080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SUMMATIV BAHOLASHNI </a:t>
            </a:r>
            <a:r>
              <a:rPr lang="en-US" sz="3600" b="1" dirty="0" smtClean="0">
                <a:solidFill>
                  <a:srgbClr val="08080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O‘TKAZISHDA NIMALARGA E’TIBOR </a:t>
            </a:r>
            <a:r>
              <a:rPr lang="en-US" sz="3600" b="1" dirty="0">
                <a:solidFill>
                  <a:srgbClr val="08080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BERISH </a:t>
            </a:r>
            <a:r>
              <a:rPr lang="en-US" sz="3600" b="1" dirty="0" smtClean="0">
                <a:solidFill>
                  <a:srgbClr val="08080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LOZIM?</a:t>
            </a:r>
            <a:endParaRPr lang="ru-RU" sz="3600" dirty="0">
              <a:solidFill>
                <a:srgbClr val="080808"/>
              </a:solidFill>
            </a:endParaRPr>
          </a:p>
        </p:txBody>
      </p:sp>
      <p:pic>
        <p:nvPicPr>
          <p:cNvPr id="1026" name="Picture 2" descr="250+ Not-Boring Questions To Connect And Get To Know Someo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0" r="32668"/>
          <a:stretch/>
        </p:blipFill>
        <p:spPr bwMode="auto">
          <a:xfrm>
            <a:off x="6540511" y="0"/>
            <a:ext cx="56514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ree Icon | Discuss issu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404664"/>
            <a:ext cx="827857" cy="82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0412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ersonal information Vectors &amp; Illustrations for Free Download | Freepi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1350888"/>
            <a:ext cx="5159896" cy="515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ECB575D-3D23-4668-9933-22F8C178BE19}"/>
              </a:ext>
            </a:extLst>
          </p:cNvPr>
          <p:cNvSpPr/>
          <p:nvPr/>
        </p:nvSpPr>
        <p:spPr>
          <a:xfrm>
            <a:off x="695400" y="2492896"/>
            <a:ext cx="6511404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Ta’lim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oluvchiga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summativ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baholash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nima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uchun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o‘tkazilishi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haqida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ma’lumot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berish</a:t>
            </a:r>
            <a:endParaRPr lang="en-US" sz="30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3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(</a:t>
            </a:r>
            <a:r>
              <a:rPr lang="en-US" sz="30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</a:t>
            </a:r>
            <a:r>
              <a:rPr lang="en-US" sz="3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i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ularning</a:t>
            </a:r>
            <a:r>
              <a:rPr lang="en-US" sz="30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baholashga</a:t>
            </a:r>
            <a:r>
              <a:rPr lang="en-US" sz="3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tayyorgarlik</a:t>
            </a:r>
            <a:r>
              <a:rPr lang="en-US" sz="3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i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ko‘rishiga</a:t>
            </a:r>
            <a:r>
              <a:rPr lang="en-US" sz="30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olib</a:t>
            </a:r>
            <a:r>
              <a:rPr lang="en-US" sz="3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keladi</a:t>
            </a:r>
            <a:r>
              <a:rPr lang="en-US" sz="30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ru-RU" sz="30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Блок-схема: ссылка на другую страницу 2"/>
          <p:cNvSpPr/>
          <p:nvPr/>
        </p:nvSpPr>
        <p:spPr>
          <a:xfrm>
            <a:off x="695400" y="550937"/>
            <a:ext cx="1152128" cy="1296144"/>
          </a:xfrm>
          <a:prstGeom prst="flowChartOffpageConnector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806566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ECB575D-3D23-4668-9933-22F8C178BE19}"/>
              </a:ext>
            </a:extLst>
          </p:cNvPr>
          <p:cNvSpPr/>
          <p:nvPr/>
        </p:nvSpPr>
        <p:spPr>
          <a:xfrm>
            <a:off x="1415480" y="2348880"/>
            <a:ext cx="56166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3600" b="1" dirty="0" err="1" smtClean="0">
                <a:solidFill>
                  <a:srgbClr val="0D19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Baholashni</a:t>
            </a:r>
            <a:r>
              <a:rPr lang="en-US" sz="3600" b="1" dirty="0" smtClean="0">
                <a:solidFill>
                  <a:srgbClr val="0D19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D19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o‘tkazish</a:t>
            </a:r>
            <a:r>
              <a:rPr lang="en-US" sz="3600" b="1" dirty="0" smtClean="0">
                <a:solidFill>
                  <a:srgbClr val="0D19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D19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shartlariga</a:t>
            </a:r>
            <a:r>
              <a:rPr lang="en-US" sz="3600" b="1" dirty="0">
                <a:solidFill>
                  <a:srgbClr val="0D19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D19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jiddiy</a:t>
            </a:r>
            <a:r>
              <a:rPr lang="en-US" sz="3600" b="1" dirty="0">
                <a:solidFill>
                  <a:srgbClr val="0D19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D19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yondashish</a:t>
            </a:r>
            <a:endParaRPr lang="en-US" sz="3600" b="1" dirty="0">
              <a:solidFill>
                <a:srgbClr val="0D192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Блок-схема: ссылка на другую страницу 4"/>
          <p:cNvSpPr/>
          <p:nvPr/>
        </p:nvSpPr>
        <p:spPr>
          <a:xfrm>
            <a:off x="695400" y="550937"/>
            <a:ext cx="1152128" cy="1296144"/>
          </a:xfrm>
          <a:prstGeom prst="flowChartOffpageConnector">
            <a:avLst/>
          </a:prstGeom>
          <a:solidFill>
            <a:srgbClr val="0D192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Graphic cartoon character list rules Royalty Free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3"/>
          <a:stretch/>
        </p:blipFill>
        <p:spPr bwMode="auto">
          <a:xfrm>
            <a:off x="7032104" y="1216149"/>
            <a:ext cx="4428257" cy="439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0219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ECB575D-3D23-4668-9933-22F8C178BE19}"/>
              </a:ext>
            </a:extLst>
          </p:cNvPr>
          <p:cNvSpPr/>
          <p:nvPr/>
        </p:nvSpPr>
        <p:spPr>
          <a:xfrm>
            <a:off x="2855640" y="836712"/>
            <a:ext cx="89289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32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Baholash</a:t>
            </a:r>
            <a:r>
              <a:rPr lang="en-US" sz="3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o‘tkazish</a:t>
            </a:r>
            <a:r>
              <a:rPr lang="en-US" sz="3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sharoitida</a:t>
            </a: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ta‘lim</a:t>
            </a:r>
            <a:r>
              <a:rPr lang="en-US" sz="3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oluvchi</a:t>
            </a: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o‘zini</a:t>
            </a:r>
            <a:r>
              <a:rPr lang="en-US" sz="3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erkin</a:t>
            </a: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tutishi</a:t>
            </a: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nohushlik</a:t>
            </a: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xis</a:t>
            </a: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etmasligiga</a:t>
            </a: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imkoniyat</a:t>
            </a: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yaratish</a:t>
            </a:r>
            <a:endParaRPr lang="ru-RU" sz="3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Блок-схема: ссылка на другую страницу 4"/>
          <p:cNvSpPr/>
          <p:nvPr/>
        </p:nvSpPr>
        <p:spPr>
          <a:xfrm>
            <a:off x="695400" y="550937"/>
            <a:ext cx="1152128" cy="1296144"/>
          </a:xfrm>
          <a:prstGeom prst="flowChartOffpageConnector">
            <a:avLst/>
          </a:prstGeom>
          <a:solidFill>
            <a:srgbClr val="0D192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4098" name="Picture 2" descr="Kids classroom Vectors &amp; Illustrations for Free Download |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3470450"/>
            <a:ext cx="9396809" cy="338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7108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13D4627-AAB4-4FC2-973B-03E6CDCC9398}"/>
              </a:ext>
            </a:extLst>
          </p:cNvPr>
          <p:cNvSpPr/>
          <p:nvPr/>
        </p:nvSpPr>
        <p:spPr>
          <a:xfrm>
            <a:off x="695400" y="1988840"/>
            <a:ext cx="5832648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3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Baholovchi</a:t>
            </a:r>
            <a:r>
              <a:rPr lang="en-US" sz="3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en-US" sz="3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ta’lim</a:t>
            </a:r>
            <a:r>
              <a:rPr lang="en-US" sz="3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oluvchi</a:t>
            </a:r>
            <a:r>
              <a:rPr lang="en-US" sz="3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baholash</a:t>
            </a:r>
            <a:r>
              <a:rPr lang="en-US" sz="3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qachon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kim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tomonidan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qanday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o‘tkazilishini</a:t>
            </a:r>
            <a:r>
              <a:rPr lang="en-US" sz="3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bilishlari</a:t>
            </a:r>
            <a:r>
              <a:rPr lang="en-US" sz="3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muhim</a:t>
            </a:r>
            <a:r>
              <a:rPr lang="en-US" sz="3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ahamiyatga</a:t>
            </a:r>
            <a:r>
              <a:rPr lang="en-US" sz="3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egadir</a:t>
            </a:r>
            <a:endParaRPr lang="ru-RU" sz="3400" b="1" dirty="0">
              <a:solidFill>
                <a:srgbClr val="92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Блок-схема: ссылка на другую страницу 13"/>
          <p:cNvSpPr/>
          <p:nvPr/>
        </p:nvSpPr>
        <p:spPr>
          <a:xfrm>
            <a:off x="695400" y="550937"/>
            <a:ext cx="1152128" cy="1296144"/>
          </a:xfrm>
          <a:prstGeom prst="flowChartOffpageConnector">
            <a:avLst/>
          </a:prstGeom>
          <a:solidFill>
            <a:srgbClr val="0D192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5126" name="Picture 6" descr="Premium Vector | Time management concept with business people working near  the big clock illustr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1878707"/>
            <a:ext cx="5389041" cy="431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6732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5400" y="980728"/>
            <a:ext cx="67687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Siz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odatda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nimani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baholaysiz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bilim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ko‘nikma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malaka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uz-Latn-UZ" sz="2400" b="1" dirty="0">
                <a:latin typeface="Arial" panose="020B0604020202020204" pitchFamily="34" charset="0"/>
                <a:cs typeface="Arial" panose="020B0604020202020204" pitchFamily="34" charset="0"/>
              </a:rPr>
              <a:t>Siz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o‘quvchilarni</a:t>
            </a:r>
            <a:r>
              <a:rPr lang="uz-Latn-U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400" b="1" dirty="0">
                <a:latin typeface="Arial" panose="020B0604020202020204" pitchFamily="34" charset="0"/>
                <a:cs typeface="Arial" panose="020B0604020202020204" pitchFamily="34" charset="0"/>
              </a:rPr>
              <a:t>qanday baholaysiz</a:t>
            </a:r>
            <a:r>
              <a:rPr lang="uz-Latn-U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uz-Latn-UZ" sz="2400" b="1" dirty="0">
                <a:latin typeface="Arial" panose="020B0604020202020204" pitchFamily="34" charset="0"/>
                <a:cs typeface="Arial" panose="020B0604020202020204" pitchFamily="34" charset="0"/>
              </a:rPr>
              <a:t>Nima uchun (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sababli</a:t>
            </a:r>
            <a:r>
              <a:rPr lang="uz-Latn-UZ" sz="24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o‘quvchi</a:t>
            </a:r>
            <a:r>
              <a:rPr lang="uz-Latn-U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larni </a:t>
            </a:r>
            <a:r>
              <a:rPr lang="uz-Latn-UZ" sz="2400" b="1" dirty="0">
                <a:latin typeface="Arial" panose="020B0604020202020204" pitchFamily="34" charset="0"/>
                <a:cs typeface="Arial" panose="020B0604020202020204" pitchFamily="34" charset="0"/>
              </a:rPr>
              <a:t>baholaysiz</a:t>
            </a:r>
            <a:r>
              <a:rPr lang="uz-Latn-U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Bajarilgan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bahodan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tashqari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qo‘shimcha </a:t>
            </a:r>
            <a:r>
              <a:rPr lang="uz-Latn-UZ" sz="2400" b="1" dirty="0">
                <a:latin typeface="Arial" panose="020B0604020202020204" pitchFamily="34" charset="0"/>
                <a:cs typeface="Arial" panose="020B0604020202020204" pitchFamily="34" charset="0"/>
              </a:rPr>
              <a:t>izoh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bahoga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sharh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400" b="1" dirty="0">
                <a:latin typeface="Arial" panose="020B0604020202020204" pitchFamily="34" charset="0"/>
                <a:cs typeface="Arial" panose="020B0604020202020204" pitchFamily="34" charset="0"/>
              </a:rPr>
              <a:t>berasizmi</a:t>
            </a:r>
            <a:r>
              <a:rPr lang="uz-Latn-U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uz-Latn-UZ" sz="2400" b="1" dirty="0">
                <a:latin typeface="Arial" panose="020B0604020202020204" pitchFamily="34" charset="0"/>
                <a:cs typeface="Arial" panose="020B0604020202020204" pitchFamily="34" charset="0"/>
              </a:rPr>
              <a:t>Agar siz ha deb javob bersangiz, bu sharhlarni qa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tarzda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400" b="1" dirty="0">
                <a:latin typeface="Arial" panose="020B0604020202020204" pitchFamily="34" charset="0"/>
                <a:cs typeface="Arial" panose="020B0604020202020204" pitchFamily="34" charset="0"/>
              </a:rPr>
              <a:t>taqdim etasiz?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Question person Vectors &amp; Illustrations for Free Download | Freepi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1701425"/>
            <a:ext cx="4140225" cy="414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Icon | Discuss issu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448" y="178473"/>
            <a:ext cx="827857" cy="82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9023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oal Vector Art, Icons, and Graphics for Free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816" y="1847081"/>
            <a:ext cx="5829300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13D4627-AAB4-4FC2-973B-03E6CDCC9398}"/>
              </a:ext>
            </a:extLst>
          </p:cNvPr>
          <p:cNvSpPr/>
          <p:nvPr/>
        </p:nvSpPr>
        <p:spPr>
          <a:xfrm>
            <a:off x="407368" y="2067263"/>
            <a:ext cx="61534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32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Qo‘yilgan</a:t>
            </a:r>
            <a:r>
              <a:rPr lang="en-US" sz="3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baho</a:t>
            </a: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o‘quv</a:t>
            </a:r>
            <a:r>
              <a:rPr lang="en-US" sz="3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natijasiga</a:t>
            </a: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qay</a:t>
            </a: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darajada</a:t>
            </a: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erishganlikni</a:t>
            </a: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tushunish</a:t>
            </a: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</a:t>
            </a: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mujassamlashtirish</a:t>
            </a: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uchun</a:t>
            </a: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ahamiyatli</a:t>
            </a: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ekanligini</a:t>
            </a: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bilish</a:t>
            </a:r>
            <a:endParaRPr lang="ru-RU" sz="3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Блок-схема: ссылка на другую страницу 4"/>
          <p:cNvSpPr/>
          <p:nvPr/>
        </p:nvSpPr>
        <p:spPr>
          <a:xfrm>
            <a:off x="695400" y="550937"/>
            <a:ext cx="1152128" cy="1296144"/>
          </a:xfrm>
          <a:prstGeom prst="flowChartOffpageConnector">
            <a:avLst/>
          </a:prstGeom>
          <a:solidFill>
            <a:srgbClr val="0D192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142235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Plan Images | Free Vectors, Stock Photos &amp; PS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2740992"/>
            <a:ext cx="59626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13D4627-AAB4-4FC2-973B-03E6CDCC9398}"/>
              </a:ext>
            </a:extLst>
          </p:cNvPr>
          <p:cNvSpPr/>
          <p:nvPr/>
        </p:nvSpPr>
        <p:spPr>
          <a:xfrm>
            <a:off x="623392" y="2132856"/>
            <a:ext cx="69369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32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Ta’lim</a:t>
            </a:r>
            <a:r>
              <a:rPr lang="en-US" sz="3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oluvchi</a:t>
            </a: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oldindan</a:t>
            </a: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belgilangan</a:t>
            </a: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mezon</a:t>
            </a: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yordamida</a:t>
            </a: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baholanishi</a:t>
            </a: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lozim</a:t>
            </a:r>
            <a:endParaRPr lang="ru-RU" sz="3200" b="1" dirty="0">
              <a:solidFill>
                <a:srgbClr val="92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Блок-схема: ссылка на другую страницу 4"/>
          <p:cNvSpPr/>
          <p:nvPr/>
        </p:nvSpPr>
        <p:spPr>
          <a:xfrm>
            <a:off x="695400" y="550937"/>
            <a:ext cx="1152128" cy="1296144"/>
          </a:xfrm>
          <a:prstGeom prst="flowChartOffpageConnector">
            <a:avLst/>
          </a:prstGeom>
          <a:solidFill>
            <a:srgbClr val="0D192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9876458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13D4627-AAB4-4FC2-973B-03E6CDCC9398}"/>
              </a:ext>
            </a:extLst>
          </p:cNvPr>
          <p:cNvSpPr/>
          <p:nvPr/>
        </p:nvSpPr>
        <p:spPr>
          <a:xfrm>
            <a:off x="767408" y="2564904"/>
            <a:ext cx="61448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rgbClr val="92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REJALASHTIRILMAGAN BAHOLASHNI O‘TKAZISH MAQSADGA MU</a:t>
            </a:r>
            <a:r>
              <a:rPr lang="uz-Cyrl-UZ" sz="3200" b="1" dirty="0" smtClean="0">
                <a:solidFill>
                  <a:srgbClr val="92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en-US" sz="3200" b="1" dirty="0" smtClean="0">
                <a:solidFill>
                  <a:srgbClr val="92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OFIQ EMAS</a:t>
            </a:r>
            <a:endParaRPr lang="ru-RU" sz="3200" b="1" dirty="0">
              <a:solidFill>
                <a:srgbClr val="92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Блок-схема: ссылка на другую страницу 4"/>
          <p:cNvSpPr/>
          <p:nvPr/>
        </p:nvSpPr>
        <p:spPr>
          <a:xfrm>
            <a:off x="695400" y="550937"/>
            <a:ext cx="1152128" cy="1296144"/>
          </a:xfrm>
          <a:prstGeom prst="flowChartOffpageConnector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6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Premium Vector | Time management planning schedule deadline isometric  composition with character of distracted worker and ringing alarm clock  vector illustr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663" y="1199009"/>
            <a:ext cx="4860305" cy="486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0004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AD367D27-1CD3-4DE1-A6DE-245A8CCCED7E}"/>
              </a:ext>
            </a:extLst>
          </p:cNvPr>
          <p:cNvCxnSpPr>
            <a:cxnSpLocks/>
          </p:cNvCxnSpPr>
          <p:nvPr/>
        </p:nvCxnSpPr>
        <p:spPr>
          <a:xfrm>
            <a:off x="-9525" y="1268760"/>
            <a:ext cx="1220152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7" name="Google Shape;647;p25">
            <a:extLst>
              <a:ext uri="{FF2B5EF4-FFF2-40B4-BE49-F238E27FC236}">
                <a16:creationId xmlns:a16="http://schemas.microsoft.com/office/drawing/2014/main" id="{C0049B36-B320-4E9E-83A8-91B99380D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2200" y="3479800"/>
            <a:ext cx="769938" cy="8763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4000">
                <a:solidFill>
                  <a:srgbClr val="FFFFFF"/>
                </a:solidFill>
                <a:latin typeface="+mn-lt"/>
                <a:ea typeface="Fira Sans Extra Condensed Mediu"/>
                <a:cs typeface="Fira Sans Extra Condensed Mediu"/>
                <a:sym typeface="Fira Sans Extra Condensed Mediu"/>
              </a:rPr>
              <a:t>2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47025" y="2832236"/>
            <a:ext cx="6888424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ru-RU" sz="4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E’TIBORINGIZ UCHUN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ru-RU" sz="4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RAHMAT</a:t>
            </a:r>
            <a:r>
              <a:rPr lang="uz-Cyrl-UZ" altLang="ru-RU" sz="4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altLang="ru-RU" sz="4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6075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o think like a designer you need to be more curious | Information Design &amp;  Production Support Specialists">
            <a:extLst>
              <a:ext uri="{FF2B5EF4-FFF2-40B4-BE49-F238E27FC236}">
                <a16:creationId xmlns:a16="http://schemas.microsoft.com/office/drawing/2014/main" id="{17B9183A-4CC3-4868-838B-CDAF5D4268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3"/>
          <a:stretch/>
        </p:blipFill>
        <p:spPr bwMode="auto">
          <a:xfrm>
            <a:off x="3658523" y="2684206"/>
            <a:ext cx="7855051" cy="377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B093B6-3A67-4251-8A8A-6DDC1CF2BD04}"/>
              </a:ext>
            </a:extLst>
          </p:cNvPr>
          <p:cNvSpPr/>
          <p:nvPr/>
        </p:nvSpPr>
        <p:spPr>
          <a:xfrm>
            <a:off x="467153" y="3288640"/>
            <a:ext cx="74913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BAHOLASH 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 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NIMA?</a:t>
            </a:r>
          </a:p>
        </p:txBody>
      </p:sp>
      <p:pic>
        <p:nvPicPr>
          <p:cNvPr id="6146" name="Picture 2" descr="Can thoughts a non physical thing be able to manifest themselves in  reality, please somebody give me advice. : Tulpas">
            <a:extLst>
              <a:ext uri="{FF2B5EF4-FFF2-40B4-BE49-F238E27FC236}">
                <a16:creationId xmlns:a16="http://schemas.microsoft.com/office/drawing/2014/main" id="{AEABD91B-2C5A-4865-86A4-96BBA038D7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0" b="23862"/>
          <a:stretch/>
        </p:blipFill>
        <p:spPr bwMode="auto">
          <a:xfrm>
            <a:off x="8894665" y="98323"/>
            <a:ext cx="2425792" cy="242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ree Icon | Discuss issue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448" y="178473"/>
            <a:ext cx="827857" cy="82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6525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A82871C-328D-42A1-9157-61DF998F342E}"/>
              </a:ext>
            </a:extLst>
          </p:cNvPr>
          <p:cNvSpPr/>
          <p:nvPr/>
        </p:nvSpPr>
        <p:spPr>
          <a:xfrm>
            <a:off x="335360" y="620688"/>
            <a:ext cx="75608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90195" indent="450215" algn="ctr">
              <a:lnSpc>
                <a:spcPct val="150000"/>
              </a:lnSpc>
              <a:spcAft>
                <a:spcPts val="0"/>
              </a:spcAft>
            </a:pPr>
            <a:r>
              <a:rPr lang="uz-Cyrl-UZ" sz="2400" b="1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Baholash – </a:t>
            </a:r>
            <a:r>
              <a:rPr lang="uz-Cyrl-UZ" sz="2400" dirty="0" smtClean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ta‘lim </a:t>
            </a:r>
            <a:r>
              <a:rPr lang="uz-Cyrl-UZ" sz="24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jarayoning </a:t>
            </a:r>
            <a:r>
              <a:rPr lang="uz-Cyrl-UZ" sz="2400" dirty="0" smtClean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lang="en-US" sz="2400" dirty="0" smtClean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z-Cyrl-UZ" sz="2400" dirty="0" smtClean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 </a:t>
            </a:r>
            <a:r>
              <a:rPr lang="uz-Cyrl-UZ" sz="24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bosqichida </a:t>
            </a:r>
            <a:r>
              <a:rPr lang="uz-Cyrl-UZ" sz="2400" b="1" dirty="0" smtClean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o‘quv </a:t>
            </a:r>
            <a:r>
              <a:rPr lang="uz-Cyrl-UZ" sz="2400" b="1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maqsadlariga erishilganlik darajasini</a:t>
            </a:r>
            <a:r>
              <a:rPr lang="uz-Cyrl-UZ" sz="24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oldindan belgilangan mezonlar asosida </a:t>
            </a:r>
            <a:r>
              <a:rPr lang="uz-Cyrl-UZ" sz="2400" b="1" dirty="0" smtClean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o‘lchash</a:t>
            </a:r>
            <a:r>
              <a:rPr lang="uz-Cyrl-UZ" sz="24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Cyrl-UZ" sz="2400" b="1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natijalarni aniqlash </a:t>
            </a:r>
            <a:r>
              <a:rPr lang="uz-Cyrl-UZ" sz="24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 </a:t>
            </a:r>
            <a:r>
              <a:rPr lang="uz-Cyrl-UZ" sz="2400" b="1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tahlil etish</a:t>
            </a:r>
            <a:r>
              <a:rPr lang="uz-Cyrl-UZ" sz="24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 iborat jarayondir. </a:t>
            </a:r>
            <a:endParaRPr lang="en-US" sz="2400" dirty="0">
              <a:solidFill>
                <a:srgbClr val="001C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290195" indent="450215" algn="ctr">
              <a:lnSpc>
                <a:spcPct val="150000"/>
              </a:lnSpc>
              <a:spcAft>
                <a:spcPts val="0"/>
              </a:spcAft>
            </a:pPr>
            <a:endParaRPr lang="en-US" sz="2400" dirty="0">
              <a:solidFill>
                <a:srgbClr val="001C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290195" indent="450215" algn="ctr">
              <a:lnSpc>
                <a:spcPct val="150000"/>
              </a:lnSpc>
              <a:spcAft>
                <a:spcPts val="0"/>
              </a:spcAft>
            </a:pPr>
            <a:r>
              <a:rPr lang="uz-Cyrl-UZ" sz="2400" b="1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Baholash natijasida chiqariladigan xulosalar </a:t>
            </a:r>
            <a:r>
              <a:rPr lang="uz-Cyrl-UZ" sz="2400" dirty="0" smtClean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o‘quvchi</a:t>
            </a:r>
            <a:r>
              <a:rPr lang="uz-Cyrl-UZ" sz="24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Cyrl-UZ" sz="2400" dirty="0" smtClean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o‘qituvchi</a:t>
            </a:r>
            <a:r>
              <a:rPr lang="uz-Cyrl-UZ" sz="24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Cyrl-UZ" sz="2400" dirty="0" smtClean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en-US" sz="2400" dirty="0" smtClean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z-Cyrl-UZ" sz="2400" dirty="0" smtClean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 yo‘nalishi</a:t>
            </a:r>
            <a:r>
              <a:rPr lang="uz-Cyrl-UZ" sz="24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Cyrl-UZ" sz="2400" dirty="0" smtClean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en-US" sz="2400" dirty="0" smtClean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z-Cyrl-UZ" sz="2400" dirty="0" smtClean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 </a:t>
            </a:r>
            <a:r>
              <a:rPr lang="uz-Cyrl-UZ" sz="24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muassasasi, </a:t>
            </a:r>
            <a:r>
              <a:rPr lang="uz-Cyrl-UZ" sz="2400" dirty="0" smtClean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en-US" sz="2400" dirty="0" smtClean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z-Cyrl-UZ" sz="2400" dirty="0" smtClean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 </a:t>
            </a:r>
            <a:r>
              <a:rPr lang="uz-Cyrl-UZ" sz="24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dasturi yoki butun boshli bir </a:t>
            </a:r>
            <a:r>
              <a:rPr lang="uz-Cyrl-UZ" sz="2400" dirty="0" smtClean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en-US" sz="2400" dirty="0" smtClean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z-Cyrl-UZ" sz="2400" dirty="0" smtClean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 </a:t>
            </a:r>
            <a:r>
              <a:rPr lang="uz-Cyrl-UZ" sz="24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tizimining faoliyatiga baho berish uchun ishlatiladi. </a:t>
            </a:r>
            <a:endParaRPr lang="ru-RU" sz="2400" dirty="0">
              <a:solidFill>
                <a:srgbClr val="001C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Evaluation in education | Pedago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1334905"/>
            <a:ext cx="4549648" cy="420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9875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439F14-A901-41F9-AF80-5333F57D6C66}"/>
              </a:ext>
            </a:extLst>
          </p:cNvPr>
          <p:cNvSpPr/>
          <p:nvPr/>
        </p:nvSpPr>
        <p:spPr>
          <a:xfrm>
            <a:off x="1271464" y="620688"/>
            <a:ext cx="100439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90195" algn="ctr">
              <a:lnSpc>
                <a:spcPct val="150000"/>
              </a:lnSpc>
            </a:pPr>
            <a:r>
              <a:rPr lang="en-US" sz="2800" b="1" dirty="0" err="1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Baholash</a:t>
            </a:r>
            <a:r>
              <a:rPr lang="en-US" sz="2800" b="1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bugungi</a:t>
            </a:r>
            <a:r>
              <a:rPr lang="en-US" sz="28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ta’lim</a:t>
            </a:r>
            <a:r>
              <a:rPr lang="en-US" sz="2800" dirty="0" smtClean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tizimining</a:t>
            </a:r>
            <a:r>
              <a:rPr lang="en-US" sz="28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28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ajralmas</a:t>
            </a:r>
            <a:r>
              <a:rPr lang="en-US" sz="28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qismidir</a:t>
            </a:r>
            <a:r>
              <a:rPr lang="en-US" sz="28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7F08F14C-C564-4DB2-9FF3-FC17BECBF2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5357805"/>
              </p:ext>
            </p:extLst>
          </p:nvPr>
        </p:nvGraphicFramePr>
        <p:xfrm>
          <a:off x="407368" y="2420888"/>
          <a:ext cx="11460263" cy="3648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66294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63E3DCF-C1DA-424B-8081-A2D62334CF6A}"/>
              </a:ext>
            </a:extLst>
          </p:cNvPr>
          <p:cNvSpPr/>
          <p:nvPr/>
        </p:nvSpPr>
        <p:spPr>
          <a:xfrm>
            <a:off x="4244501" y="667702"/>
            <a:ext cx="756487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sz="2800" dirty="0" smtClean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o‘quvchilarning o‘quv </a:t>
            </a:r>
            <a:r>
              <a:rPr lang="uz-Cyrl-UZ" sz="28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faoliyati rivojlanishi </a:t>
            </a:r>
            <a:r>
              <a:rPr lang="uz-Cyrl-UZ" sz="2800" dirty="0" smtClean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to‘g‘risida </a:t>
            </a:r>
            <a:r>
              <a:rPr lang="uz-Cyrl-UZ" sz="28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tegishli </a:t>
            </a:r>
            <a:r>
              <a:rPr lang="uz-Cyrl-UZ" sz="2800" dirty="0" smtClean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ma‘lumotlarni to‘plash</a:t>
            </a:r>
            <a:endParaRPr lang="en-US" sz="2800" dirty="0">
              <a:solidFill>
                <a:srgbClr val="001C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rgbClr val="001C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Cyrl-UZ" sz="28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 </a:t>
            </a:r>
            <a:r>
              <a:rPr lang="uz-Cyrl-UZ" sz="2800" dirty="0" smtClean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o‘quv </a:t>
            </a:r>
            <a:r>
              <a:rPr lang="uz-Cyrl-UZ" sz="28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jarayoni yaxshilash </a:t>
            </a:r>
            <a:r>
              <a:rPr lang="uz-Cyrl-UZ" sz="2800" dirty="0" smtClean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to‘g‘risida </a:t>
            </a:r>
            <a:r>
              <a:rPr lang="uz-Cyrl-UZ" sz="28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qarorlar qabul qilish </a:t>
            </a:r>
            <a:endParaRPr lang="en-US" sz="2800" dirty="0">
              <a:solidFill>
                <a:srgbClr val="001C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rgbClr val="001C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Cyrl-UZ" sz="28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 qiziqishlarini, </a:t>
            </a:r>
            <a:r>
              <a:rPr lang="uz-Cyrl-UZ" sz="2800" dirty="0" smtClean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o‘qitishning </a:t>
            </a:r>
            <a:r>
              <a:rPr lang="uz-Cyrl-UZ" sz="28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asl natijalari bilan kutilganlarining mosligini aniqlash.</a:t>
            </a:r>
            <a:endParaRPr lang="en-US" sz="2800" dirty="0">
              <a:solidFill>
                <a:srgbClr val="001C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556433D-2BEB-49E4-9382-11CA4E0CC62C}"/>
              </a:ext>
            </a:extLst>
          </p:cNvPr>
          <p:cNvSpPr/>
          <p:nvPr/>
        </p:nvSpPr>
        <p:spPr>
          <a:xfrm>
            <a:off x="984761" y="1883024"/>
            <a:ext cx="266932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2800" b="1" dirty="0">
                <a:solidFill>
                  <a:srgbClr val="001C5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Baholashning </a:t>
            </a:r>
            <a:endParaRPr lang="en-US" sz="2800" b="1" dirty="0">
              <a:solidFill>
                <a:srgbClr val="001C5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uz-Cyrl-UZ" sz="2800" b="1" dirty="0">
                <a:solidFill>
                  <a:srgbClr val="001C5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maqsadi </a:t>
            </a:r>
            <a:endParaRPr lang="en-US" sz="2800" b="1" dirty="0">
              <a:solidFill>
                <a:srgbClr val="001C5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3914B64-6FC4-448B-A691-8475218A97FB}"/>
              </a:ext>
            </a:extLst>
          </p:cNvPr>
          <p:cNvSpPr/>
          <p:nvPr/>
        </p:nvSpPr>
        <p:spPr>
          <a:xfrm>
            <a:off x="679873" y="4778630"/>
            <a:ext cx="1105062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28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Ushbu </a:t>
            </a:r>
            <a:r>
              <a:rPr lang="uz-Cyrl-UZ" sz="2800" dirty="0" smtClean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lang="en-US" sz="2800" dirty="0" smtClean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z-Cyrl-UZ" sz="2800" dirty="0" smtClean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lumotni </a:t>
            </a:r>
            <a:r>
              <a:rPr lang="uz-Cyrl-UZ" sz="28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olganidan </a:t>
            </a:r>
            <a:r>
              <a:rPr lang="uz-Cyrl-UZ" sz="2800" dirty="0" smtClean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so‘ng</a:t>
            </a:r>
            <a:r>
              <a:rPr lang="uz-Cyrl-UZ" sz="28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Cyrl-UZ" sz="2800" dirty="0" smtClean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o‘qituvchilar </a:t>
            </a:r>
            <a:r>
              <a:rPr lang="uz-Cyrl-UZ" sz="28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 bir </a:t>
            </a:r>
            <a:r>
              <a:rPr lang="uz-Cyrl-UZ" sz="2800" dirty="0" smtClean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o‘quvchining </a:t>
            </a:r>
            <a:r>
              <a:rPr lang="uz-Cyrl-UZ" sz="28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yutuqlari, shuningdek </a:t>
            </a:r>
            <a:r>
              <a:rPr lang="en-US" sz="2800" dirty="0" err="1" smtClean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r>
              <a:rPr lang="uz-Cyrl-UZ" sz="2800" dirty="0" smtClean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 o‘ziga </a:t>
            </a:r>
            <a:r>
              <a:rPr lang="uz-Cyrl-UZ" sz="28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 xususiyatlaridan kelib chiqib </a:t>
            </a:r>
            <a:r>
              <a:rPr lang="uz-Cyrl-UZ" sz="2800" b="1" dirty="0" smtClean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o‘qitish </a:t>
            </a:r>
            <a:r>
              <a:rPr lang="uz-Cyrl-UZ" sz="2800" b="1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shakllari, usullari va metodlarini </a:t>
            </a:r>
            <a:r>
              <a:rPr lang="uz-Cyrl-UZ" sz="2800" b="1" dirty="0" smtClean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o‘zgartirishlari </a:t>
            </a:r>
            <a:r>
              <a:rPr lang="uz-Cyrl-UZ" sz="2800" b="1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uz-Cyrl-UZ" sz="28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1C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Равнобедренный треугольник 7">
            <a:extLst>
              <a:ext uri="{FF2B5EF4-FFF2-40B4-BE49-F238E27FC236}">
                <a16:creationId xmlns:a16="http://schemas.microsoft.com/office/drawing/2014/main" id="{5C1114DB-B1AE-4CFE-A9A0-99E54DCB98D3}"/>
              </a:ext>
            </a:extLst>
          </p:cNvPr>
          <p:cNvSpPr/>
          <p:nvPr/>
        </p:nvSpPr>
        <p:spPr>
          <a:xfrm rot="5400000">
            <a:off x="3699879" y="1012904"/>
            <a:ext cx="324000" cy="252000"/>
          </a:xfrm>
          <a:prstGeom prst="triangle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id="{F5586F6D-E0BB-42FD-BFB9-C3FA991AAC63}"/>
              </a:ext>
            </a:extLst>
          </p:cNvPr>
          <p:cNvSpPr/>
          <p:nvPr/>
        </p:nvSpPr>
        <p:spPr>
          <a:xfrm rot="5400000">
            <a:off x="3699879" y="2299130"/>
            <a:ext cx="324000" cy="252000"/>
          </a:xfrm>
          <a:prstGeom prst="triangle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Равнобедренный треугольник 9">
            <a:extLst>
              <a:ext uri="{FF2B5EF4-FFF2-40B4-BE49-F238E27FC236}">
                <a16:creationId xmlns:a16="http://schemas.microsoft.com/office/drawing/2014/main" id="{0893AFE4-37F4-4DC1-BE14-21051AFD229C}"/>
              </a:ext>
            </a:extLst>
          </p:cNvPr>
          <p:cNvSpPr/>
          <p:nvPr/>
        </p:nvSpPr>
        <p:spPr>
          <a:xfrm rot="5400000">
            <a:off x="3699879" y="3557748"/>
            <a:ext cx="324000" cy="252000"/>
          </a:xfrm>
          <a:prstGeom prst="triangle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8870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B093B6-3A67-4251-8A8A-6DDC1CF2BD04}"/>
              </a:ext>
            </a:extLst>
          </p:cNvPr>
          <p:cNvSpPr/>
          <p:nvPr/>
        </p:nvSpPr>
        <p:spPr>
          <a:xfrm>
            <a:off x="467153" y="2684206"/>
            <a:ext cx="74913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 O‘QUVCHILARNI BAHOLASH KERAK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6146" name="Picture 2" descr="Can thoughts a non physical thing be able to manifest themselves in  reality, please somebody give me advice. : Tulpas">
            <a:extLst>
              <a:ext uri="{FF2B5EF4-FFF2-40B4-BE49-F238E27FC236}">
                <a16:creationId xmlns:a16="http://schemas.microsoft.com/office/drawing/2014/main" id="{AEABD91B-2C5A-4865-86A4-96BBA038D7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0" b="23862"/>
          <a:stretch/>
        </p:blipFill>
        <p:spPr bwMode="auto">
          <a:xfrm>
            <a:off x="8894665" y="98323"/>
            <a:ext cx="2425792" cy="242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onfused vector image | Portfolio design, Vector illustration, Royalty free  ic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802" y="2635127"/>
            <a:ext cx="1463697" cy="351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ree Icon | Discuss issue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448" y="178473"/>
            <a:ext cx="827857" cy="82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0964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1959" y="2155397"/>
            <a:ext cx="6183824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z-Cyrl-UZ" sz="4000" b="1" dirty="0" smtClean="0">
                <a:solidFill>
                  <a:srgbClr val="2632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BAHOLASH TA</a:t>
            </a:r>
            <a:r>
              <a:rPr lang="en-US" sz="4000" b="1" dirty="0" smtClean="0">
                <a:solidFill>
                  <a:srgbClr val="2632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</a:t>
            </a:r>
            <a:r>
              <a:rPr lang="uz-Cyrl-UZ" sz="4000" b="1" dirty="0" smtClean="0">
                <a:solidFill>
                  <a:srgbClr val="2632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LIM OLISH JARAYONINING DAVOMI</a:t>
            </a:r>
            <a:endParaRPr lang="ru-RU" sz="4000" dirty="0">
              <a:solidFill>
                <a:srgbClr val="2632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Education App Development Company in India - PixelMatr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041" y="1968285"/>
            <a:ext cx="4491925" cy="449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ree Icon | Discuss issu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448" y="178473"/>
            <a:ext cx="827857" cy="82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4480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9 Tips on How to Make Self Assessment Meaningful | Hygger.io">
            <a:extLst>
              <a:ext uri="{FF2B5EF4-FFF2-40B4-BE49-F238E27FC236}">
                <a16:creationId xmlns:a16="http://schemas.microsoft.com/office/drawing/2014/main" id="{9CE8E997-3EB4-4A63-8C5A-CE0AF2596E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8" t="19444" r="30824"/>
          <a:stretch/>
        </p:blipFill>
        <p:spPr bwMode="auto">
          <a:xfrm>
            <a:off x="7464152" y="1"/>
            <a:ext cx="4752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35E37D-85A3-480B-ADB7-12F4FA6D8D68}"/>
              </a:ext>
            </a:extLst>
          </p:cNvPr>
          <p:cNvSpPr/>
          <p:nvPr/>
        </p:nvSpPr>
        <p:spPr>
          <a:xfrm>
            <a:off x="114300" y="620688"/>
            <a:ext cx="7239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z-Cyrl-UZ" sz="2800" b="1" dirty="0" smtClean="0">
                <a:solidFill>
                  <a:srgbClr val="0012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Baholash</a:t>
            </a:r>
            <a:r>
              <a:rPr lang="en-US" sz="2800" b="1" dirty="0" err="1" smtClean="0">
                <a:solidFill>
                  <a:srgbClr val="0012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ning</a:t>
            </a:r>
            <a:r>
              <a:rPr lang="en-US" sz="2800" b="1" dirty="0" smtClean="0">
                <a:solidFill>
                  <a:srgbClr val="0012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</a:t>
            </a:r>
            <a:r>
              <a:rPr lang="uz-Cyrl-UZ" sz="2800" b="1" dirty="0" smtClean="0">
                <a:solidFill>
                  <a:srgbClr val="0012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12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xil</a:t>
            </a:r>
            <a:r>
              <a:rPr lang="en-US" sz="2800" b="1" dirty="0" smtClean="0">
                <a:solidFill>
                  <a:srgbClr val="0012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12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ko‘rinishi</a:t>
            </a:r>
            <a:r>
              <a:rPr lang="en-US" sz="2800" b="1" dirty="0" smtClean="0">
                <a:solidFill>
                  <a:srgbClr val="0012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12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mavjud</a:t>
            </a:r>
            <a:r>
              <a:rPr lang="uz-Cyrl-UZ" sz="2800" b="1" dirty="0" smtClean="0">
                <a:solidFill>
                  <a:srgbClr val="0012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uz-Cyrl-UZ" sz="2800" b="1" dirty="0">
              <a:solidFill>
                <a:srgbClr val="00123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ACB67E4-D23C-4220-A923-0368F62E2008}"/>
              </a:ext>
            </a:extLst>
          </p:cNvPr>
          <p:cNvSpPr/>
          <p:nvPr/>
        </p:nvSpPr>
        <p:spPr>
          <a:xfrm>
            <a:off x="177100" y="2276872"/>
            <a:ext cx="7848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20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12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US" sz="2800" b="1" dirty="0" err="1" smtClean="0">
                <a:solidFill>
                  <a:srgbClr val="0012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Diagnostik</a:t>
            </a:r>
            <a:r>
              <a:rPr lang="en-US" sz="2800" b="1" dirty="0" smtClean="0">
                <a:solidFill>
                  <a:srgbClr val="0012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012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uz-Cyrl-UZ" sz="2800" dirty="0" smtClean="0">
                <a:solidFill>
                  <a:srgbClr val="0012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boshlang‘ich</a:t>
            </a:r>
            <a:r>
              <a:rPr lang="en-US" sz="2800" dirty="0" smtClean="0">
                <a:solidFill>
                  <a:srgbClr val="0012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uz-Cyrl-UZ" sz="2800" dirty="0" smtClean="0">
                <a:solidFill>
                  <a:srgbClr val="0012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2800" dirty="0" smtClean="0">
              <a:solidFill>
                <a:srgbClr val="00123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en-US" sz="2800" b="1" dirty="0" smtClean="0">
                <a:solidFill>
                  <a:srgbClr val="0012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en-US" sz="2800" b="1" dirty="0" err="1" smtClean="0">
                <a:solidFill>
                  <a:srgbClr val="0012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Formativ</a:t>
            </a:r>
            <a:r>
              <a:rPr lang="en-US" sz="2800" b="1" dirty="0" smtClean="0">
                <a:solidFill>
                  <a:srgbClr val="0012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012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2800" dirty="0" err="1" smtClean="0">
                <a:solidFill>
                  <a:srgbClr val="0012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shakllantiruvchi</a:t>
            </a:r>
            <a:r>
              <a:rPr lang="en-US" sz="2800" dirty="0" smtClean="0">
                <a:solidFill>
                  <a:srgbClr val="0012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uz-Cyrl-UZ" sz="2800" dirty="0" smtClean="0">
                <a:solidFill>
                  <a:srgbClr val="0012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joriy</a:t>
            </a:r>
            <a:r>
              <a:rPr lang="en-US" sz="2800" dirty="0" smtClean="0">
                <a:solidFill>
                  <a:srgbClr val="0012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ru-RU" sz="2800" dirty="0" smtClean="0">
              <a:solidFill>
                <a:srgbClr val="00123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en-US" sz="2800" b="1" dirty="0" smtClean="0">
                <a:solidFill>
                  <a:srgbClr val="0012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en-US" sz="2800" b="1" dirty="0" err="1" smtClean="0">
                <a:solidFill>
                  <a:srgbClr val="0012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Summativ</a:t>
            </a:r>
            <a:r>
              <a:rPr lang="en-US" sz="2800" b="1" dirty="0" smtClean="0">
                <a:solidFill>
                  <a:srgbClr val="0012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012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2800" dirty="0" err="1" smtClean="0">
                <a:solidFill>
                  <a:srgbClr val="0012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xulosalovchi</a:t>
            </a:r>
            <a:r>
              <a:rPr lang="en-US" sz="2800" dirty="0" smtClean="0">
                <a:solidFill>
                  <a:srgbClr val="0012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uz-Cyrl-UZ" sz="2800" dirty="0" smtClean="0">
                <a:solidFill>
                  <a:srgbClr val="0012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yakuniy</a:t>
            </a:r>
            <a:r>
              <a:rPr lang="en-US" sz="2800" dirty="0" smtClean="0">
                <a:solidFill>
                  <a:srgbClr val="0012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endParaRPr lang="ru-RU" sz="2800" dirty="0">
              <a:solidFill>
                <a:srgbClr val="00123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8430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8043</TotalTime>
  <Words>505</Words>
  <Application>Microsoft Office PowerPoint</Application>
  <PresentationFormat>Широкоэкранный</PresentationFormat>
  <Paragraphs>82</Paragraphs>
  <Slides>23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SimSun</vt:lpstr>
      <vt:lpstr>Arial</vt:lpstr>
      <vt:lpstr>Calibri</vt:lpstr>
      <vt:lpstr>Calibri Light</vt:lpstr>
      <vt:lpstr>Fira Sans Extra Condensed Mediu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ТСБ</dc:creator>
  <cp:lastModifiedBy>Пользователь</cp:lastModifiedBy>
  <cp:revision>574</cp:revision>
  <cp:lastPrinted>2020-08-11T06:12:21Z</cp:lastPrinted>
  <dcterms:created xsi:type="dcterms:W3CDTF">2019-08-13T20:10:55Z</dcterms:created>
  <dcterms:modified xsi:type="dcterms:W3CDTF">2023-10-17T18:34:19Z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