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970" r:id="rId2"/>
    <p:sldId id="971" r:id="rId3"/>
    <p:sldId id="972" r:id="rId4"/>
    <p:sldId id="973" r:id="rId5"/>
    <p:sldId id="974" r:id="rId6"/>
    <p:sldId id="975" r:id="rId7"/>
    <p:sldId id="977" r:id="rId8"/>
    <p:sldId id="976" r:id="rId9"/>
    <p:sldId id="978" r:id="rId10"/>
    <p:sldId id="979" r:id="rId11"/>
    <p:sldId id="980" r:id="rId12"/>
    <p:sldId id="981" r:id="rId13"/>
    <p:sldId id="984" r:id="rId14"/>
    <p:sldId id="985" r:id="rId15"/>
    <p:sldId id="987" r:id="rId16"/>
    <p:sldId id="988" r:id="rId17"/>
    <p:sldId id="989" r:id="rId18"/>
    <p:sldId id="990" r:id="rId19"/>
    <p:sldId id="983" r:id="rId20"/>
    <p:sldId id="382" r:id="rId21"/>
    <p:sldId id="632" r:id="rId22"/>
    <p:sldId id="539" r:id="rId23"/>
    <p:sldId id="951" r:id="rId24"/>
    <p:sldId id="843" r:id="rId25"/>
    <p:sldId id="380" r:id="rId26"/>
    <p:sldId id="391" r:id="rId27"/>
    <p:sldId id="921" r:id="rId28"/>
    <p:sldId id="949" r:id="rId29"/>
    <p:sldId id="275" r:id="rId30"/>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294" autoAdjust="0"/>
  </p:normalViewPr>
  <p:slideViewPr>
    <p:cSldViewPr>
      <p:cViewPr varScale="1">
        <p:scale>
          <a:sx n="137" d="100"/>
          <a:sy n="137" d="100"/>
        </p:scale>
        <p:origin x="828" y="11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07A23D-D054-4B5B-8DDD-317DBB38FF1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ru-RU"/>
        </a:p>
      </dgm:t>
    </dgm:pt>
    <dgm:pt modelId="{1BCB7D25-77E7-4E90-88EE-739DCDCC9994}">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z-Latn-UZ" sz="1800" dirty="0" smtClean="0">
              <a:latin typeface="Times New Roman" pitchFamily="18" charset="0"/>
              <a:cs typeface="Times New Roman" pitchFamily="18" charset="0"/>
            </a:rPr>
            <a:t>H</a:t>
          </a:r>
          <a:r>
            <a:rPr lang="bg-BG" sz="1800" dirty="0" smtClean="0">
              <a:latin typeface="Times New Roman" pitchFamily="18" charset="0"/>
              <a:cs typeface="Times New Roman" pitchFamily="18" charset="0"/>
            </a:rPr>
            <a:t>ar bir o‘quvchining qiziqishlari, ehtiyojlari, qobiliyatlari, shaxsiy sifatlari, intellektual xususiyatlarini aniqlash</a:t>
          </a:r>
          <a:endParaRPr lang="ru-RU" sz="1800" dirty="0">
            <a:latin typeface="Times New Roman" pitchFamily="18" charset="0"/>
            <a:cs typeface="Times New Roman" pitchFamily="18" charset="0"/>
          </a:endParaRPr>
        </a:p>
      </dgm:t>
    </dgm:pt>
    <dgm:pt modelId="{C928C739-228A-41B9-A9C6-92A8B8E1BEED}" type="parTrans" cxnId="{6EFC68E4-794C-424E-8E51-814DB5B431F9}">
      <dgm:prSet/>
      <dgm:spPr/>
      <dgm:t>
        <a:bodyPr/>
        <a:lstStyle/>
        <a:p>
          <a:endParaRPr lang="ru-RU"/>
        </a:p>
      </dgm:t>
    </dgm:pt>
    <dgm:pt modelId="{CC4FD35E-2137-440D-B430-878C63B5160A}" type="sibTrans" cxnId="{6EFC68E4-794C-424E-8E51-814DB5B431F9}">
      <dgm:prSet/>
      <dgm:spPr/>
      <dgm:t>
        <a:bodyPr/>
        <a:lstStyle/>
        <a:p>
          <a:endParaRPr lang="ru-RU"/>
        </a:p>
      </dgm:t>
    </dgm:pt>
    <dgm:pt modelId="{0A6F01FE-67CC-43ED-AC8E-A559A000573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z-Latn-UZ" sz="1800" dirty="0" smtClean="0">
              <a:latin typeface="Times New Roman" pitchFamily="18" charset="0"/>
              <a:cs typeface="Times New Roman" pitchFamily="18" charset="0"/>
            </a:rPr>
            <a:t>O</a:t>
          </a:r>
          <a:r>
            <a:rPr lang="bg-BG" sz="1800" dirty="0" smtClean="0">
              <a:latin typeface="Times New Roman" pitchFamily="18" charset="0"/>
              <a:cs typeface="Times New Roman" pitchFamily="18" charset="0"/>
            </a:rPr>
            <a:t>‘quvchilarda o‘qishga sog‘lom, kuchli va  ta‘sirchan motivasiyani shakllantirish</a:t>
          </a:r>
          <a:endParaRPr lang="ru-RU" sz="1800" dirty="0">
            <a:latin typeface="Times New Roman" pitchFamily="18" charset="0"/>
            <a:cs typeface="Times New Roman" pitchFamily="18" charset="0"/>
          </a:endParaRPr>
        </a:p>
      </dgm:t>
    </dgm:pt>
    <dgm:pt modelId="{00752464-6453-4E5A-B939-A658E320C71B}" type="parTrans" cxnId="{13000717-F660-4537-A6A7-294201DA2949}">
      <dgm:prSet/>
      <dgm:spPr/>
      <dgm:t>
        <a:bodyPr/>
        <a:lstStyle/>
        <a:p>
          <a:endParaRPr lang="ru-RU"/>
        </a:p>
      </dgm:t>
    </dgm:pt>
    <dgm:pt modelId="{D6AB42D4-0C1B-4C18-A493-6AF146318640}" type="sibTrans" cxnId="{13000717-F660-4537-A6A7-294201DA2949}">
      <dgm:prSet/>
      <dgm:spPr/>
      <dgm:t>
        <a:bodyPr/>
        <a:lstStyle/>
        <a:p>
          <a:endParaRPr lang="ru-RU"/>
        </a:p>
      </dgm:t>
    </dgm:pt>
    <dgm:pt modelId="{F7AC41BE-B076-4381-BCF1-7430336952C6}">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z-Latn-UZ" sz="1800" dirty="0" smtClean="0">
              <a:latin typeface="Times New Roman" pitchFamily="18" charset="0"/>
              <a:cs typeface="Times New Roman" pitchFamily="18" charset="0"/>
            </a:rPr>
            <a:t>I</a:t>
          </a:r>
          <a:r>
            <a:rPr lang="bg-BG" sz="1800" dirty="0" smtClean="0">
              <a:latin typeface="Times New Roman" pitchFamily="18" charset="0"/>
              <a:cs typeface="Times New Roman" pitchFamily="18" charset="0"/>
            </a:rPr>
            <a:t>qtidorli va iste‘dodli o‘quvchilarni tanlash va individual yondashish, zamonaviy kasblarni egallash qobiliyatini rivojlantirish</a:t>
          </a:r>
          <a:endParaRPr lang="ru-RU" sz="1800" dirty="0">
            <a:latin typeface="Times New Roman" pitchFamily="18" charset="0"/>
            <a:cs typeface="Times New Roman" pitchFamily="18" charset="0"/>
          </a:endParaRPr>
        </a:p>
      </dgm:t>
    </dgm:pt>
    <dgm:pt modelId="{E6513F9B-1AC6-4EBA-986B-5793964B9F10}" type="parTrans" cxnId="{72822C46-9EB7-4A4A-94D7-36F3E9A7D741}">
      <dgm:prSet/>
      <dgm:spPr/>
      <dgm:t>
        <a:bodyPr/>
        <a:lstStyle/>
        <a:p>
          <a:endParaRPr lang="ru-RU"/>
        </a:p>
      </dgm:t>
    </dgm:pt>
    <dgm:pt modelId="{B36583FC-5E70-4FAB-8D7B-38396E53E48B}" type="sibTrans" cxnId="{72822C46-9EB7-4A4A-94D7-36F3E9A7D741}">
      <dgm:prSet/>
      <dgm:spPr/>
      <dgm:t>
        <a:bodyPr/>
        <a:lstStyle/>
        <a:p>
          <a:endParaRPr lang="ru-RU"/>
        </a:p>
      </dgm:t>
    </dgm:pt>
    <dgm:pt modelId="{1D16E9BF-F28E-40E7-80B5-7D07C45A5BC7}">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z-Latn-UZ" sz="1600" dirty="0" smtClean="0">
              <a:latin typeface="Times New Roman" pitchFamily="18" charset="0"/>
              <a:cs typeface="Times New Roman" pitchFamily="18" charset="0"/>
            </a:rPr>
            <a:t>Y</a:t>
          </a:r>
          <a:r>
            <a:rPr lang="bg-BG" sz="1600" dirty="0" smtClean="0">
              <a:latin typeface="Times New Roman" pitchFamily="18" charset="0"/>
              <a:cs typeface="Times New Roman" pitchFamily="18" charset="0"/>
            </a:rPr>
            <a:t>oshlarni tarbiyalsh va ularning bandligini ta‘minlashda maktabdan tashqari ta‘limning zamonaviy usullarini va yo‘nalishlarini joriy etish;</a:t>
          </a:r>
          <a:endParaRPr lang="ru-RU" sz="1600" dirty="0">
            <a:latin typeface="Times New Roman" pitchFamily="18" charset="0"/>
            <a:cs typeface="Times New Roman" pitchFamily="18" charset="0"/>
          </a:endParaRPr>
        </a:p>
      </dgm:t>
    </dgm:pt>
    <dgm:pt modelId="{43535CAB-F285-40E8-B12E-5C4E1299CD14}" type="parTrans" cxnId="{47BC29E1-2D13-4F56-804C-81357B044A58}">
      <dgm:prSet/>
      <dgm:spPr/>
      <dgm:t>
        <a:bodyPr/>
        <a:lstStyle/>
        <a:p>
          <a:endParaRPr lang="ru-RU"/>
        </a:p>
      </dgm:t>
    </dgm:pt>
    <dgm:pt modelId="{B4A83D00-5EB3-4B09-B3FD-14B95FD0A2EF}" type="sibTrans" cxnId="{47BC29E1-2D13-4F56-804C-81357B044A58}">
      <dgm:prSet/>
      <dgm:spPr/>
      <dgm:t>
        <a:bodyPr/>
        <a:lstStyle/>
        <a:p>
          <a:endParaRPr lang="ru-RU"/>
        </a:p>
      </dgm:t>
    </dgm:pt>
    <dgm:pt modelId="{47906A90-FDE5-4E2E-AD55-7CCE33E52EE3}">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uz-Latn-UZ" sz="1800" dirty="0" smtClean="0">
              <a:latin typeface="Times New Roman" pitchFamily="18" charset="0"/>
              <a:cs typeface="Times New Roman" pitchFamily="18" charset="0"/>
            </a:rPr>
            <a:t>O</a:t>
          </a:r>
          <a:r>
            <a:rPr lang="bg-BG" sz="1800" dirty="0" smtClean="0">
              <a:latin typeface="Times New Roman" pitchFamily="18" charset="0"/>
              <a:cs typeface="Times New Roman" pitchFamily="18" charset="0"/>
            </a:rPr>
            <a:t>‘qitish metodikasini takomillashtirish, ta‘lim-tarbiya jarayoniga zamonaviy axborot- kommunikasiya texnologiyalari va innovatsion loyihalarni joriy etish.</a:t>
          </a:r>
          <a:endParaRPr lang="ru-RU" sz="1800" dirty="0">
            <a:latin typeface="Times New Roman" pitchFamily="18" charset="0"/>
            <a:cs typeface="Times New Roman" pitchFamily="18" charset="0"/>
          </a:endParaRPr>
        </a:p>
      </dgm:t>
    </dgm:pt>
    <dgm:pt modelId="{39CD1565-16B3-4F15-A00B-08D02A9E5283}" type="parTrans" cxnId="{A2966E96-AFE5-4AE2-A9C3-092CDDD0CC41}">
      <dgm:prSet/>
      <dgm:spPr/>
      <dgm:t>
        <a:bodyPr/>
        <a:lstStyle/>
        <a:p>
          <a:endParaRPr lang="ru-RU"/>
        </a:p>
      </dgm:t>
    </dgm:pt>
    <dgm:pt modelId="{11CA8C2C-29F8-4847-993A-719ECE6A6204}" type="sibTrans" cxnId="{A2966E96-AFE5-4AE2-A9C3-092CDDD0CC41}">
      <dgm:prSet/>
      <dgm:spPr/>
      <dgm:t>
        <a:bodyPr/>
        <a:lstStyle/>
        <a:p>
          <a:endParaRPr lang="ru-RU"/>
        </a:p>
      </dgm:t>
    </dgm:pt>
    <dgm:pt modelId="{378D640D-8E2E-48C1-92CA-57ACEBB7C491}" type="pres">
      <dgm:prSet presAssocID="{4F07A23D-D054-4B5B-8DDD-317DBB38FF18}" presName="Name0" presStyleCnt="0">
        <dgm:presLayoutVars>
          <dgm:dir/>
          <dgm:resizeHandles val="exact"/>
        </dgm:presLayoutVars>
      </dgm:prSet>
      <dgm:spPr/>
      <dgm:t>
        <a:bodyPr/>
        <a:lstStyle/>
        <a:p>
          <a:endParaRPr lang="ru-RU"/>
        </a:p>
      </dgm:t>
    </dgm:pt>
    <dgm:pt modelId="{354BA85A-D051-41D3-8770-02521A20CCEC}" type="pres">
      <dgm:prSet presAssocID="{4F07A23D-D054-4B5B-8DDD-317DBB38FF18}" presName="cycle" presStyleCnt="0"/>
      <dgm:spPr/>
    </dgm:pt>
    <dgm:pt modelId="{DA9DC141-84F7-4571-956B-CC93EEDA143A}" type="pres">
      <dgm:prSet presAssocID="{1BCB7D25-77E7-4E90-88EE-739DCDCC9994}" presName="nodeFirstNode" presStyleLbl="node1" presStyleIdx="0" presStyleCnt="5" custScaleX="136829" custScaleY="128460" custRadScaleRad="144773" custRadScaleInc="95241">
        <dgm:presLayoutVars>
          <dgm:bulletEnabled val="1"/>
        </dgm:presLayoutVars>
      </dgm:prSet>
      <dgm:spPr/>
      <dgm:t>
        <a:bodyPr/>
        <a:lstStyle/>
        <a:p>
          <a:endParaRPr lang="ru-RU"/>
        </a:p>
      </dgm:t>
    </dgm:pt>
    <dgm:pt modelId="{02F6826E-05C2-42EA-B06B-85CED147EAA7}" type="pres">
      <dgm:prSet presAssocID="{CC4FD35E-2137-440D-B430-878C63B5160A}" presName="sibTransFirstNode" presStyleLbl="bgShp" presStyleIdx="0" presStyleCnt="1" custLinFactNeighborX="-60770" custLinFactNeighborY="5142"/>
      <dgm:spPr/>
      <dgm:t>
        <a:bodyPr/>
        <a:lstStyle/>
        <a:p>
          <a:endParaRPr lang="ru-RU"/>
        </a:p>
      </dgm:t>
    </dgm:pt>
    <dgm:pt modelId="{CF50BE39-0C31-4730-A1D6-993D860A017C}" type="pres">
      <dgm:prSet presAssocID="{0A6F01FE-67CC-43ED-AC8E-A559A0005733}" presName="nodeFollowingNodes" presStyleLbl="node1" presStyleIdx="1" presStyleCnt="5" custScaleX="106892" custScaleY="169139" custRadScaleRad="137704" custRadScaleInc="38868">
        <dgm:presLayoutVars>
          <dgm:bulletEnabled val="1"/>
        </dgm:presLayoutVars>
      </dgm:prSet>
      <dgm:spPr/>
      <dgm:t>
        <a:bodyPr/>
        <a:lstStyle/>
        <a:p>
          <a:endParaRPr lang="ru-RU"/>
        </a:p>
      </dgm:t>
    </dgm:pt>
    <dgm:pt modelId="{0FC6BDC1-2AF9-4B18-B539-EE0C90F6C1A3}" type="pres">
      <dgm:prSet presAssocID="{F7AC41BE-B076-4381-BCF1-7430336952C6}" presName="nodeFollowingNodes" presStyleLbl="node1" presStyleIdx="2" presStyleCnt="5" custScaleX="137402" custScaleY="169268" custRadScaleRad="61166" custRadScaleInc="69682">
        <dgm:presLayoutVars>
          <dgm:bulletEnabled val="1"/>
        </dgm:presLayoutVars>
      </dgm:prSet>
      <dgm:spPr/>
      <dgm:t>
        <a:bodyPr/>
        <a:lstStyle/>
        <a:p>
          <a:endParaRPr lang="ru-RU"/>
        </a:p>
      </dgm:t>
    </dgm:pt>
    <dgm:pt modelId="{373711AE-2CF7-444F-9234-B2B4101993C8}" type="pres">
      <dgm:prSet presAssocID="{1D16E9BF-F28E-40E7-80B5-7D07C45A5BC7}" presName="nodeFollowingNodes" presStyleLbl="node1" presStyleIdx="3" presStyleCnt="5" custScaleX="154210" custScaleY="129807" custRadScaleRad="173089" custRadScaleInc="91157">
        <dgm:presLayoutVars>
          <dgm:bulletEnabled val="1"/>
        </dgm:presLayoutVars>
      </dgm:prSet>
      <dgm:spPr/>
      <dgm:t>
        <a:bodyPr/>
        <a:lstStyle/>
        <a:p>
          <a:endParaRPr lang="ru-RU"/>
        </a:p>
      </dgm:t>
    </dgm:pt>
    <dgm:pt modelId="{15C3D283-7C1D-4DB8-B1F6-10CA6F68FCB4}" type="pres">
      <dgm:prSet presAssocID="{47906A90-FDE5-4E2E-AD55-7CCE33E52EE3}" presName="nodeFollowingNodes" presStyleLbl="node1" presStyleIdx="4" presStyleCnt="5" custScaleX="179404" custScaleY="132364" custRadScaleRad="113539" custRadScaleInc="46418">
        <dgm:presLayoutVars>
          <dgm:bulletEnabled val="1"/>
        </dgm:presLayoutVars>
      </dgm:prSet>
      <dgm:spPr/>
      <dgm:t>
        <a:bodyPr/>
        <a:lstStyle/>
        <a:p>
          <a:endParaRPr lang="ru-RU"/>
        </a:p>
      </dgm:t>
    </dgm:pt>
  </dgm:ptLst>
  <dgm:cxnLst>
    <dgm:cxn modelId="{2C070C30-5733-4900-B942-D4877A283FA0}" type="presOf" srcId="{1D16E9BF-F28E-40E7-80B5-7D07C45A5BC7}" destId="{373711AE-2CF7-444F-9234-B2B4101993C8}" srcOrd="0" destOrd="0" presId="urn:microsoft.com/office/officeart/2005/8/layout/cycle3"/>
    <dgm:cxn modelId="{D7D5EE64-C5B0-4F8A-9603-D2B6C8541DA9}" type="presOf" srcId="{47906A90-FDE5-4E2E-AD55-7CCE33E52EE3}" destId="{15C3D283-7C1D-4DB8-B1F6-10CA6F68FCB4}" srcOrd="0" destOrd="0" presId="urn:microsoft.com/office/officeart/2005/8/layout/cycle3"/>
    <dgm:cxn modelId="{716590BE-0BEA-49F4-A6A9-848A8A11514F}" type="presOf" srcId="{4F07A23D-D054-4B5B-8DDD-317DBB38FF18}" destId="{378D640D-8E2E-48C1-92CA-57ACEBB7C491}" srcOrd="0" destOrd="0" presId="urn:microsoft.com/office/officeart/2005/8/layout/cycle3"/>
    <dgm:cxn modelId="{A2966E96-AFE5-4AE2-A9C3-092CDDD0CC41}" srcId="{4F07A23D-D054-4B5B-8DDD-317DBB38FF18}" destId="{47906A90-FDE5-4E2E-AD55-7CCE33E52EE3}" srcOrd="4" destOrd="0" parTransId="{39CD1565-16B3-4F15-A00B-08D02A9E5283}" sibTransId="{11CA8C2C-29F8-4847-993A-719ECE6A6204}"/>
    <dgm:cxn modelId="{6EFC68E4-794C-424E-8E51-814DB5B431F9}" srcId="{4F07A23D-D054-4B5B-8DDD-317DBB38FF18}" destId="{1BCB7D25-77E7-4E90-88EE-739DCDCC9994}" srcOrd="0" destOrd="0" parTransId="{C928C739-228A-41B9-A9C6-92A8B8E1BEED}" sibTransId="{CC4FD35E-2137-440D-B430-878C63B5160A}"/>
    <dgm:cxn modelId="{72822C46-9EB7-4A4A-94D7-36F3E9A7D741}" srcId="{4F07A23D-D054-4B5B-8DDD-317DBB38FF18}" destId="{F7AC41BE-B076-4381-BCF1-7430336952C6}" srcOrd="2" destOrd="0" parTransId="{E6513F9B-1AC6-4EBA-986B-5793964B9F10}" sibTransId="{B36583FC-5E70-4FAB-8D7B-38396E53E48B}"/>
    <dgm:cxn modelId="{EB313282-B378-4DF7-B9EC-2E608955A689}" type="presOf" srcId="{0A6F01FE-67CC-43ED-AC8E-A559A0005733}" destId="{CF50BE39-0C31-4730-A1D6-993D860A017C}" srcOrd="0" destOrd="0" presId="urn:microsoft.com/office/officeart/2005/8/layout/cycle3"/>
    <dgm:cxn modelId="{47BC29E1-2D13-4F56-804C-81357B044A58}" srcId="{4F07A23D-D054-4B5B-8DDD-317DBB38FF18}" destId="{1D16E9BF-F28E-40E7-80B5-7D07C45A5BC7}" srcOrd="3" destOrd="0" parTransId="{43535CAB-F285-40E8-B12E-5C4E1299CD14}" sibTransId="{B4A83D00-5EB3-4B09-B3FD-14B95FD0A2EF}"/>
    <dgm:cxn modelId="{13000717-F660-4537-A6A7-294201DA2949}" srcId="{4F07A23D-D054-4B5B-8DDD-317DBB38FF18}" destId="{0A6F01FE-67CC-43ED-AC8E-A559A0005733}" srcOrd="1" destOrd="0" parTransId="{00752464-6453-4E5A-B939-A658E320C71B}" sibTransId="{D6AB42D4-0C1B-4C18-A493-6AF146318640}"/>
    <dgm:cxn modelId="{566873E9-D017-4988-954B-1AA01A04840D}" type="presOf" srcId="{F7AC41BE-B076-4381-BCF1-7430336952C6}" destId="{0FC6BDC1-2AF9-4B18-B539-EE0C90F6C1A3}" srcOrd="0" destOrd="0" presId="urn:microsoft.com/office/officeart/2005/8/layout/cycle3"/>
    <dgm:cxn modelId="{9E782098-D516-4348-9152-0779D2142E1B}" type="presOf" srcId="{CC4FD35E-2137-440D-B430-878C63B5160A}" destId="{02F6826E-05C2-42EA-B06B-85CED147EAA7}" srcOrd="0" destOrd="0" presId="urn:microsoft.com/office/officeart/2005/8/layout/cycle3"/>
    <dgm:cxn modelId="{4E423242-D2D4-4C5A-BBFB-7DC0DFF52B48}" type="presOf" srcId="{1BCB7D25-77E7-4E90-88EE-739DCDCC9994}" destId="{DA9DC141-84F7-4571-956B-CC93EEDA143A}" srcOrd="0" destOrd="0" presId="urn:microsoft.com/office/officeart/2005/8/layout/cycle3"/>
    <dgm:cxn modelId="{97A8FDA9-F887-48AA-9B94-87C509EC872E}" type="presParOf" srcId="{378D640D-8E2E-48C1-92CA-57ACEBB7C491}" destId="{354BA85A-D051-41D3-8770-02521A20CCEC}" srcOrd="0" destOrd="0" presId="urn:microsoft.com/office/officeart/2005/8/layout/cycle3"/>
    <dgm:cxn modelId="{C069683C-9AF4-4B34-9F00-927E1FAE4663}" type="presParOf" srcId="{354BA85A-D051-41D3-8770-02521A20CCEC}" destId="{DA9DC141-84F7-4571-956B-CC93EEDA143A}" srcOrd="0" destOrd="0" presId="urn:microsoft.com/office/officeart/2005/8/layout/cycle3"/>
    <dgm:cxn modelId="{E2CB2943-3CBF-460A-BA37-C1B1CE66DB40}" type="presParOf" srcId="{354BA85A-D051-41D3-8770-02521A20CCEC}" destId="{02F6826E-05C2-42EA-B06B-85CED147EAA7}" srcOrd="1" destOrd="0" presId="urn:microsoft.com/office/officeart/2005/8/layout/cycle3"/>
    <dgm:cxn modelId="{A602E446-E175-4D4B-B6FA-1091A9474E85}" type="presParOf" srcId="{354BA85A-D051-41D3-8770-02521A20CCEC}" destId="{CF50BE39-0C31-4730-A1D6-993D860A017C}" srcOrd="2" destOrd="0" presId="urn:microsoft.com/office/officeart/2005/8/layout/cycle3"/>
    <dgm:cxn modelId="{4C04C25A-7975-4AC9-9937-F61FE24E4250}" type="presParOf" srcId="{354BA85A-D051-41D3-8770-02521A20CCEC}" destId="{0FC6BDC1-2AF9-4B18-B539-EE0C90F6C1A3}" srcOrd="3" destOrd="0" presId="urn:microsoft.com/office/officeart/2005/8/layout/cycle3"/>
    <dgm:cxn modelId="{B90B9AE6-2AED-4BE4-B15C-5789F72A5D04}" type="presParOf" srcId="{354BA85A-D051-41D3-8770-02521A20CCEC}" destId="{373711AE-2CF7-444F-9234-B2B4101993C8}" srcOrd="4" destOrd="0" presId="urn:microsoft.com/office/officeart/2005/8/layout/cycle3"/>
    <dgm:cxn modelId="{7D0ACD03-DAA7-41C0-AE84-ADEF2E0DF436}" type="presParOf" srcId="{354BA85A-D051-41D3-8770-02521A20CCEC}" destId="{15C3D283-7C1D-4DB8-B1F6-10CA6F68FCB4}"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E301B-427F-4BFC-91AE-8E9A0D254C9C}" type="doc">
      <dgm:prSet loTypeId="urn:microsoft.com/office/officeart/2005/8/layout/cycle5" loCatId="cycle" qsTypeId="urn:microsoft.com/office/officeart/2005/8/quickstyle/simple5" qsCatId="simple" csTypeId="urn:microsoft.com/office/officeart/2005/8/colors/accent1_1" csCatId="accent1" phldr="1"/>
      <dgm:spPr/>
      <dgm:t>
        <a:bodyPr/>
        <a:lstStyle/>
        <a:p>
          <a:endParaRPr lang="ru-RU"/>
        </a:p>
      </dgm:t>
    </dgm:pt>
    <dgm:pt modelId="{FFE32807-391A-481E-B67F-C8BBCAE6CA3B}">
      <dgm:prSet phldrT="[Текст]" custT="1"/>
      <dgm:spPr/>
      <dgm:t>
        <a:bodyPr/>
        <a:lstStyle/>
        <a:p>
          <a:r>
            <a:rPr lang="bg-BG" sz="1800" dirty="0" smtClean="0">
              <a:latin typeface="Times New Roman" pitchFamily="18" charset="0"/>
              <a:cs typeface="Times New Roman" pitchFamily="18" charset="0"/>
            </a:rPr>
            <a:t>Muammolarni keng qamrovli tushunish  </a:t>
          </a:r>
          <a:r>
            <a:rPr lang="uz-Latn-UZ" sz="1800" dirty="0" smtClean="0">
              <a:latin typeface="Times New Roman" pitchFamily="18" charset="0"/>
              <a:cs typeface="Times New Roman" pitchFamily="18" charset="0"/>
            </a:rPr>
            <a:t>                                                                                                                                                          </a:t>
          </a:r>
          <a:endParaRPr lang="ru-RU" sz="1800" dirty="0">
            <a:latin typeface="Times New Roman" pitchFamily="18" charset="0"/>
            <a:cs typeface="Times New Roman" pitchFamily="18" charset="0"/>
          </a:endParaRPr>
        </a:p>
      </dgm:t>
    </dgm:pt>
    <dgm:pt modelId="{546D6C1F-3404-46F5-AC3C-EA1AF98EDAD2}" type="parTrans" cxnId="{AB4D14F7-CF04-4DFA-A50C-2C010E23ABCC}">
      <dgm:prSet/>
      <dgm:spPr/>
      <dgm:t>
        <a:bodyPr/>
        <a:lstStyle/>
        <a:p>
          <a:endParaRPr lang="ru-RU"/>
        </a:p>
      </dgm:t>
    </dgm:pt>
    <dgm:pt modelId="{0DD1CC60-0700-47D0-A229-D47883199C13}" type="sibTrans" cxnId="{AB4D14F7-CF04-4DFA-A50C-2C010E23ABCC}">
      <dgm:prSet/>
      <dgm:spPr/>
      <dgm:t>
        <a:bodyPr/>
        <a:lstStyle/>
        <a:p>
          <a:endParaRPr lang="ru-RU"/>
        </a:p>
      </dgm:t>
    </dgm:pt>
    <dgm:pt modelId="{37716716-E8ED-4FB6-8E10-E20878ED1B3A}">
      <dgm:prSet phldrT="[Текст]" custT="1"/>
      <dgm:spPr/>
      <dgm:t>
        <a:bodyPr/>
        <a:lstStyle/>
        <a:p>
          <a:r>
            <a:rPr lang="bg-BG" sz="1800" dirty="0" smtClean="0">
              <a:latin typeface="Times New Roman" pitchFamily="18" charset="0"/>
              <a:cs typeface="Times New Roman" pitchFamily="18" charset="0"/>
            </a:rPr>
            <a:t>Ijodiy fikrlash</a:t>
          </a:r>
          <a:endParaRPr lang="ru-RU" sz="1800" dirty="0">
            <a:latin typeface="Times New Roman" pitchFamily="18" charset="0"/>
            <a:cs typeface="Times New Roman" pitchFamily="18" charset="0"/>
          </a:endParaRPr>
        </a:p>
      </dgm:t>
    </dgm:pt>
    <dgm:pt modelId="{EB207F6B-684C-434B-86E3-84B9A92423E9}" type="parTrans" cxnId="{4E558B3B-9258-45C0-93EC-4480586A7EAF}">
      <dgm:prSet/>
      <dgm:spPr/>
      <dgm:t>
        <a:bodyPr/>
        <a:lstStyle/>
        <a:p>
          <a:endParaRPr lang="ru-RU"/>
        </a:p>
      </dgm:t>
    </dgm:pt>
    <dgm:pt modelId="{4D1A6B47-3F0B-4A26-AEEC-5370BEAD6CDB}" type="sibTrans" cxnId="{4E558B3B-9258-45C0-93EC-4480586A7EAF}">
      <dgm:prSet/>
      <dgm:spPr/>
      <dgm:t>
        <a:bodyPr/>
        <a:lstStyle/>
        <a:p>
          <a:endParaRPr lang="ru-RU"/>
        </a:p>
      </dgm:t>
    </dgm:pt>
    <dgm:pt modelId="{479639C8-3523-440C-8FBE-777E32F4C47A}">
      <dgm:prSet phldrT="[Текст]" custT="1"/>
      <dgm:spPr/>
      <dgm:t>
        <a:bodyPr/>
        <a:lstStyle/>
        <a:p>
          <a:r>
            <a:rPr lang="bg-BG" sz="1800" dirty="0" smtClean="0">
              <a:latin typeface="Times New Roman" pitchFamily="18" charset="0"/>
              <a:cs typeface="Times New Roman" pitchFamily="18" charset="0"/>
            </a:rPr>
            <a:t>Muhandislik yondashuv</a:t>
          </a:r>
          <a:endParaRPr lang="ru-RU" sz="1800" dirty="0">
            <a:latin typeface="Times New Roman" pitchFamily="18" charset="0"/>
            <a:cs typeface="Times New Roman" pitchFamily="18" charset="0"/>
          </a:endParaRPr>
        </a:p>
      </dgm:t>
    </dgm:pt>
    <dgm:pt modelId="{89AEA68E-DDAB-4A9C-88FB-CE2D29E84341}" type="parTrans" cxnId="{AA766CED-53AD-4F2F-ABEE-A8DF52D87367}">
      <dgm:prSet/>
      <dgm:spPr/>
      <dgm:t>
        <a:bodyPr/>
        <a:lstStyle/>
        <a:p>
          <a:endParaRPr lang="ru-RU"/>
        </a:p>
      </dgm:t>
    </dgm:pt>
    <dgm:pt modelId="{73EDE5DA-7B4F-4589-A08E-AFD6D331BF40}" type="sibTrans" cxnId="{AA766CED-53AD-4F2F-ABEE-A8DF52D87367}">
      <dgm:prSet/>
      <dgm:spPr/>
      <dgm:t>
        <a:bodyPr/>
        <a:lstStyle/>
        <a:p>
          <a:endParaRPr lang="ru-RU"/>
        </a:p>
      </dgm:t>
    </dgm:pt>
    <dgm:pt modelId="{37F80815-65B3-49E3-BB22-7877DE5BA374}">
      <dgm:prSet phldrT="[Текст]" custT="1"/>
      <dgm:spPr/>
      <dgm:t>
        <a:bodyPr/>
        <a:lstStyle/>
        <a:p>
          <a:r>
            <a:rPr lang="bg-BG" sz="1800" dirty="0" smtClean="0">
              <a:latin typeface="Times New Roman" pitchFamily="18" charset="0"/>
              <a:cs typeface="Times New Roman" pitchFamily="18" charset="0"/>
            </a:rPr>
            <a:t>Tanqidiy fikrlash</a:t>
          </a:r>
          <a:endParaRPr lang="ru-RU" sz="1800" dirty="0">
            <a:latin typeface="Times New Roman" pitchFamily="18" charset="0"/>
            <a:cs typeface="Times New Roman" pitchFamily="18" charset="0"/>
          </a:endParaRPr>
        </a:p>
      </dgm:t>
    </dgm:pt>
    <dgm:pt modelId="{12ED47A1-C0DB-4FA8-A411-53917D3B8449}" type="parTrans" cxnId="{18E63647-EFC1-4874-9881-F51553A6770A}">
      <dgm:prSet/>
      <dgm:spPr/>
      <dgm:t>
        <a:bodyPr/>
        <a:lstStyle/>
        <a:p>
          <a:endParaRPr lang="ru-RU"/>
        </a:p>
      </dgm:t>
    </dgm:pt>
    <dgm:pt modelId="{2D4B25D2-0257-458E-B8F6-6E9CF71BD082}" type="sibTrans" cxnId="{18E63647-EFC1-4874-9881-F51553A6770A}">
      <dgm:prSet/>
      <dgm:spPr/>
      <dgm:t>
        <a:bodyPr/>
        <a:lstStyle/>
        <a:p>
          <a:endParaRPr lang="ru-RU"/>
        </a:p>
      </dgm:t>
    </dgm:pt>
    <dgm:pt modelId="{D6093208-F4C6-406E-B9D8-11589E6CB336}">
      <dgm:prSet phldrT="[Текст]" custT="1"/>
      <dgm:spPr/>
      <dgm:t>
        <a:bodyPr/>
        <a:lstStyle/>
        <a:p>
          <a:r>
            <a:rPr lang="bg-BG" sz="1800" dirty="0" smtClean="0">
              <a:latin typeface="Times New Roman" pitchFamily="18" charset="0"/>
              <a:cs typeface="Times New Roman" pitchFamily="18" charset="0"/>
            </a:rPr>
            <a:t>Ilmiy metodlarni tushunish va qo‘llash </a:t>
          </a:r>
          <a:r>
            <a:rPr lang="uz-Latn-UZ" sz="1800" dirty="0" smtClean="0">
              <a:latin typeface="Times New Roman" pitchFamily="18" charset="0"/>
              <a:cs typeface="Times New Roman" pitchFamily="18" charset="0"/>
            </a:rPr>
            <a:t>    </a:t>
          </a:r>
          <a:r>
            <a:rPr lang="uz-Latn-UZ" sz="800" dirty="0" smtClean="0"/>
            <a:t>         </a:t>
          </a:r>
          <a:endParaRPr lang="ru-RU" sz="800" dirty="0"/>
        </a:p>
      </dgm:t>
    </dgm:pt>
    <dgm:pt modelId="{CD4E2651-C283-4079-B9F8-848873F5D9FA}" type="parTrans" cxnId="{1A64FC4B-0CA9-4C3B-8101-C6DFC23DEEF5}">
      <dgm:prSet/>
      <dgm:spPr/>
      <dgm:t>
        <a:bodyPr/>
        <a:lstStyle/>
        <a:p>
          <a:endParaRPr lang="ru-RU"/>
        </a:p>
      </dgm:t>
    </dgm:pt>
    <dgm:pt modelId="{80C2679C-8341-40DA-8C3A-9CA70F5458E1}" type="sibTrans" cxnId="{1A64FC4B-0CA9-4C3B-8101-C6DFC23DEEF5}">
      <dgm:prSet/>
      <dgm:spPr/>
      <dgm:t>
        <a:bodyPr/>
        <a:lstStyle/>
        <a:p>
          <a:endParaRPr lang="ru-RU"/>
        </a:p>
      </dgm:t>
    </dgm:pt>
    <dgm:pt modelId="{6389B4A5-AA3D-4451-8983-5A5CCB21F039}">
      <dgm:prSet phldrT="[Текст]" custT="1"/>
      <dgm:spPr/>
      <dgm:t>
        <a:bodyPr/>
        <a:lstStyle/>
        <a:p>
          <a:r>
            <a:rPr lang="bg-BG" sz="1800" dirty="0" smtClean="0">
              <a:latin typeface="Times New Roman" pitchFamily="18" charset="0"/>
              <a:cs typeface="Times New Roman" pitchFamily="18" charset="0"/>
            </a:rPr>
            <a:t>Dizayn asoslarini tushunish</a:t>
          </a:r>
          <a:endParaRPr lang="ru-RU" sz="1800" dirty="0">
            <a:latin typeface="Times New Roman" pitchFamily="18" charset="0"/>
            <a:cs typeface="Times New Roman" pitchFamily="18" charset="0"/>
          </a:endParaRPr>
        </a:p>
      </dgm:t>
    </dgm:pt>
    <dgm:pt modelId="{B239B245-53FE-4418-9514-D1C3EA8BF28A}" type="parTrans" cxnId="{654BB85B-D4D2-498B-AC48-B3B00810526E}">
      <dgm:prSet/>
      <dgm:spPr/>
      <dgm:t>
        <a:bodyPr/>
        <a:lstStyle/>
        <a:p>
          <a:endParaRPr lang="ru-RU"/>
        </a:p>
      </dgm:t>
    </dgm:pt>
    <dgm:pt modelId="{59B8BAC7-B854-46D2-B19F-6C1C70298FC0}" type="sibTrans" cxnId="{654BB85B-D4D2-498B-AC48-B3B00810526E}">
      <dgm:prSet/>
      <dgm:spPr/>
      <dgm:t>
        <a:bodyPr/>
        <a:lstStyle/>
        <a:p>
          <a:endParaRPr lang="ru-RU"/>
        </a:p>
      </dgm:t>
    </dgm:pt>
    <dgm:pt modelId="{351CFEDC-6DE2-4EA2-A36E-09B0DD27B3BE}" type="pres">
      <dgm:prSet presAssocID="{F7BE301B-427F-4BFC-91AE-8E9A0D254C9C}" presName="cycle" presStyleCnt="0">
        <dgm:presLayoutVars>
          <dgm:dir/>
          <dgm:resizeHandles val="exact"/>
        </dgm:presLayoutVars>
      </dgm:prSet>
      <dgm:spPr/>
      <dgm:t>
        <a:bodyPr/>
        <a:lstStyle/>
        <a:p>
          <a:endParaRPr lang="ru-RU"/>
        </a:p>
      </dgm:t>
    </dgm:pt>
    <dgm:pt modelId="{A28605C6-790B-4D11-B8D6-824DBEFFBB17}" type="pres">
      <dgm:prSet presAssocID="{FFE32807-391A-481E-B67F-C8BBCAE6CA3B}" presName="node" presStyleLbl="node1" presStyleIdx="0" presStyleCnt="6" custScaleX="206396">
        <dgm:presLayoutVars>
          <dgm:bulletEnabled val="1"/>
        </dgm:presLayoutVars>
      </dgm:prSet>
      <dgm:spPr/>
      <dgm:t>
        <a:bodyPr/>
        <a:lstStyle/>
        <a:p>
          <a:endParaRPr lang="ru-RU"/>
        </a:p>
      </dgm:t>
    </dgm:pt>
    <dgm:pt modelId="{B3267405-BFA8-476C-9E7F-48C3AF815E25}" type="pres">
      <dgm:prSet presAssocID="{FFE32807-391A-481E-B67F-C8BBCAE6CA3B}" presName="spNode" presStyleCnt="0"/>
      <dgm:spPr/>
    </dgm:pt>
    <dgm:pt modelId="{2E29F66F-8C62-472F-965A-07D6C708B06A}" type="pres">
      <dgm:prSet presAssocID="{0DD1CC60-0700-47D0-A229-D47883199C13}" presName="sibTrans" presStyleLbl="sibTrans1D1" presStyleIdx="0" presStyleCnt="6"/>
      <dgm:spPr/>
      <dgm:t>
        <a:bodyPr/>
        <a:lstStyle/>
        <a:p>
          <a:endParaRPr lang="ru-RU"/>
        </a:p>
      </dgm:t>
    </dgm:pt>
    <dgm:pt modelId="{0A5C8DB5-B3C3-4AC8-8A1A-1C77891EF603}" type="pres">
      <dgm:prSet presAssocID="{37716716-E8ED-4FB6-8E10-E20878ED1B3A}" presName="node" presStyleLbl="node1" presStyleIdx="1" presStyleCnt="6" custRadScaleRad="143244" custRadScaleInc="56022">
        <dgm:presLayoutVars>
          <dgm:bulletEnabled val="1"/>
        </dgm:presLayoutVars>
      </dgm:prSet>
      <dgm:spPr/>
      <dgm:t>
        <a:bodyPr/>
        <a:lstStyle/>
        <a:p>
          <a:endParaRPr lang="ru-RU"/>
        </a:p>
      </dgm:t>
    </dgm:pt>
    <dgm:pt modelId="{C13810AE-232F-43D8-A609-84D8F43B94E2}" type="pres">
      <dgm:prSet presAssocID="{37716716-E8ED-4FB6-8E10-E20878ED1B3A}" presName="spNode" presStyleCnt="0"/>
      <dgm:spPr/>
    </dgm:pt>
    <dgm:pt modelId="{2A24CBAC-23EE-4449-BC30-41D7683A3467}" type="pres">
      <dgm:prSet presAssocID="{4D1A6B47-3F0B-4A26-AEEC-5370BEAD6CDB}" presName="sibTrans" presStyleLbl="sibTrans1D1" presStyleIdx="1" presStyleCnt="6"/>
      <dgm:spPr/>
      <dgm:t>
        <a:bodyPr/>
        <a:lstStyle/>
        <a:p>
          <a:endParaRPr lang="ru-RU"/>
        </a:p>
      </dgm:t>
    </dgm:pt>
    <dgm:pt modelId="{72EE5D3A-2553-4BCD-91B0-EB173791FFAD}" type="pres">
      <dgm:prSet presAssocID="{479639C8-3523-440C-8FBE-777E32F4C47A}" presName="node" presStyleLbl="node1" presStyleIdx="2" presStyleCnt="6" custScaleX="155241" custRadScaleRad="141137" custRadScaleInc="125">
        <dgm:presLayoutVars>
          <dgm:bulletEnabled val="1"/>
        </dgm:presLayoutVars>
      </dgm:prSet>
      <dgm:spPr/>
      <dgm:t>
        <a:bodyPr/>
        <a:lstStyle/>
        <a:p>
          <a:endParaRPr lang="ru-RU"/>
        </a:p>
      </dgm:t>
    </dgm:pt>
    <dgm:pt modelId="{B66FA3B6-BCD6-44CF-997F-3BFF001B6B70}" type="pres">
      <dgm:prSet presAssocID="{479639C8-3523-440C-8FBE-777E32F4C47A}" presName="spNode" presStyleCnt="0"/>
      <dgm:spPr/>
    </dgm:pt>
    <dgm:pt modelId="{B35C6BB6-AEAC-4D89-ACC3-299053CA7EA0}" type="pres">
      <dgm:prSet presAssocID="{73EDE5DA-7B4F-4589-A08E-AFD6D331BF40}" presName="sibTrans" presStyleLbl="sibTrans1D1" presStyleIdx="2" presStyleCnt="6"/>
      <dgm:spPr/>
      <dgm:t>
        <a:bodyPr/>
        <a:lstStyle/>
        <a:p>
          <a:endParaRPr lang="ru-RU"/>
        </a:p>
      </dgm:t>
    </dgm:pt>
    <dgm:pt modelId="{0E4B03DF-6EF2-4403-9E79-129474E4B5BB}" type="pres">
      <dgm:prSet presAssocID="{37F80815-65B3-49E3-BB22-7877DE5BA374}" presName="node" presStyleLbl="node1" presStyleIdx="3" presStyleCnt="6" custScaleX="123939">
        <dgm:presLayoutVars>
          <dgm:bulletEnabled val="1"/>
        </dgm:presLayoutVars>
      </dgm:prSet>
      <dgm:spPr/>
      <dgm:t>
        <a:bodyPr/>
        <a:lstStyle/>
        <a:p>
          <a:endParaRPr lang="ru-RU"/>
        </a:p>
      </dgm:t>
    </dgm:pt>
    <dgm:pt modelId="{085F8728-1C73-4C57-8886-33BA9FF966F9}" type="pres">
      <dgm:prSet presAssocID="{37F80815-65B3-49E3-BB22-7877DE5BA374}" presName="spNode" presStyleCnt="0"/>
      <dgm:spPr/>
    </dgm:pt>
    <dgm:pt modelId="{D05E893E-1211-4824-9804-B5E569E52BE2}" type="pres">
      <dgm:prSet presAssocID="{2D4B25D2-0257-458E-B8F6-6E9CF71BD082}" presName="sibTrans" presStyleLbl="sibTrans1D1" presStyleIdx="3" presStyleCnt="6"/>
      <dgm:spPr/>
      <dgm:t>
        <a:bodyPr/>
        <a:lstStyle/>
        <a:p>
          <a:endParaRPr lang="ru-RU"/>
        </a:p>
      </dgm:t>
    </dgm:pt>
    <dgm:pt modelId="{BF01B2EC-D6DA-4B9C-AF5A-4AF719C8F63B}" type="pres">
      <dgm:prSet presAssocID="{D6093208-F4C6-406E-B9D8-11589E6CB336}" presName="node" presStyleLbl="node1" presStyleIdx="4" presStyleCnt="6" custScaleX="257450" custRadScaleRad="146188" custRadScaleInc="44439">
        <dgm:presLayoutVars>
          <dgm:bulletEnabled val="1"/>
        </dgm:presLayoutVars>
      </dgm:prSet>
      <dgm:spPr/>
      <dgm:t>
        <a:bodyPr/>
        <a:lstStyle/>
        <a:p>
          <a:endParaRPr lang="ru-RU"/>
        </a:p>
      </dgm:t>
    </dgm:pt>
    <dgm:pt modelId="{4D45FD49-C07C-49FF-B877-63BB3FC59A75}" type="pres">
      <dgm:prSet presAssocID="{D6093208-F4C6-406E-B9D8-11589E6CB336}" presName="spNode" presStyleCnt="0"/>
      <dgm:spPr/>
    </dgm:pt>
    <dgm:pt modelId="{DAF9DD98-0E3D-4049-A0DF-DB888A54A6BD}" type="pres">
      <dgm:prSet presAssocID="{80C2679C-8341-40DA-8C3A-9CA70F5458E1}" presName="sibTrans" presStyleLbl="sibTrans1D1" presStyleIdx="4" presStyleCnt="6"/>
      <dgm:spPr/>
      <dgm:t>
        <a:bodyPr/>
        <a:lstStyle/>
        <a:p>
          <a:endParaRPr lang="ru-RU"/>
        </a:p>
      </dgm:t>
    </dgm:pt>
    <dgm:pt modelId="{29AAD969-04B8-4933-9724-E6C00F46E817}" type="pres">
      <dgm:prSet presAssocID="{6389B4A5-AA3D-4451-8983-5A5CCB21F039}" presName="node" presStyleLbl="node1" presStyleIdx="5" presStyleCnt="6" custScaleX="267376" custRadScaleRad="145159" custRadScaleInc="-57307">
        <dgm:presLayoutVars>
          <dgm:bulletEnabled val="1"/>
        </dgm:presLayoutVars>
      </dgm:prSet>
      <dgm:spPr/>
      <dgm:t>
        <a:bodyPr/>
        <a:lstStyle/>
        <a:p>
          <a:endParaRPr lang="ru-RU"/>
        </a:p>
      </dgm:t>
    </dgm:pt>
    <dgm:pt modelId="{86550A47-D91F-43C7-B47D-010473CC199D}" type="pres">
      <dgm:prSet presAssocID="{6389B4A5-AA3D-4451-8983-5A5CCB21F039}" presName="spNode" presStyleCnt="0"/>
      <dgm:spPr/>
    </dgm:pt>
    <dgm:pt modelId="{EBCAFDD6-06DC-46DE-8E85-CE9F09D683F7}" type="pres">
      <dgm:prSet presAssocID="{59B8BAC7-B854-46D2-B19F-6C1C70298FC0}" presName="sibTrans" presStyleLbl="sibTrans1D1" presStyleIdx="5" presStyleCnt="6"/>
      <dgm:spPr/>
      <dgm:t>
        <a:bodyPr/>
        <a:lstStyle/>
        <a:p>
          <a:endParaRPr lang="ru-RU"/>
        </a:p>
      </dgm:t>
    </dgm:pt>
  </dgm:ptLst>
  <dgm:cxnLst>
    <dgm:cxn modelId="{386C33CD-9B73-4338-B6B4-DFD4BB7A752A}" type="presOf" srcId="{F7BE301B-427F-4BFC-91AE-8E9A0D254C9C}" destId="{351CFEDC-6DE2-4EA2-A36E-09B0DD27B3BE}" srcOrd="0" destOrd="0" presId="urn:microsoft.com/office/officeart/2005/8/layout/cycle5"/>
    <dgm:cxn modelId="{F26D0566-6DF3-4366-B613-9141AB96DB23}" type="presOf" srcId="{0DD1CC60-0700-47D0-A229-D47883199C13}" destId="{2E29F66F-8C62-472F-965A-07D6C708B06A}" srcOrd="0" destOrd="0" presId="urn:microsoft.com/office/officeart/2005/8/layout/cycle5"/>
    <dgm:cxn modelId="{1ECC356C-F6E1-4731-8BAC-C72982DA9AE1}" type="presOf" srcId="{4D1A6B47-3F0B-4A26-AEEC-5370BEAD6CDB}" destId="{2A24CBAC-23EE-4449-BC30-41D7683A3467}" srcOrd="0" destOrd="0" presId="urn:microsoft.com/office/officeart/2005/8/layout/cycle5"/>
    <dgm:cxn modelId="{AA766CED-53AD-4F2F-ABEE-A8DF52D87367}" srcId="{F7BE301B-427F-4BFC-91AE-8E9A0D254C9C}" destId="{479639C8-3523-440C-8FBE-777E32F4C47A}" srcOrd="2" destOrd="0" parTransId="{89AEA68E-DDAB-4A9C-88FB-CE2D29E84341}" sibTransId="{73EDE5DA-7B4F-4589-A08E-AFD6D331BF40}"/>
    <dgm:cxn modelId="{18834C34-DF69-46E3-9E67-47FF4CA9BB6A}" type="presOf" srcId="{37F80815-65B3-49E3-BB22-7877DE5BA374}" destId="{0E4B03DF-6EF2-4403-9E79-129474E4B5BB}" srcOrd="0" destOrd="0" presId="urn:microsoft.com/office/officeart/2005/8/layout/cycle5"/>
    <dgm:cxn modelId="{680D3604-DAB8-48C8-9E55-D7763E496F99}" type="presOf" srcId="{D6093208-F4C6-406E-B9D8-11589E6CB336}" destId="{BF01B2EC-D6DA-4B9C-AF5A-4AF719C8F63B}" srcOrd="0" destOrd="0" presId="urn:microsoft.com/office/officeart/2005/8/layout/cycle5"/>
    <dgm:cxn modelId="{FE756BEA-958F-4D46-A187-14113D71E19C}" type="presOf" srcId="{73EDE5DA-7B4F-4589-A08E-AFD6D331BF40}" destId="{B35C6BB6-AEAC-4D89-ACC3-299053CA7EA0}" srcOrd="0" destOrd="0" presId="urn:microsoft.com/office/officeart/2005/8/layout/cycle5"/>
    <dgm:cxn modelId="{7B61D6B1-F659-4B40-A97A-2BA367502D69}" type="presOf" srcId="{2D4B25D2-0257-458E-B8F6-6E9CF71BD082}" destId="{D05E893E-1211-4824-9804-B5E569E52BE2}" srcOrd="0" destOrd="0" presId="urn:microsoft.com/office/officeart/2005/8/layout/cycle5"/>
    <dgm:cxn modelId="{D60D8F16-5D9F-42EF-A533-BA4AA97E51D4}" type="presOf" srcId="{479639C8-3523-440C-8FBE-777E32F4C47A}" destId="{72EE5D3A-2553-4BCD-91B0-EB173791FFAD}" srcOrd="0" destOrd="0" presId="urn:microsoft.com/office/officeart/2005/8/layout/cycle5"/>
    <dgm:cxn modelId="{4E558B3B-9258-45C0-93EC-4480586A7EAF}" srcId="{F7BE301B-427F-4BFC-91AE-8E9A0D254C9C}" destId="{37716716-E8ED-4FB6-8E10-E20878ED1B3A}" srcOrd="1" destOrd="0" parTransId="{EB207F6B-684C-434B-86E3-84B9A92423E9}" sibTransId="{4D1A6B47-3F0B-4A26-AEEC-5370BEAD6CDB}"/>
    <dgm:cxn modelId="{18E63647-EFC1-4874-9881-F51553A6770A}" srcId="{F7BE301B-427F-4BFC-91AE-8E9A0D254C9C}" destId="{37F80815-65B3-49E3-BB22-7877DE5BA374}" srcOrd="3" destOrd="0" parTransId="{12ED47A1-C0DB-4FA8-A411-53917D3B8449}" sibTransId="{2D4B25D2-0257-458E-B8F6-6E9CF71BD082}"/>
    <dgm:cxn modelId="{27D06617-ED06-4BC1-93B1-4BF2C44F39B5}" type="presOf" srcId="{37716716-E8ED-4FB6-8E10-E20878ED1B3A}" destId="{0A5C8DB5-B3C3-4AC8-8A1A-1C77891EF603}" srcOrd="0" destOrd="0" presId="urn:microsoft.com/office/officeart/2005/8/layout/cycle5"/>
    <dgm:cxn modelId="{86D8609C-6267-4BE4-9BC8-1AF0243E5733}" type="presOf" srcId="{6389B4A5-AA3D-4451-8983-5A5CCB21F039}" destId="{29AAD969-04B8-4933-9724-E6C00F46E817}" srcOrd="0" destOrd="0" presId="urn:microsoft.com/office/officeart/2005/8/layout/cycle5"/>
    <dgm:cxn modelId="{7512EB49-96B3-434F-8A26-521D291A33E6}" type="presOf" srcId="{59B8BAC7-B854-46D2-B19F-6C1C70298FC0}" destId="{EBCAFDD6-06DC-46DE-8E85-CE9F09D683F7}" srcOrd="0" destOrd="0" presId="urn:microsoft.com/office/officeart/2005/8/layout/cycle5"/>
    <dgm:cxn modelId="{CF9371B6-B59E-4FA8-A2F6-006AE10F6795}" type="presOf" srcId="{FFE32807-391A-481E-B67F-C8BBCAE6CA3B}" destId="{A28605C6-790B-4D11-B8D6-824DBEFFBB17}" srcOrd="0" destOrd="0" presId="urn:microsoft.com/office/officeart/2005/8/layout/cycle5"/>
    <dgm:cxn modelId="{45ED850B-ED5C-477B-9F3A-B3911DA339A5}" type="presOf" srcId="{80C2679C-8341-40DA-8C3A-9CA70F5458E1}" destId="{DAF9DD98-0E3D-4049-A0DF-DB888A54A6BD}" srcOrd="0" destOrd="0" presId="urn:microsoft.com/office/officeart/2005/8/layout/cycle5"/>
    <dgm:cxn modelId="{1A64FC4B-0CA9-4C3B-8101-C6DFC23DEEF5}" srcId="{F7BE301B-427F-4BFC-91AE-8E9A0D254C9C}" destId="{D6093208-F4C6-406E-B9D8-11589E6CB336}" srcOrd="4" destOrd="0" parTransId="{CD4E2651-C283-4079-B9F8-848873F5D9FA}" sibTransId="{80C2679C-8341-40DA-8C3A-9CA70F5458E1}"/>
    <dgm:cxn modelId="{654BB85B-D4D2-498B-AC48-B3B00810526E}" srcId="{F7BE301B-427F-4BFC-91AE-8E9A0D254C9C}" destId="{6389B4A5-AA3D-4451-8983-5A5CCB21F039}" srcOrd="5" destOrd="0" parTransId="{B239B245-53FE-4418-9514-D1C3EA8BF28A}" sibTransId="{59B8BAC7-B854-46D2-B19F-6C1C70298FC0}"/>
    <dgm:cxn modelId="{AB4D14F7-CF04-4DFA-A50C-2C010E23ABCC}" srcId="{F7BE301B-427F-4BFC-91AE-8E9A0D254C9C}" destId="{FFE32807-391A-481E-B67F-C8BBCAE6CA3B}" srcOrd="0" destOrd="0" parTransId="{546D6C1F-3404-46F5-AC3C-EA1AF98EDAD2}" sibTransId="{0DD1CC60-0700-47D0-A229-D47883199C13}"/>
    <dgm:cxn modelId="{CD5211CA-F24E-45BB-9482-135FF00DC8B5}" type="presParOf" srcId="{351CFEDC-6DE2-4EA2-A36E-09B0DD27B3BE}" destId="{A28605C6-790B-4D11-B8D6-824DBEFFBB17}" srcOrd="0" destOrd="0" presId="urn:microsoft.com/office/officeart/2005/8/layout/cycle5"/>
    <dgm:cxn modelId="{7138FDD2-5748-4CEC-A861-BCE735F4DCB0}" type="presParOf" srcId="{351CFEDC-6DE2-4EA2-A36E-09B0DD27B3BE}" destId="{B3267405-BFA8-476C-9E7F-48C3AF815E25}" srcOrd="1" destOrd="0" presId="urn:microsoft.com/office/officeart/2005/8/layout/cycle5"/>
    <dgm:cxn modelId="{9365A428-A209-42EA-8165-C9ED36E7C938}" type="presParOf" srcId="{351CFEDC-6DE2-4EA2-A36E-09B0DD27B3BE}" destId="{2E29F66F-8C62-472F-965A-07D6C708B06A}" srcOrd="2" destOrd="0" presId="urn:microsoft.com/office/officeart/2005/8/layout/cycle5"/>
    <dgm:cxn modelId="{AD205F48-BF57-4FDC-8162-A501C22D5BB4}" type="presParOf" srcId="{351CFEDC-6DE2-4EA2-A36E-09B0DD27B3BE}" destId="{0A5C8DB5-B3C3-4AC8-8A1A-1C77891EF603}" srcOrd="3" destOrd="0" presId="urn:microsoft.com/office/officeart/2005/8/layout/cycle5"/>
    <dgm:cxn modelId="{D1DFDAA3-BE0A-478F-8CD0-3844C9A37C08}" type="presParOf" srcId="{351CFEDC-6DE2-4EA2-A36E-09B0DD27B3BE}" destId="{C13810AE-232F-43D8-A609-84D8F43B94E2}" srcOrd="4" destOrd="0" presId="urn:microsoft.com/office/officeart/2005/8/layout/cycle5"/>
    <dgm:cxn modelId="{6805255B-627F-43CF-8F8A-39A9C91769A4}" type="presParOf" srcId="{351CFEDC-6DE2-4EA2-A36E-09B0DD27B3BE}" destId="{2A24CBAC-23EE-4449-BC30-41D7683A3467}" srcOrd="5" destOrd="0" presId="urn:microsoft.com/office/officeart/2005/8/layout/cycle5"/>
    <dgm:cxn modelId="{D1D548A7-4F4A-4F82-9481-CB2C2AB43B28}" type="presParOf" srcId="{351CFEDC-6DE2-4EA2-A36E-09B0DD27B3BE}" destId="{72EE5D3A-2553-4BCD-91B0-EB173791FFAD}" srcOrd="6" destOrd="0" presId="urn:microsoft.com/office/officeart/2005/8/layout/cycle5"/>
    <dgm:cxn modelId="{1E88104A-2F21-4B02-B601-347D2E3CE4D8}" type="presParOf" srcId="{351CFEDC-6DE2-4EA2-A36E-09B0DD27B3BE}" destId="{B66FA3B6-BCD6-44CF-997F-3BFF001B6B70}" srcOrd="7" destOrd="0" presId="urn:microsoft.com/office/officeart/2005/8/layout/cycle5"/>
    <dgm:cxn modelId="{0DAC6674-8709-45E8-8C6E-EB28BBA299CD}" type="presParOf" srcId="{351CFEDC-6DE2-4EA2-A36E-09B0DD27B3BE}" destId="{B35C6BB6-AEAC-4D89-ACC3-299053CA7EA0}" srcOrd="8" destOrd="0" presId="urn:microsoft.com/office/officeart/2005/8/layout/cycle5"/>
    <dgm:cxn modelId="{D24D02ED-2302-497D-87B4-2890A5352868}" type="presParOf" srcId="{351CFEDC-6DE2-4EA2-A36E-09B0DD27B3BE}" destId="{0E4B03DF-6EF2-4403-9E79-129474E4B5BB}" srcOrd="9" destOrd="0" presId="urn:microsoft.com/office/officeart/2005/8/layout/cycle5"/>
    <dgm:cxn modelId="{8F7D3309-9A9F-4004-98E8-BCB661958491}" type="presParOf" srcId="{351CFEDC-6DE2-4EA2-A36E-09B0DD27B3BE}" destId="{085F8728-1C73-4C57-8886-33BA9FF966F9}" srcOrd="10" destOrd="0" presId="urn:microsoft.com/office/officeart/2005/8/layout/cycle5"/>
    <dgm:cxn modelId="{3D27C043-0CA4-4FC2-8677-CFFA1ABA84AE}" type="presParOf" srcId="{351CFEDC-6DE2-4EA2-A36E-09B0DD27B3BE}" destId="{D05E893E-1211-4824-9804-B5E569E52BE2}" srcOrd="11" destOrd="0" presId="urn:microsoft.com/office/officeart/2005/8/layout/cycle5"/>
    <dgm:cxn modelId="{B061214C-C55B-451A-B407-7F85095B1771}" type="presParOf" srcId="{351CFEDC-6DE2-4EA2-A36E-09B0DD27B3BE}" destId="{BF01B2EC-D6DA-4B9C-AF5A-4AF719C8F63B}" srcOrd="12" destOrd="0" presId="urn:microsoft.com/office/officeart/2005/8/layout/cycle5"/>
    <dgm:cxn modelId="{E6A214F7-DBBF-45AC-BD9D-0CA0F179F014}" type="presParOf" srcId="{351CFEDC-6DE2-4EA2-A36E-09B0DD27B3BE}" destId="{4D45FD49-C07C-49FF-B877-63BB3FC59A75}" srcOrd="13" destOrd="0" presId="urn:microsoft.com/office/officeart/2005/8/layout/cycle5"/>
    <dgm:cxn modelId="{7327B81A-F2BE-4F55-B2BC-77D30D2A1C78}" type="presParOf" srcId="{351CFEDC-6DE2-4EA2-A36E-09B0DD27B3BE}" destId="{DAF9DD98-0E3D-4049-A0DF-DB888A54A6BD}" srcOrd="14" destOrd="0" presId="urn:microsoft.com/office/officeart/2005/8/layout/cycle5"/>
    <dgm:cxn modelId="{DB88A34C-0451-4AAB-B9BE-07216FF64D1F}" type="presParOf" srcId="{351CFEDC-6DE2-4EA2-A36E-09B0DD27B3BE}" destId="{29AAD969-04B8-4933-9724-E6C00F46E817}" srcOrd="15" destOrd="0" presId="urn:microsoft.com/office/officeart/2005/8/layout/cycle5"/>
    <dgm:cxn modelId="{8D408B21-F19D-4677-8671-0351E025F7CD}" type="presParOf" srcId="{351CFEDC-6DE2-4EA2-A36E-09B0DD27B3BE}" destId="{86550A47-D91F-43C7-B47D-010473CC199D}" srcOrd="16" destOrd="0" presId="urn:microsoft.com/office/officeart/2005/8/layout/cycle5"/>
    <dgm:cxn modelId="{C0DB44EE-E857-4085-9D4D-B377586AB239}" type="presParOf" srcId="{351CFEDC-6DE2-4EA2-A36E-09B0DD27B3BE}" destId="{EBCAFDD6-06DC-46DE-8E85-CE9F09D683F7}"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F6826E-05C2-42EA-B06B-85CED147EAA7}">
      <dsp:nvSpPr>
        <dsp:cNvPr id="0" name=""/>
        <dsp:cNvSpPr/>
      </dsp:nvSpPr>
      <dsp:spPr>
        <a:xfrm>
          <a:off x="2214577" y="173691"/>
          <a:ext cx="4184016" cy="4184016"/>
        </a:xfrm>
        <a:prstGeom prst="circularArrow">
          <a:avLst>
            <a:gd name="adj1" fmla="val 5544"/>
            <a:gd name="adj2" fmla="val 330680"/>
            <a:gd name="adj3" fmla="val 12822776"/>
            <a:gd name="adj4" fmla="val 179974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9DC141-84F7-4571-956B-CC93EEDA143A}">
      <dsp:nvSpPr>
        <dsp:cNvPr id="0" name=""/>
        <dsp:cNvSpPr/>
      </dsp:nvSpPr>
      <dsp:spPr>
        <a:xfrm>
          <a:off x="5500715" y="142871"/>
          <a:ext cx="2696992" cy="1266016"/>
        </a:xfrm>
        <a:prstGeom prst="round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z-Latn-UZ" sz="1800" kern="1200" dirty="0" smtClean="0">
              <a:latin typeface="Times New Roman" pitchFamily="18" charset="0"/>
              <a:cs typeface="Times New Roman" pitchFamily="18" charset="0"/>
            </a:rPr>
            <a:t>H</a:t>
          </a:r>
          <a:r>
            <a:rPr lang="bg-BG" sz="1800" kern="1200" dirty="0" smtClean="0">
              <a:latin typeface="Times New Roman" pitchFamily="18" charset="0"/>
              <a:cs typeface="Times New Roman" pitchFamily="18" charset="0"/>
            </a:rPr>
            <a:t>ar bir o‘quvchining qiziqishlari, ehtiyojlari, qobiliyatlari, shaxsiy sifatlari, intellektual xususiyatlarini aniqlash</a:t>
          </a:r>
          <a:endParaRPr lang="ru-RU" sz="1800" kern="1200" dirty="0">
            <a:latin typeface="Times New Roman" pitchFamily="18" charset="0"/>
            <a:cs typeface="Times New Roman" pitchFamily="18" charset="0"/>
          </a:endParaRPr>
        </a:p>
      </dsp:txBody>
      <dsp:txXfrm>
        <a:off x="5562517" y="204673"/>
        <a:ext cx="2573388" cy="1142412"/>
      </dsp:txXfrm>
    </dsp:sp>
    <dsp:sp modelId="{CF50BE39-0C31-4730-A1D6-993D860A017C}">
      <dsp:nvSpPr>
        <dsp:cNvPr id="0" name=""/>
        <dsp:cNvSpPr/>
      </dsp:nvSpPr>
      <dsp:spPr>
        <a:xfrm>
          <a:off x="6072224" y="1571632"/>
          <a:ext cx="2106913" cy="1666922"/>
        </a:xfrm>
        <a:prstGeom prst="round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z-Latn-UZ" sz="1800" kern="1200" dirty="0" smtClean="0">
              <a:latin typeface="Times New Roman" pitchFamily="18" charset="0"/>
              <a:cs typeface="Times New Roman" pitchFamily="18" charset="0"/>
            </a:rPr>
            <a:t>O</a:t>
          </a:r>
          <a:r>
            <a:rPr lang="bg-BG" sz="1800" kern="1200" dirty="0" smtClean="0">
              <a:latin typeface="Times New Roman" pitchFamily="18" charset="0"/>
              <a:cs typeface="Times New Roman" pitchFamily="18" charset="0"/>
            </a:rPr>
            <a:t>‘quvchilarda o‘qishga sog‘lom, kuchli va  ta‘sirchan motivasiyani shakllantirish</a:t>
          </a:r>
          <a:endParaRPr lang="ru-RU" sz="1800" kern="1200" dirty="0">
            <a:latin typeface="Times New Roman" pitchFamily="18" charset="0"/>
            <a:cs typeface="Times New Roman" pitchFamily="18" charset="0"/>
          </a:endParaRPr>
        </a:p>
      </dsp:txBody>
      <dsp:txXfrm>
        <a:off x="6153596" y="1653004"/>
        <a:ext cx="1944169" cy="1504178"/>
      </dsp:txXfrm>
    </dsp:sp>
    <dsp:sp modelId="{0FC6BDC1-2AF9-4B18-B539-EE0C90F6C1A3}">
      <dsp:nvSpPr>
        <dsp:cNvPr id="0" name=""/>
        <dsp:cNvSpPr/>
      </dsp:nvSpPr>
      <dsp:spPr>
        <a:xfrm>
          <a:off x="3214709" y="2428895"/>
          <a:ext cx="2708286" cy="1668193"/>
        </a:xfrm>
        <a:prstGeom prst="round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z-Latn-UZ" sz="1800" kern="1200" dirty="0" smtClean="0">
              <a:latin typeface="Times New Roman" pitchFamily="18" charset="0"/>
              <a:cs typeface="Times New Roman" pitchFamily="18" charset="0"/>
            </a:rPr>
            <a:t>I</a:t>
          </a:r>
          <a:r>
            <a:rPr lang="bg-BG" sz="1800" kern="1200" dirty="0" smtClean="0">
              <a:latin typeface="Times New Roman" pitchFamily="18" charset="0"/>
              <a:cs typeface="Times New Roman" pitchFamily="18" charset="0"/>
            </a:rPr>
            <a:t>qtidorli va iste‘dodli o‘quvchilarni tanlash va individual yondashish, zamonaviy kasblarni egallash qobiliyatini rivojlantirish</a:t>
          </a:r>
          <a:endParaRPr lang="ru-RU" sz="1800" kern="1200" dirty="0">
            <a:latin typeface="Times New Roman" pitchFamily="18" charset="0"/>
            <a:cs typeface="Times New Roman" pitchFamily="18" charset="0"/>
          </a:endParaRPr>
        </a:p>
      </dsp:txBody>
      <dsp:txXfrm>
        <a:off x="3296143" y="2510329"/>
        <a:ext cx="2545418" cy="1505325"/>
      </dsp:txXfrm>
    </dsp:sp>
    <dsp:sp modelId="{373711AE-2CF7-444F-9234-B2B4101993C8}">
      <dsp:nvSpPr>
        <dsp:cNvPr id="0" name=""/>
        <dsp:cNvSpPr/>
      </dsp:nvSpPr>
      <dsp:spPr>
        <a:xfrm>
          <a:off x="71445" y="1500192"/>
          <a:ext cx="3039583" cy="1279292"/>
        </a:xfrm>
        <a:prstGeom prst="round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uz-Latn-UZ" sz="1600" kern="1200" dirty="0" smtClean="0">
              <a:latin typeface="Times New Roman" pitchFamily="18" charset="0"/>
              <a:cs typeface="Times New Roman" pitchFamily="18" charset="0"/>
            </a:rPr>
            <a:t>Y</a:t>
          </a:r>
          <a:r>
            <a:rPr lang="bg-BG" sz="1600" kern="1200" dirty="0" smtClean="0">
              <a:latin typeface="Times New Roman" pitchFamily="18" charset="0"/>
              <a:cs typeface="Times New Roman" pitchFamily="18" charset="0"/>
            </a:rPr>
            <a:t>oshlarni tarbiyalsh va ularning bandligini ta‘minlashda maktabdan tashqari ta‘limning zamonaviy usullarini va yo‘nalishlarini joriy etish;</a:t>
          </a:r>
          <a:endParaRPr lang="ru-RU" sz="1600" kern="1200" dirty="0">
            <a:latin typeface="Times New Roman" pitchFamily="18" charset="0"/>
            <a:cs typeface="Times New Roman" pitchFamily="18" charset="0"/>
          </a:endParaRPr>
        </a:p>
      </dsp:txBody>
      <dsp:txXfrm>
        <a:off x="133895" y="1562642"/>
        <a:ext cx="2914683" cy="1154392"/>
      </dsp:txXfrm>
    </dsp:sp>
    <dsp:sp modelId="{15C3D283-7C1D-4DB8-B1F6-10CA6F68FCB4}">
      <dsp:nvSpPr>
        <dsp:cNvPr id="0" name=""/>
        <dsp:cNvSpPr/>
      </dsp:nvSpPr>
      <dsp:spPr>
        <a:xfrm>
          <a:off x="1500201" y="71443"/>
          <a:ext cx="3536174" cy="1304492"/>
        </a:xfrm>
        <a:prstGeom prst="roundRect">
          <a:avLst/>
        </a:prstGeom>
        <a:gradFill rotWithShape="1">
          <a:gsLst>
            <a:gs pos="0">
              <a:schemeClr val="accent3">
                <a:tint val="15000"/>
                <a:satMod val="250000"/>
              </a:schemeClr>
            </a:gs>
            <a:gs pos="49000">
              <a:schemeClr val="accent3">
                <a:tint val="50000"/>
                <a:satMod val="200000"/>
              </a:schemeClr>
            </a:gs>
            <a:gs pos="49100">
              <a:schemeClr val="accent3">
                <a:tint val="64000"/>
                <a:satMod val="160000"/>
              </a:schemeClr>
            </a:gs>
            <a:gs pos="92000">
              <a:schemeClr val="accent3">
                <a:tint val="50000"/>
                <a:satMod val="200000"/>
              </a:schemeClr>
            </a:gs>
            <a:gs pos="100000">
              <a:schemeClr val="accent3">
                <a:tint val="43000"/>
                <a:satMod val="190000"/>
              </a:schemeClr>
            </a:gs>
          </a:gsLst>
          <a:lin ang="5400000" scaled="1"/>
        </a:gradFill>
        <a:ln w="11430" cap="flat" cmpd="sng" algn="ctr">
          <a:solidFill>
            <a:schemeClr val="accent3"/>
          </a:solidFill>
          <a:prstDash val="solid"/>
        </a:ln>
        <a:effectLst>
          <a:outerShdw blurRad="50800" dist="25000" dir="5400000" rotWithShape="0">
            <a:schemeClr val="accent3">
              <a:shade val="30000"/>
              <a:satMod val="150000"/>
              <a:alpha val="38000"/>
            </a:scheme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uz-Latn-UZ" sz="1800" kern="1200" dirty="0" smtClean="0">
              <a:latin typeface="Times New Roman" pitchFamily="18" charset="0"/>
              <a:cs typeface="Times New Roman" pitchFamily="18" charset="0"/>
            </a:rPr>
            <a:t>O</a:t>
          </a:r>
          <a:r>
            <a:rPr lang="bg-BG" sz="1800" kern="1200" dirty="0" smtClean="0">
              <a:latin typeface="Times New Roman" pitchFamily="18" charset="0"/>
              <a:cs typeface="Times New Roman" pitchFamily="18" charset="0"/>
            </a:rPr>
            <a:t>‘qitish metodikasini takomillashtirish, ta‘lim-tarbiya jarayoniga zamonaviy axborot- kommunikasiya texnologiyalari va innovatsion loyihalarni joriy etish.</a:t>
          </a:r>
          <a:endParaRPr lang="ru-RU" sz="1800" kern="1200" dirty="0">
            <a:latin typeface="Times New Roman" pitchFamily="18" charset="0"/>
            <a:cs typeface="Times New Roman" pitchFamily="18" charset="0"/>
          </a:endParaRPr>
        </a:p>
      </dsp:txBody>
      <dsp:txXfrm>
        <a:off x="1563881" y="135123"/>
        <a:ext cx="3408814" cy="1177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605C6-790B-4D11-B8D6-824DBEFFBB17}">
      <dsp:nvSpPr>
        <dsp:cNvPr id="0" name=""/>
        <dsp:cNvSpPr/>
      </dsp:nvSpPr>
      <dsp:spPr>
        <a:xfrm>
          <a:off x="3577240" y="763"/>
          <a:ext cx="2143138"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Muammolarni keng qamrovli tushunish  </a:t>
          </a:r>
          <a:r>
            <a:rPr lang="uz-Latn-UZ" sz="1800" kern="1200" dirty="0" smtClean="0">
              <a:latin typeface="Times New Roman" pitchFamily="18" charset="0"/>
              <a:cs typeface="Times New Roman" pitchFamily="18" charset="0"/>
            </a:rPr>
            <a:t>                                                                                                                                                          </a:t>
          </a:r>
          <a:endParaRPr lang="ru-RU" sz="1800" kern="1200" dirty="0">
            <a:latin typeface="Times New Roman" pitchFamily="18" charset="0"/>
            <a:cs typeface="Times New Roman" pitchFamily="18" charset="0"/>
          </a:endParaRPr>
        </a:p>
      </dsp:txBody>
      <dsp:txXfrm>
        <a:off x="3610188" y="33711"/>
        <a:ext cx="2077242" cy="609039"/>
      </dsp:txXfrm>
    </dsp:sp>
    <dsp:sp modelId="{2E29F66F-8C62-472F-965A-07D6C708B06A}">
      <dsp:nvSpPr>
        <dsp:cNvPr id="0" name=""/>
        <dsp:cNvSpPr/>
      </dsp:nvSpPr>
      <dsp:spPr>
        <a:xfrm>
          <a:off x="3736223" y="666388"/>
          <a:ext cx="3181172" cy="3181172"/>
        </a:xfrm>
        <a:custGeom>
          <a:avLst/>
          <a:gdLst/>
          <a:ahLst/>
          <a:cxnLst/>
          <a:rect l="0" t="0" r="0" b="0"/>
          <a:pathLst>
            <a:path>
              <a:moveTo>
                <a:pt x="1929694" y="36568"/>
              </a:moveTo>
              <a:arcTo wR="1590586" hR="1590586" stAng="16938587" swAng="1121741"/>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A5C8DB5-B3C3-4AC8-8A1A-1C77891EF603}">
      <dsp:nvSpPr>
        <dsp:cNvPr id="0" name=""/>
        <dsp:cNvSpPr/>
      </dsp:nvSpPr>
      <dsp:spPr>
        <a:xfrm>
          <a:off x="6286548" y="857258"/>
          <a:ext cx="1038362"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Ijodiy fikrlash</a:t>
          </a:r>
          <a:endParaRPr lang="ru-RU" sz="1800" kern="1200" dirty="0">
            <a:latin typeface="Times New Roman" pitchFamily="18" charset="0"/>
            <a:cs typeface="Times New Roman" pitchFamily="18" charset="0"/>
          </a:endParaRPr>
        </a:p>
      </dsp:txBody>
      <dsp:txXfrm>
        <a:off x="6319496" y="890206"/>
        <a:ext cx="972466" cy="609039"/>
      </dsp:txXfrm>
    </dsp:sp>
    <dsp:sp modelId="{2A24CBAC-23EE-4449-BC30-41D7683A3467}">
      <dsp:nvSpPr>
        <dsp:cNvPr id="0" name=""/>
        <dsp:cNvSpPr/>
      </dsp:nvSpPr>
      <dsp:spPr>
        <a:xfrm>
          <a:off x="3766872" y="358488"/>
          <a:ext cx="3181172" cy="3181172"/>
        </a:xfrm>
        <a:custGeom>
          <a:avLst/>
          <a:gdLst/>
          <a:ahLst/>
          <a:cxnLst/>
          <a:rect l="0" t="0" r="0" b="0"/>
          <a:pathLst>
            <a:path>
              <a:moveTo>
                <a:pt x="3170582" y="1407347"/>
              </a:moveTo>
              <a:arcTo wR="1590586" hR="1590586" stAng="21203085" swAng="1608462"/>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2EE5D3A-2553-4BCD-91B0-EB173791FFAD}">
      <dsp:nvSpPr>
        <dsp:cNvPr id="0" name=""/>
        <dsp:cNvSpPr/>
      </dsp:nvSpPr>
      <dsp:spPr>
        <a:xfrm>
          <a:off x="5786482" y="2714650"/>
          <a:ext cx="1611964"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Muhandislik yondashuv</a:t>
          </a:r>
          <a:endParaRPr lang="ru-RU" sz="1800" kern="1200" dirty="0">
            <a:latin typeface="Times New Roman" pitchFamily="18" charset="0"/>
            <a:cs typeface="Times New Roman" pitchFamily="18" charset="0"/>
          </a:endParaRPr>
        </a:p>
      </dsp:txBody>
      <dsp:txXfrm>
        <a:off x="5819430" y="2747598"/>
        <a:ext cx="1546068" cy="609039"/>
      </dsp:txXfrm>
    </dsp:sp>
    <dsp:sp modelId="{B35C6BB6-AEAC-4D89-ACC3-299053CA7EA0}">
      <dsp:nvSpPr>
        <dsp:cNvPr id="0" name=""/>
        <dsp:cNvSpPr/>
      </dsp:nvSpPr>
      <dsp:spPr>
        <a:xfrm>
          <a:off x="4240963" y="296469"/>
          <a:ext cx="3181172" cy="3181172"/>
        </a:xfrm>
        <a:custGeom>
          <a:avLst/>
          <a:gdLst/>
          <a:ahLst/>
          <a:cxnLst/>
          <a:rect l="0" t="0" r="0" b="0"/>
          <a:pathLst>
            <a:path>
              <a:moveTo>
                <a:pt x="1907943" y="3149190"/>
              </a:moveTo>
              <a:arcTo wR="1590586" hR="1590586" stAng="4709458" swAng="1420937"/>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E4B03DF-6EF2-4403-9E79-129474E4B5BB}">
      <dsp:nvSpPr>
        <dsp:cNvPr id="0" name=""/>
        <dsp:cNvSpPr/>
      </dsp:nvSpPr>
      <dsp:spPr>
        <a:xfrm>
          <a:off x="4005341" y="3181935"/>
          <a:ext cx="1286936"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Tanqidiy fikrlash</a:t>
          </a:r>
          <a:endParaRPr lang="ru-RU" sz="1800" kern="1200" dirty="0">
            <a:latin typeface="Times New Roman" pitchFamily="18" charset="0"/>
            <a:cs typeface="Times New Roman" pitchFamily="18" charset="0"/>
          </a:endParaRPr>
        </a:p>
      </dsp:txBody>
      <dsp:txXfrm>
        <a:off x="4038289" y="3214883"/>
        <a:ext cx="1221040" cy="609039"/>
      </dsp:txXfrm>
    </dsp:sp>
    <dsp:sp modelId="{D05E893E-1211-4824-9804-B5E569E52BE2}">
      <dsp:nvSpPr>
        <dsp:cNvPr id="0" name=""/>
        <dsp:cNvSpPr/>
      </dsp:nvSpPr>
      <dsp:spPr>
        <a:xfrm>
          <a:off x="2020660" y="251857"/>
          <a:ext cx="3181172" cy="3181172"/>
        </a:xfrm>
        <a:custGeom>
          <a:avLst/>
          <a:gdLst/>
          <a:ahLst/>
          <a:cxnLst/>
          <a:rect l="0" t="0" r="0" b="0"/>
          <a:pathLst>
            <a:path>
              <a:moveTo>
                <a:pt x="1710428" y="3176650"/>
              </a:moveTo>
              <a:arcTo wR="1590586" hR="1590586" stAng="5140737" swAng="1909620"/>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01B2EC-D6DA-4B9C-AF5A-4AF719C8F63B}">
      <dsp:nvSpPr>
        <dsp:cNvPr id="0" name=""/>
        <dsp:cNvSpPr/>
      </dsp:nvSpPr>
      <dsp:spPr>
        <a:xfrm>
          <a:off x="1143009" y="2428892"/>
          <a:ext cx="2673264"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Ilmiy metodlarni tushunish va qo‘llash </a:t>
          </a:r>
          <a:r>
            <a:rPr lang="uz-Latn-UZ" sz="1800" kern="1200" dirty="0" smtClean="0">
              <a:latin typeface="Times New Roman" pitchFamily="18" charset="0"/>
              <a:cs typeface="Times New Roman" pitchFamily="18" charset="0"/>
            </a:rPr>
            <a:t>    </a:t>
          </a:r>
          <a:r>
            <a:rPr lang="uz-Latn-UZ" sz="800" kern="1200" dirty="0" smtClean="0"/>
            <a:t>         </a:t>
          </a:r>
          <a:endParaRPr lang="ru-RU" sz="800" kern="1200" dirty="0"/>
        </a:p>
      </dsp:txBody>
      <dsp:txXfrm>
        <a:off x="1175957" y="2461840"/>
        <a:ext cx="2607368" cy="609039"/>
      </dsp:txXfrm>
    </dsp:sp>
    <dsp:sp modelId="{DAF9DD98-0E3D-4049-A0DF-DB888A54A6BD}">
      <dsp:nvSpPr>
        <dsp:cNvPr id="0" name=""/>
        <dsp:cNvSpPr/>
      </dsp:nvSpPr>
      <dsp:spPr>
        <a:xfrm>
          <a:off x="2311601" y="383622"/>
          <a:ext cx="3181172" cy="3181172"/>
        </a:xfrm>
        <a:custGeom>
          <a:avLst/>
          <a:gdLst/>
          <a:ahLst/>
          <a:cxnLst/>
          <a:rect l="0" t="0" r="0" b="0"/>
          <a:pathLst>
            <a:path>
              <a:moveTo>
                <a:pt x="24893" y="1870888"/>
              </a:moveTo>
              <a:arcTo wR="1590586" hR="1590586" stAng="10190999" swAng="1189466"/>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9AAD969-04B8-4933-9724-E6C00F46E817}">
      <dsp:nvSpPr>
        <dsp:cNvPr id="0" name=""/>
        <dsp:cNvSpPr/>
      </dsp:nvSpPr>
      <dsp:spPr>
        <a:xfrm>
          <a:off x="1071573" y="857256"/>
          <a:ext cx="2776332" cy="674935"/>
        </a:xfrm>
        <a:prstGeom prst="roundRect">
          <a:avLst/>
        </a:prstGeom>
        <a:gradFill rotWithShape="0">
          <a:gsLst>
            <a:gs pos="0">
              <a:schemeClr val="lt1">
                <a:hueOff val="0"/>
                <a:satOff val="0"/>
                <a:lumOff val="0"/>
                <a:alphaOff val="0"/>
                <a:tint val="74000"/>
              </a:schemeClr>
            </a:gs>
            <a:gs pos="49000">
              <a:schemeClr val="lt1">
                <a:hueOff val="0"/>
                <a:satOff val="0"/>
                <a:lumOff val="0"/>
                <a:alphaOff val="0"/>
                <a:tint val="96000"/>
                <a:shade val="84000"/>
                <a:satMod val="110000"/>
              </a:schemeClr>
            </a:gs>
            <a:gs pos="49100">
              <a:schemeClr val="lt1">
                <a:hueOff val="0"/>
                <a:satOff val="0"/>
                <a:lumOff val="0"/>
                <a:alphaOff val="0"/>
                <a:shade val="55000"/>
                <a:satMod val="150000"/>
              </a:schemeClr>
            </a:gs>
            <a:gs pos="92000">
              <a:schemeClr val="lt1">
                <a:hueOff val="0"/>
                <a:satOff val="0"/>
                <a:lumOff val="0"/>
                <a:alphaOff val="0"/>
                <a:tint val="98000"/>
                <a:shade val="90000"/>
                <a:satMod val="128000"/>
              </a:schemeClr>
            </a:gs>
            <a:gs pos="100000">
              <a:schemeClr val="lt1">
                <a:hueOff val="0"/>
                <a:satOff val="0"/>
                <a:lumOff val="0"/>
                <a:alphaOff val="0"/>
                <a:tint val="90000"/>
                <a:shade val="97000"/>
                <a:satMod val="128000"/>
              </a:schemeClr>
            </a:gs>
          </a:gsLst>
          <a:lin ang="5400000" scaled="1"/>
        </a:gradFill>
        <a:ln>
          <a:noFill/>
        </a:ln>
        <a:effectLst>
          <a:outerShdw blurRad="39000" dist="25400" dir="5400000" rotWithShape="0">
            <a:schemeClr val="lt1">
              <a:hueOff val="0"/>
              <a:satOff val="0"/>
              <a:lumOff val="0"/>
              <a:alphaOff val="0"/>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bg-BG" sz="1800" kern="1200" dirty="0" smtClean="0">
              <a:latin typeface="Times New Roman" pitchFamily="18" charset="0"/>
              <a:cs typeface="Times New Roman" pitchFamily="18" charset="0"/>
            </a:rPr>
            <a:t>Dizayn asoslarini tushunish</a:t>
          </a:r>
          <a:endParaRPr lang="ru-RU" sz="1800" kern="1200" dirty="0">
            <a:latin typeface="Times New Roman" pitchFamily="18" charset="0"/>
            <a:cs typeface="Times New Roman" pitchFamily="18" charset="0"/>
          </a:endParaRPr>
        </a:p>
      </dsp:txBody>
      <dsp:txXfrm>
        <a:off x="1104521" y="890204"/>
        <a:ext cx="2710436" cy="609039"/>
      </dsp:txXfrm>
    </dsp:sp>
    <dsp:sp modelId="{EBCAFDD6-06DC-46DE-8E85-CE9F09D683F7}">
      <dsp:nvSpPr>
        <dsp:cNvPr id="0" name=""/>
        <dsp:cNvSpPr/>
      </dsp:nvSpPr>
      <dsp:spPr>
        <a:xfrm>
          <a:off x="2536085" y="638852"/>
          <a:ext cx="3181172" cy="3181172"/>
        </a:xfrm>
        <a:custGeom>
          <a:avLst/>
          <a:gdLst/>
          <a:ahLst/>
          <a:cxnLst/>
          <a:rect l="0" t="0" r="0" b="0"/>
          <a:pathLst>
            <a:path>
              <a:moveTo>
                <a:pt x="873668" y="170729"/>
              </a:moveTo>
              <a:arcTo wR="1590586" hR="1590586" stAng="14592586" swAng="650625"/>
            </a:path>
          </a:pathLst>
        </a:custGeom>
        <a:noFill/>
        <a:ln w="1143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7B74D-0ABB-486A-A06A-5F874526258B}" type="datetimeFigureOut">
              <a:rPr lang="ru-RU" smtClean="0"/>
              <a:pPr/>
              <a:t>07.09.2023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85FA1F-8534-42C1-A028-1E23D31C419B}" type="slidenum">
              <a:rPr lang="ru-RU" smtClean="0"/>
              <a:pPr/>
              <a:t>‹#›</a:t>
            </a:fld>
            <a:endParaRPr lang="ru-RU"/>
          </a:p>
        </p:txBody>
      </p:sp>
    </p:spTree>
    <p:extLst>
      <p:ext uri="{BB962C8B-B14F-4D97-AF65-F5344CB8AC3E}">
        <p14:creationId xmlns:p14="http://schemas.microsoft.com/office/powerpoint/2010/main" val="3289739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a:extLst>
              <a:ext uri="{FF2B5EF4-FFF2-40B4-BE49-F238E27FC236}">
                <a16:creationId xmlns="" xmlns:a16="http://schemas.microsoft.com/office/drawing/2014/main" id="{05E18002-5248-46DA-9968-24DEAD7B63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Заметки 2">
            <a:extLst>
              <a:ext uri="{FF2B5EF4-FFF2-40B4-BE49-F238E27FC236}">
                <a16:creationId xmlns="" xmlns:a16="http://schemas.microsoft.com/office/drawing/2014/main" id="{C9E455EB-E324-4E3B-8B9A-D978A5F4BE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a:latin typeface="Arial" panose="020B0604020202020204" pitchFamily="34" charset="0"/>
              <a:cs typeface="Arial" panose="020B0604020202020204" pitchFamily="34" charset="0"/>
            </a:endParaRPr>
          </a:p>
        </p:txBody>
      </p:sp>
      <p:sp>
        <p:nvSpPr>
          <p:cNvPr id="39940" name="Номер слайда 3">
            <a:extLst>
              <a:ext uri="{FF2B5EF4-FFF2-40B4-BE49-F238E27FC236}">
                <a16:creationId xmlns="" xmlns:a16="http://schemas.microsoft.com/office/drawing/2014/main" id="{A5C8E516-551C-400B-A4E1-5C23005C127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370757-FBB7-4C19-B2D5-4F08BB197E6C}" type="slidenum">
              <a:rPr lang="ru-RU" altLang="ru-RU" smtClean="0">
                <a:latin typeface="Calibri" panose="020F0502020204030204" pitchFamily="34" charset="0"/>
              </a:rPr>
              <a:pPr/>
              <a:t>28</a:t>
            </a:fld>
            <a:endParaRPr lang="ru-RU" altLang="ru-RU">
              <a:latin typeface="Calibri" panose="020F0502020204030204" pitchFamily="34" charset="0"/>
            </a:endParaRPr>
          </a:p>
        </p:txBody>
      </p:sp>
    </p:spTree>
    <p:extLst>
      <p:ext uri="{BB962C8B-B14F-4D97-AF65-F5344CB8AC3E}">
        <p14:creationId xmlns:p14="http://schemas.microsoft.com/office/powerpoint/2010/main" val="41651890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2708705"/>
            <a:ext cx="7772400" cy="899778"/>
          </a:xfrm>
        </p:spPr>
        <p:txBody>
          <a:bodyPr lIns="45720" rIns="45720"/>
          <a:lstStyle>
            <a:lvl1pPr marL="0" marR="64135"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grpSp>
        <p:nvGrpSpPr>
          <p:cNvPr id="2" name="Группа 1"/>
          <p:cNvGrpSpPr/>
          <p:nvPr/>
        </p:nvGrpSpPr>
        <p:grpSpPr>
          <a:xfrm>
            <a:off x="-3765" y="3714750"/>
            <a:ext cx="9147765" cy="1434066"/>
            <a:chOff x="-3765" y="4832896"/>
            <a:chExt cx="9147765" cy="2032192"/>
          </a:xfrm>
        </p:grpSpPr>
        <p:sp>
          <p:nvSpPr>
            <p:cNvPr id="7" name="Полилиния 6"/>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lstStyle>
          <a:p>
            <a:fld id="{ED137D8F-F469-4C1D-8DCD-3325B5EE5640}" type="datetimeFigureOut">
              <a:rPr lang="ru-RU" smtClean="0"/>
              <a:pPr/>
              <a:t>07.09.2023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lstStyle>
          <a:p>
            <a:fld id="{12FC6C7F-F4CD-4F6B-9A67-BE40BA823894}"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10997"/>
            <a:ext cx="8229600" cy="3289553"/>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6C7F-F4CD-4F6B-9A67-BE40BA823894}"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05980"/>
            <a:ext cx="1777470" cy="419457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05981"/>
            <a:ext cx="6324600" cy="419457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6C7F-F4CD-4F6B-9A67-BE40BA823894}"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685803" y="209971"/>
            <a:ext cx="7772401" cy="613171"/>
          </a:xfrm>
        </p:spPr>
        <p:txBody>
          <a:bodyPr lIns="145161" tIns="72581" rIns="145161" bIns="72581"/>
          <a:lstStyle/>
          <a:p>
            <a:r>
              <a:rPr lang="en-US"/>
              <a:t>Click to edit Master title style</a:t>
            </a:r>
          </a:p>
        </p:txBody>
      </p:sp>
      <p:sp>
        <p:nvSpPr>
          <p:cNvPr id="4" name="Picture Placeholder 3"/>
          <p:cNvSpPr>
            <a:spLocks noGrp="1"/>
          </p:cNvSpPr>
          <p:nvPr>
            <p:ph type="pic" sz="quarter" idx="10"/>
          </p:nvPr>
        </p:nvSpPr>
        <p:spPr>
          <a:xfrm>
            <a:off x="685801"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000"/>
            </a:lvl1pPr>
          </a:lstStyle>
          <a:p>
            <a:pPr lvl="0"/>
            <a:endParaRPr lang="en-US"/>
          </a:p>
        </p:txBody>
      </p:sp>
      <p:sp>
        <p:nvSpPr>
          <p:cNvPr id="5" name="Picture Placeholder 3"/>
          <p:cNvSpPr>
            <a:spLocks noGrp="1"/>
          </p:cNvSpPr>
          <p:nvPr>
            <p:ph type="pic" sz="quarter" idx="11"/>
          </p:nvPr>
        </p:nvSpPr>
        <p:spPr>
          <a:xfrm>
            <a:off x="3323844"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000"/>
            </a:lvl1pPr>
          </a:lstStyle>
          <a:p>
            <a:pPr lvl="0"/>
            <a:endParaRPr lang="en-US"/>
          </a:p>
        </p:txBody>
      </p:sp>
      <p:sp>
        <p:nvSpPr>
          <p:cNvPr id="6" name="Picture Placeholder 3"/>
          <p:cNvSpPr>
            <a:spLocks noGrp="1"/>
          </p:cNvSpPr>
          <p:nvPr>
            <p:ph type="pic" sz="quarter" idx="12"/>
          </p:nvPr>
        </p:nvSpPr>
        <p:spPr>
          <a:xfrm>
            <a:off x="5961887" y="1047751"/>
            <a:ext cx="2496312" cy="255557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000"/>
            </a:lvl1pPr>
          </a:lstStyle>
          <a:p>
            <a:pPr lvl="0"/>
            <a:endParaRPr lang="en-US"/>
          </a:p>
        </p:txBody>
      </p:sp>
      <p:sp>
        <p:nvSpPr>
          <p:cNvPr id="8" name="Text Placeholder 9"/>
          <p:cNvSpPr>
            <a:spLocks noGrp="1"/>
          </p:cNvSpPr>
          <p:nvPr>
            <p:ph type="body" sz="quarter" idx="14"/>
          </p:nvPr>
        </p:nvSpPr>
        <p:spPr>
          <a:xfrm>
            <a:off x="685801" y="3735426"/>
            <a:ext cx="2496312" cy="719139"/>
          </a:xfrm>
        </p:spPr>
        <p:txBody>
          <a:bodyPr lIns="145161" tIns="72581" rIns="145161" bIns="72581">
            <a:noAutofit/>
          </a:bodyPr>
          <a:lstStyle>
            <a:lvl1pPr marL="0" indent="0">
              <a:buNone/>
              <a:defRPr sz="1000"/>
            </a:lvl1pPr>
            <a:lvl2pPr marL="114300" indent="-114300">
              <a:buFont typeface="Arial" panose="020B0604020202020204" pitchFamily="34" charset="0"/>
              <a:buChar char="•"/>
              <a:defRPr sz="1000"/>
            </a:lvl2pPr>
            <a:lvl3pPr marL="228600" indent="-114300">
              <a:defRPr sz="1000"/>
            </a:lvl3pPr>
            <a:lvl4pPr marL="400050" indent="-171450">
              <a:defRPr sz="1000"/>
            </a:lvl4pPr>
            <a:lvl5pPr marL="571500"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3323844" y="3735426"/>
            <a:ext cx="2496312" cy="719139"/>
          </a:xfrm>
        </p:spPr>
        <p:txBody>
          <a:bodyPr lIns="145161" tIns="72581" rIns="145161" bIns="72581">
            <a:noAutofit/>
          </a:bodyPr>
          <a:lstStyle>
            <a:lvl1pPr marL="0" indent="0">
              <a:buNone/>
              <a:defRPr sz="1000"/>
            </a:lvl1pPr>
            <a:lvl2pPr marL="114300" indent="-114300">
              <a:buFont typeface="Arial" panose="020B0604020202020204" pitchFamily="34" charset="0"/>
              <a:buChar char="•"/>
              <a:defRPr sz="1000"/>
            </a:lvl2pPr>
            <a:lvl3pPr marL="228600" indent="-114300">
              <a:defRPr sz="1000"/>
            </a:lvl3pPr>
            <a:lvl4pPr marL="400050" indent="-171450">
              <a:defRPr sz="1000"/>
            </a:lvl4pPr>
            <a:lvl5pPr marL="571500"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5961887" y="3735426"/>
            <a:ext cx="2496312" cy="719139"/>
          </a:xfrm>
        </p:spPr>
        <p:txBody>
          <a:bodyPr lIns="145161" tIns="72581" rIns="145161" bIns="72581">
            <a:noAutofit/>
          </a:bodyPr>
          <a:lstStyle>
            <a:lvl1pPr marL="0" indent="0">
              <a:buNone/>
              <a:defRPr sz="1000"/>
            </a:lvl1pPr>
            <a:lvl2pPr marL="114300" indent="-114300">
              <a:buFont typeface="Arial" panose="020B0604020202020204" pitchFamily="34" charset="0"/>
              <a:buChar char="•"/>
              <a:defRPr sz="1000"/>
            </a:lvl2pPr>
            <a:lvl3pPr marL="228600" indent="-114300">
              <a:defRPr sz="1000"/>
            </a:lvl3pPr>
            <a:lvl4pPr marL="400050" indent="-171450">
              <a:defRPr sz="1000"/>
            </a:lvl4pPr>
            <a:lvl5pPr marL="571500" indent="-171450">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685803" y="700090"/>
            <a:ext cx="7772401" cy="304800"/>
          </a:xfrm>
        </p:spPr>
        <p:txBody>
          <a:bodyPr lIns="145161" tIns="72581" rIns="145161" bIns="72581">
            <a:normAutofit/>
          </a:bodyPr>
          <a:lstStyle>
            <a:lvl1pPr marL="0" indent="0" algn="ctr">
              <a:lnSpc>
                <a:spcPct val="86000"/>
              </a:lnSpc>
              <a:spcBef>
                <a:spcPts val="0"/>
              </a:spcBef>
              <a:buNone/>
              <a:defRPr sz="1300" baseline="0"/>
            </a:lvl1pPr>
          </a:lstStyle>
          <a:p>
            <a:pPr lvl="0"/>
            <a:r>
              <a:rPr lang="en-US" dirty="0"/>
              <a:t>Click here to edit subtitle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6003" y="849895"/>
            <a:ext cx="8961725" cy="4199350"/>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800" dirty="0"/>
          </a:p>
        </p:txBody>
      </p:sp>
      <p:sp>
        <p:nvSpPr>
          <p:cNvPr id="17" name="bg object 17"/>
          <p:cNvSpPr/>
          <p:nvPr/>
        </p:nvSpPr>
        <p:spPr>
          <a:xfrm>
            <a:off x="106015" y="112796"/>
            <a:ext cx="8961725" cy="680430"/>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800" dirty="0"/>
          </a:p>
        </p:txBody>
      </p:sp>
      <p:sp>
        <p:nvSpPr>
          <p:cNvPr id="2" name="Holder 2"/>
          <p:cNvSpPr>
            <a:spLocks noGrp="1"/>
          </p:cNvSpPr>
          <p:nvPr>
            <p:ph type="title"/>
          </p:nvPr>
        </p:nvSpPr>
        <p:spPr/>
        <p:txBody>
          <a:bodyPr lIns="0" tIns="0" rIns="0" bIns="0"/>
          <a:lstStyle>
            <a:lvl1pPr>
              <a:defRPr sz="4200" b="1" i="0">
                <a:solidFill>
                  <a:srgbClr val="FEFEFE"/>
                </a:solidFill>
                <a:latin typeface="Arial"/>
                <a:cs typeface="Arial"/>
              </a:defRPr>
            </a:lvl1pPr>
          </a:lstStyle>
          <a:p>
            <a:endParaRPr/>
          </a:p>
        </p:txBody>
      </p:sp>
      <p:sp>
        <p:nvSpPr>
          <p:cNvPr id="3" name="Holder 3"/>
          <p:cNvSpPr>
            <a:spLocks noGrp="1"/>
          </p:cNvSpPr>
          <p:nvPr>
            <p:ph sz="half" idx="2"/>
          </p:nvPr>
        </p:nvSpPr>
        <p:spPr>
          <a:xfrm>
            <a:off x="393480" y="1142502"/>
            <a:ext cx="2893251" cy="341498"/>
          </a:xfrm>
          <a:prstGeom prst="rect">
            <a:avLst/>
          </a:prstGeom>
        </p:spPr>
        <p:txBody>
          <a:bodyPr wrap="square" lIns="0" tIns="0" rIns="0" bIns="0">
            <a:spAutoFit/>
          </a:bodyPr>
          <a:lstStyle>
            <a:lvl1pPr>
              <a:defRPr sz="2200" b="0" i="0">
                <a:solidFill>
                  <a:srgbClr val="FEFEFE"/>
                </a:solidFill>
                <a:latin typeface="Arial"/>
                <a:cs typeface="Arial"/>
              </a:defRPr>
            </a:lvl1pPr>
          </a:lstStyle>
          <a:p>
            <a:endParaRPr/>
          </a:p>
        </p:txBody>
      </p:sp>
      <p:sp>
        <p:nvSpPr>
          <p:cNvPr id="4" name="Holder 4"/>
          <p:cNvSpPr>
            <a:spLocks noGrp="1"/>
          </p:cNvSpPr>
          <p:nvPr>
            <p:ph sz="half" idx="3"/>
          </p:nvPr>
        </p:nvSpPr>
        <p:spPr>
          <a:xfrm>
            <a:off x="4709161" y="1183005"/>
            <a:ext cx="3977640" cy="4154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val="370735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6C7F-F4CD-4F6B-9A67-BE40BA823894}"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2FC6C7F-F4CD-4F6B-9A67-BE40BA823894}" type="slidenum">
              <a:rPr lang="ru-RU" smtClean="0"/>
              <a:pPr/>
              <a:t>‹#›</a:t>
            </a:fld>
            <a:endParaRPr lang="ru-RU"/>
          </a:p>
        </p:txBody>
      </p:sp>
      <p:sp>
        <p:nvSpPr>
          <p:cNvPr id="7" name="Нашивка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FC6C7F-F4CD-4F6B-9A67-BE40BA823894}"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8229600" cy="85725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2FC6C7F-F4CD-4F6B-9A67-BE40BA82389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2FC6C7F-F4CD-4F6B-9A67-BE40BA823894}"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137D8F-F469-4C1D-8DCD-3325B5EE5640}" type="datetimeFigureOut">
              <a:rPr lang="ru-RU" smtClean="0"/>
              <a:pPr/>
              <a:t>07.09.2023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2FC6C7F-F4CD-4F6B-9A67-BE40BA823894}" type="slidenum">
              <a:rPr lang="ru-RU" smtClean="0"/>
              <a:pPr/>
              <a:t>‹#›</a:t>
            </a:fld>
            <a:endParaRPr lang="ru-RU"/>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lstStyle>
          <a:p>
            <a:r>
              <a:rPr kumimoji="0" lang="ru-RU"/>
              <a:t>Образец заголовка</a:t>
            </a:r>
            <a:endParaRPr kumimoji="0" lang="en-US"/>
          </a:p>
        </p:txBody>
      </p:sp>
      <p:sp>
        <p:nvSpPr>
          <p:cNvPr id="3" name="Текст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4805958"/>
            <a:ext cx="1920240" cy="274320"/>
          </a:xfrm>
        </p:spPr>
        <p:txBody>
          <a:bodyPr/>
          <a:lstStyle/>
          <a:p>
            <a:fld id="{ED137D8F-F469-4C1D-8DCD-3325B5EE5640}" type="datetimeFigureOut">
              <a:rPr lang="ru-RU" smtClean="0"/>
              <a:pPr/>
              <a:t>07.09.2023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2FC6C7F-F4CD-4F6B-9A67-BE40BA82389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4082552"/>
            <a:ext cx="7162800" cy="486174"/>
          </a:xfrm>
          <a:noFill/>
        </p:spPr>
        <p:txBody>
          <a:bodyPr lIns="91440" tIns="0" rIns="91440" anchor="t"/>
          <a:lstStyle>
            <a:lvl1pPr marL="0" marR="18415" indent="0" algn="r">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3" name="Рисунок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lstStyle>
          <a:p>
            <a:fld id="{ED137D8F-F469-4C1D-8DCD-3325B5EE5640}" type="datetimeFigureOut">
              <a:rPr lang="ru-RU" smtClean="0"/>
              <a:pPr/>
              <a:t>07.09.2023</a:t>
            </a:fld>
            <a:endParaRPr lang="ru-RU"/>
          </a:p>
        </p:txBody>
      </p:sp>
      <p:sp>
        <p:nvSpPr>
          <p:cNvPr id="6" name="Нижний колонтитул 5"/>
          <p:cNvSpPr>
            <a:spLocks noGrp="1"/>
          </p:cNvSpPr>
          <p:nvPr>
            <p:ph type="ftr" sz="quarter" idx="11"/>
          </p:nvPr>
        </p:nvSpPr>
        <p:spPr>
          <a:xfrm>
            <a:off x="4380073" y="4805958"/>
            <a:ext cx="2350681" cy="273844"/>
          </a:xfrm>
        </p:spPr>
        <p:txBody>
          <a:bodyPr/>
          <a:lstStyle>
            <a:lvl1pPr>
              <a:defRPr>
                <a:solidFill>
                  <a:schemeClr val="tx1"/>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lstStyle>
          <a:p>
            <a:fld id="{12FC6C7F-F4CD-4F6B-9A67-BE40BA823894}" type="slidenum">
              <a:rPr lang="ru-RU" smtClean="0"/>
              <a:pPr/>
              <a:t>‹#›</a:t>
            </a:fld>
            <a:endParaRPr lang="ru-RU"/>
          </a:p>
        </p:txBody>
      </p:sp>
      <p:sp>
        <p:nvSpPr>
          <p:cNvPr id="2" name="Заголовок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ru-RU"/>
              <a:t>Образец заголовка</a:t>
            </a:r>
            <a:endParaRPr kumimoji="0" lang="en-US"/>
          </a:p>
        </p:txBody>
      </p:sp>
      <p:sp>
        <p:nvSpPr>
          <p:cNvPr id="8" name="Полилиния 7"/>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p:nvPr/>
        </p:nvSpPr>
        <p:spPr bwMode="auto">
          <a:xfrm>
            <a:off x="-6042" y="4343440"/>
            <a:ext cx="3402314" cy="810651"/>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lstStyle>
          <a:p>
            <a:fld id="{ED137D8F-F469-4C1D-8DCD-3325B5EE5640}" type="datetimeFigureOut">
              <a:rPr lang="ru-RU" smtClean="0"/>
              <a:pPr/>
              <a:t>07.09.2023</a:t>
            </a:fld>
            <a:endParaRPr lang="ru-RU"/>
          </a:p>
        </p:txBody>
      </p:sp>
      <p:sp>
        <p:nvSpPr>
          <p:cNvPr id="22" name="Нижний колонтитул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18" name="Номер слайда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lstStyle>
          <a:p>
            <a:fld id="{12FC6C7F-F4CD-4F6B-9A67-BE40BA8238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5905" algn="l" rtl="0" eaLnBrk="1" latinLnBrk="0" hangingPunct="1">
        <a:spcBef>
          <a:spcPts val="400"/>
        </a:spcBef>
        <a:spcAft>
          <a:spcPts val="0"/>
        </a:spcAft>
        <a:buClr>
          <a:schemeClr val="accent1"/>
        </a:buClr>
        <a:buSzPct val="68000"/>
        <a:buFont typeface="Wingdings 3" panose="05040102010807070707"/>
        <a:buChar char=""/>
        <a:defRPr kumimoji="0" sz="2700" kern="1200">
          <a:solidFill>
            <a:schemeClr val="tx1"/>
          </a:solidFill>
          <a:latin typeface="+mn-lt"/>
          <a:ea typeface="+mn-ea"/>
          <a:cs typeface="+mn-cs"/>
        </a:defRPr>
      </a:lvl1pPr>
      <a:lvl2pPr marL="621665" indent="-228600" algn="l" rtl="0" eaLnBrk="1" latinLnBrk="0" hangingPunct="1">
        <a:spcBef>
          <a:spcPts val="325"/>
        </a:spcBef>
        <a:buClr>
          <a:schemeClr val="accent1"/>
        </a:buClr>
        <a:buFont typeface="Verdana" panose="020B0604030504040204"/>
        <a:buChar char="◦"/>
        <a:defRPr kumimoji="0" sz="2300" kern="1200">
          <a:solidFill>
            <a:schemeClr val="tx1"/>
          </a:solidFill>
          <a:latin typeface="+mn-lt"/>
          <a:ea typeface="+mn-ea"/>
          <a:cs typeface="+mn-cs"/>
        </a:defRPr>
      </a:lvl2pPr>
      <a:lvl3pPr marL="859790" indent="-228600" algn="l" rtl="0" eaLnBrk="1" latinLnBrk="0" hangingPunct="1">
        <a:spcBef>
          <a:spcPts val="350"/>
        </a:spcBef>
        <a:buClr>
          <a:schemeClr val="accent2"/>
        </a:buClr>
        <a:buSzPct val="100000"/>
        <a:buFont typeface="Wingdings 2" panose="05020102010507070707"/>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panose="05020102010507070707"/>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panose="05020102010507070707"/>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xmlns="" id="{EE80F0AA-4DF1-4DBF-9AA2-5439157D8912}"/>
              </a:ext>
            </a:extLst>
          </p:cNvPr>
          <p:cNvSpPr/>
          <p:nvPr/>
        </p:nvSpPr>
        <p:spPr>
          <a:xfrm>
            <a:off x="0" y="0"/>
            <a:ext cx="9124531" cy="161854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defTabSz="914204"/>
            <a:r>
              <a:rPr lang="uz-Latn-UZ" sz="2400" b="1" dirty="0" smtClean="0">
                <a:solidFill>
                  <a:schemeClr val="bg1"/>
                </a:solidFill>
                <a:latin typeface="Times New Roman" pitchFamily="18" charset="0"/>
                <a:cs typeface="Times New Roman" pitchFamily="18" charset="0"/>
              </a:rPr>
              <a:t>                              </a:t>
            </a:r>
          </a:p>
          <a:p>
            <a:pPr algn="ctr" defTabSz="914204"/>
            <a:r>
              <a:rPr lang="uz-Latn-UZ" sz="24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Fandagi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yangiliklar</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fanni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o‘qitishning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dolzarb</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masalalari</a:t>
            </a:r>
            <a:endParaRPr lang="uz-Latn-UZ" sz="2400" b="1" dirty="0" smtClean="0">
              <a:solidFill>
                <a:schemeClr val="bg1"/>
              </a:solidFill>
              <a:latin typeface="Times New Roman" pitchFamily="18" charset="0"/>
              <a:cs typeface="Times New Roman" pitchFamily="18" charset="0"/>
            </a:endParaRPr>
          </a:p>
        </p:txBody>
      </p:sp>
      <p:sp>
        <p:nvSpPr>
          <p:cNvPr id="12" name="Заголовок 1"/>
          <p:cNvSpPr txBox="1">
            <a:spLocks/>
          </p:cNvSpPr>
          <p:nvPr/>
        </p:nvSpPr>
        <p:spPr>
          <a:xfrm>
            <a:off x="2536723" y="1979754"/>
            <a:ext cx="2517058" cy="1386108"/>
          </a:xfrm>
          <a:prstGeom prst="rect">
            <a:avLst/>
          </a:prstGeom>
        </p:spPr>
        <p:txBody>
          <a:bodyPr vert="horz" lIns="0" tIns="0" rIns="0" bIns="0" rtlCol="0" anchor="ctr">
            <a:normAutofit/>
          </a:bodyPr>
          <a:lstStyle>
            <a:lvl1pPr algn="ctr" defTabSz="914270" rtl="0" eaLnBrk="1" latinLnBrk="0" hangingPunct="1">
              <a:lnSpc>
                <a:spcPct val="86000"/>
              </a:lnSpc>
              <a:spcBef>
                <a:spcPct val="0"/>
              </a:spcBef>
              <a:buNone/>
              <a:defRPr sz="2100" kern="800" spc="-40">
                <a:solidFill>
                  <a:schemeClr val="tx1"/>
                </a:solidFill>
                <a:latin typeface="+mj-lt"/>
                <a:ea typeface="+mj-ea"/>
                <a:cs typeface="+mj-cs"/>
              </a:defRPr>
            </a:lvl1pPr>
          </a:lstStyle>
          <a:p>
            <a:endParaRPr lang="ru-RU" sz="5400" spc="0" dirty="0">
              <a:ln w="0"/>
              <a:solidFill>
                <a:srgbClr val="0070C0"/>
              </a:solidFill>
              <a:effectLst>
                <a:outerShdw blurRad="38100" dist="19050" dir="2700000" algn="tl" rotWithShape="0">
                  <a:schemeClr val="dk1">
                    <a:alpha val="40000"/>
                  </a:schemeClr>
                </a:outerShdw>
              </a:effectLst>
            </a:endParaRPr>
          </a:p>
        </p:txBody>
      </p:sp>
      <p:sp>
        <p:nvSpPr>
          <p:cNvPr id="16385" name="Rectangle 1"/>
          <p:cNvSpPr>
            <a:spLocks noChangeArrowheads="1"/>
          </p:cNvSpPr>
          <p:nvPr/>
        </p:nvSpPr>
        <p:spPr bwMode="auto">
          <a:xfrm>
            <a:off x="770164" y="1958067"/>
            <a:ext cx="761047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endParaRPr kumimoji="0" lang="uz-Latn-U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ctr" fontAlgn="base">
              <a:spcBef>
                <a:spcPct val="0"/>
              </a:spcBef>
              <a:spcAft>
                <a:spcPct val="0"/>
              </a:spcAft>
            </a:pPr>
            <a:r>
              <a:rPr kumimoji="0" lang="uz-Latn-UZ"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MAVZU:</a:t>
            </a:r>
            <a:r>
              <a:rPr lang="bg-BG" sz="2400" b="1" dirty="0" smtClean="0"/>
              <a:t> </a:t>
            </a:r>
            <a:r>
              <a:rPr lang="bg-BG" sz="2400" b="1" dirty="0" smtClean="0">
                <a:latin typeface="Times New Roman" pitchFamily="18" charset="0"/>
                <a:cs typeface="Times New Roman" pitchFamily="18" charset="0"/>
              </a:rPr>
              <a:t>TA</a:t>
            </a:r>
            <a:r>
              <a:rPr lang="uz-Latn-UZ"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BIIY FANLARNI O‘QITISHDA </a:t>
            </a:r>
            <a:r>
              <a:rPr lang="bg-BG" sz="2400" b="1" dirty="0" smtClean="0">
                <a:latin typeface="Times New Roman" pitchFamily="18" charset="0"/>
                <a:cs typeface="Times New Roman" pitchFamily="18" charset="0"/>
              </a:rPr>
              <a:t> STEAM YONDASHUVI </a:t>
            </a:r>
            <a:endParaRPr lang="ru-RU" sz="2400" b="1"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Прямоугольник 15"/>
          <p:cNvSpPr/>
          <p:nvPr/>
        </p:nvSpPr>
        <p:spPr>
          <a:xfrm>
            <a:off x="968829" y="3418604"/>
            <a:ext cx="6977743" cy="1384995"/>
          </a:xfrm>
          <a:prstGeom prst="rect">
            <a:avLst/>
          </a:prstGeom>
        </p:spPr>
        <p:txBody>
          <a:bodyPr wrap="square">
            <a:spAutoFit/>
          </a:bodyPr>
          <a:lstStyle/>
          <a:p>
            <a:pPr marL="68553" algn="ctr"/>
            <a:endParaRPr lang="uz-Latn-UZ" sz="1200" b="1" dirty="0" smtClean="0">
              <a:solidFill>
                <a:srgbClr val="373435"/>
              </a:solidFill>
              <a:latin typeface="Arial"/>
              <a:cs typeface="Arial"/>
            </a:endParaRPr>
          </a:p>
          <a:p>
            <a:pPr marL="68553" algn="ctr"/>
            <a:r>
              <a:rPr lang="en-US" sz="1800" b="1" dirty="0" smtClean="0">
                <a:solidFill>
                  <a:srgbClr val="373435"/>
                </a:solidFill>
                <a:latin typeface="Times New Roman" pitchFamily="18" charset="0"/>
                <a:cs typeface="Times New Roman" pitchFamily="18" charset="0"/>
              </a:rPr>
              <a:t>Samarqand</a:t>
            </a:r>
            <a:r>
              <a:rPr lang="uz-Latn-UZ" sz="1800" b="1" dirty="0" smtClean="0">
                <a:solidFill>
                  <a:srgbClr val="373435"/>
                </a:solidFill>
                <a:latin typeface="Times New Roman" pitchFamily="18" charset="0"/>
                <a:cs typeface="Times New Roman" pitchFamily="18" charset="0"/>
              </a:rPr>
              <a:t> viloyati</a:t>
            </a:r>
            <a:r>
              <a:rPr lang="en-US" sz="1800" b="1" dirty="0" smtClean="0">
                <a:solidFill>
                  <a:srgbClr val="373435"/>
                </a:solidFill>
                <a:latin typeface="Times New Roman" pitchFamily="18" charset="0"/>
                <a:cs typeface="Times New Roman" pitchFamily="18" charset="0"/>
              </a:rPr>
              <a:t> </a:t>
            </a:r>
            <a:r>
              <a:rPr lang="uz-Latn-UZ" sz="1800" b="1" dirty="0" smtClean="0">
                <a:solidFill>
                  <a:srgbClr val="373435"/>
                </a:solidFill>
                <a:latin typeface="Times New Roman" pitchFamily="18" charset="0"/>
                <a:cs typeface="Times New Roman" pitchFamily="18" charset="0"/>
              </a:rPr>
              <a:t> </a:t>
            </a:r>
            <a:r>
              <a:rPr lang="en-US" b="1" dirty="0" smtClean="0">
                <a:solidFill>
                  <a:srgbClr val="373435"/>
                </a:solidFill>
                <a:latin typeface="Times New Roman" pitchFamily="18" charset="0"/>
                <a:cs typeface="Times New Roman" pitchFamily="18" charset="0"/>
              </a:rPr>
              <a:t>PYMO‘MM</a:t>
            </a:r>
            <a:r>
              <a:rPr lang="en-US" sz="1800" b="1" dirty="0" smtClean="0">
                <a:solidFill>
                  <a:srgbClr val="373435"/>
                </a:solidFill>
                <a:latin typeface="Times New Roman" pitchFamily="18" charset="0"/>
                <a:cs typeface="Times New Roman" pitchFamily="18" charset="0"/>
              </a:rPr>
              <a:t> </a:t>
            </a:r>
            <a:r>
              <a:rPr lang="en-US" sz="1800" b="1" dirty="0" err="1" smtClean="0">
                <a:solidFill>
                  <a:srgbClr val="373435"/>
                </a:solidFill>
                <a:latin typeface="Times New Roman" pitchFamily="18" charset="0"/>
                <a:cs typeface="Times New Roman" pitchFamily="18" charset="0"/>
              </a:rPr>
              <a:t>o‘qituvchisi</a:t>
            </a:r>
            <a:endParaRPr lang="uz-Latn-UZ" sz="1800" b="1" dirty="0" smtClean="0">
              <a:solidFill>
                <a:srgbClr val="373435"/>
              </a:solidFill>
              <a:latin typeface="Times New Roman" pitchFamily="18" charset="0"/>
              <a:cs typeface="Times New Roman" pitchFamily="18" charset="0"/>
            </a:endParaRPr>
          </a:p>
          <a:p>
            <a:pPr marL="68553" algn="ctr"/>
            <a:r>
              <a:rPr lang="en-US" b="1" dirty="0" err="1" smtClean="0">
                <a:solidFill>
                  <a:srgbClr val="373435"/>
                </a:solidFill>
                <a:latin typeface="Times New Roman" pitchFamily="18" charset="0"/>
                <a:cs typeface="Times New Roman" pitchFamily="18" charset="0"/>
              </a:rPr>
              <a:t>Samyayev</a:t>
            </a:r>
            <a:r>
              <a:rPr lang="en-US" b="1" dirty="0" smtClean="0">
                <a:solidFill>
                  <a:srgbClr val="373435"/>
                </a:solidFill>
                <a:latin typeface="Times New Roman" pitchFamily="18" charset="0"/>
                <a:cs typeface="Times New Roman" pitchFamily="18" charset="0"/>
              </a:rPr>
              <a:t> </a:t>
            </a:r>
            <a:r>
              <a:rPr lang="en-US" b="1" dirty="0" err="1" smtClean="0">
                <a:solidFill>
                  <a:srgbClr val="373435"/>
                </a:solidFill>
                <a:latin typeface="Times New Roman" pitchFamily="18" charset="0"/>
                <a:cs typeface="Times New Roman" pitchFamily="18" charset="0"/>
              </a:rPr>
              <a:t>Anvar</a:t>
            </a:r>
            <a:r>
              <a:rPr lang="en-US" b="1" dirty="0" smtClean="0">
                <a:solidFill>
                  <a:srgbClr val="373435"/>
                </a:solidFill>
                <a:latin typeface="Times New Roman" pitchFamily="18" charset="0"/>
                <a:cs typeface="Times New Roman" pitchFamily="18" charset="0"/>
              </a:rPr>
              <a:t> </a:t>
            </a:r>
            <a:r>
              <a:rPr lang="en-US" b="1" dirty="0" err="1" smtClean="0">
                <a:solidFill>
                  <a:srgbClr val="373435"/>
                </a:solidFill>
                <a:latin typeface="Times New Roman" pitchFamily="18" charset="0"/>
                <a:cs typeface="Times New Roman" pitchFamily="18" charset="0"/>
              </a:rPr>
              <a:t>Kadirovich</a:t>
            </a:r>
            <a:endParaRPr lang="en-US" b="1" dirty="0" smtClean="0">
              <a:solidFill>
                <a:srgbClr val="373435"/>
              </a:solidFill>
              <a:latin typeface="Times New Roman" pitchFamily="18" charset="0"/>
              <a:cs typeface="Times New Roman" pitchFamily="18" charset="0"/>
            </a:endParaRPr>
          </a:p>
          <a:p>
            <a:pPr marL="68553" algn="ctr"/>
            <a:endParaRPr lang="uz-Latn-UZ" sz="1800" b="1" dirty="0" smtClean="0">
              <a:solidFill>
                <a:srgbClr val="373435"/>
              </a:solidFill>
              <a:latin typeface="Times New Roman" pitchFamily="18" charset="0"/>
              <a:cs typeface="Times New Roman" pitchFamily="18" charset="0"/>
            </a:endParaRPr>
          </a:p>
          <a:p>
            <a:pPr marL="68553" algn="ctr"/>
            <a:endParaRPr lang="uz-Latn-UZ" sz="1800" b="1" dirty="0" smtClean="0">
              <a:solidFill>
                <a:srgbClr val="373435"/>
              </a:solidFill>
              <a:latin typeface="Arial"/>
              <a:cs typeface="Arial"/>
            </a:endParaRPr>
          </a:p>
        </p:txBody>
      </p:sp>
      <p:sp>
        <p:nvSpPr>
          <p:cNvPr id="7" name="Овал 6"/>
          <p:cNvSpPr/>
          <p:nvPr/>
        </p:nvSpPr>
        <p:spPr>
          <a:xfrm>
            <a:off x="415019" y="183698"/>
            <a:ext cx="1533524" cy="106816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7</a:t>
            </a:r>
            <a:endParaRPr lang="uz-Latn-UZ"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endParaRPr>
          </a:p>
          <a:p>
            <a:pPr algn="ctr"/>
            <a:r>
              <a:rPr lang="uz-Latn-UZ" sz="1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ea typeface="Times New Roman" pitchFamily="18" charset="0"/>
                <a:cs typeface="Times New Roman" pitchFamily="18" charset="0"/>
              </a:rPr>
              <a:t>MODUL</a:t>
            </a:r>
            <a:endParaRPr lang="ru-RU" sz="1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 name="Picture 2" descr="STEAM Education - video STEM Education for 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64" y="4214824"/>
            <a:ext cx="2330357" cy="785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9738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1214428"/>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endParaRPr lang="ru-RU" sz="24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714348" y="0"/>
            <a:ext cx="7715304" cy="1200329"/>
          </a:xfrm>
          <a:prstGeom prst="rect">
            <a:avLst/>
          </a:prstGeom>
        </p:spPr>
        <p:txBody>
          <a:bodyPr wrap="square">
            <a:spAutoFit/>
          </a:bodyPr>
          <a:lstStyle/>
          <a:p>
            <a:pPr algn="ctr"/>
            <a:r>
              <a:rPr lang="bg-BG" b="1" dirty="0" smtClean="0">
                <a:solidFill>
                  <a:schemeClr val="bg1"/>
                </a:solidFill>
                <a:latin typeface="Times New Roman" pitchFamily="18" charset="0"/>
                <a:cs typeface="Times New Roman" pitchFamily="18" charset="0"/>
              </a:rPr>
              <a:t>STEAM–yondashuv bolalarga dunyoni tizimli ravishda o‘rganishga, atrofda ro‘y berayotgan jarayonlarni mantiqiy mushohada qilishga, ulardagi o‘zaro aloqani anglab yetishga, o‘zi uchun yangi, noodatiy va qiziqarli narsalarni ochishga imkon beradi. </a:t>
            </a:r>
            <a:endParaRPr lang="ru-RU" b="1" dirty="0">
              <a:solidFill>
                <a:schemeClr val="bg1"/>
              </a:solidFill>
              <a:latin typeface="Times New Roman" pitchFamily="18" charset="0"/>
              <a:cs typeface="Times New Roman" pitchFamily="18" charset="0"/>
            </a:endParaRPr>
          </a:p>
        </p:txBody>
      </p:sp>
      <p:sp>
        <p:nvSpPr>
          <p:cNvPr id="8" name="Прямоугольник 7"/>
          <p:cNvSpPr/>
          <p:nvPr/>
        </p:nvSpPr>
        <p:spPr>
          <a:xfrm>
            <a:off x="357158" y="1357304"/>
            <a:ext cx="8429684" cy="9233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bg-BG" dirty="0" smtClean="0">
                <a:latin typeface="Times New Roman" pitchFamily="18" charset="0"/>
                <a:cs typeface="Times New Roman" pitchFamily="18" charset="0"/>
              </a:rPr>
              <a:t>Bir so‘z bilan aytganda STEAM zamon talablari asosida xalqaro miqyosda o‘quvchilarga ta‘lim-tarbiya berishda umumta‘lim fanlari bo‘yicha fanlararo bog‘lanish va amaliy yondashuvni kuchaytirishga qaratilgan umumiy reja.</a:t>
            </a:r>
            <a:endParaRPr lang="ru-RU" dirty="0">
              <a:latin typeface="Times New Roman" pitchFamily="18" charset="0"/>
              <a:cs typeface="Times New Roman" pitchFamily="18" charset="0"/>
            </a:endParaRPr>
          </a:p>
        </p:txBody>
      </p:sp>
      <p:sp>
        <p:nvSpPr>
          <p:cNvPr id="10" name="Прямоугольник 9"/>
          <p:cNvSpPr/>
          <p:nvPr/>
        </p:nvSpPr>
        <p:spPr>
          <a:xfrm>
            <a:off x="2285984" y="2428874"/>
            <a:ext cx="4572000" cy="175432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r>
              <a:rPr lang="bg-BG" dirty="0" smtClean="0">
                <a:latin typeface="Times New Roman" pitchFamily="18" charset="0"/>
                <a:cs typeface="Times New Roman" pitchFamily="18" charset="0"/>
              </a:rPr>
              <a:t>STEAM–ta‘limini joriy etishdan asosiy maqsad – o‘quvchi yoshlarning qiziqishlarini maktab yoshidan erta aniqlash va iqtidorini, ijodkorligini rivojlantirishga yo‘naltirish, yangiliklarni hayotga tatbiq etish orqali ilmiy izlanuvchan, yaratuvchan kadrlarni tarbiyalash.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1214428"/>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bg-BG" sz="2400" b="1" dirty="0" smtClean="0">
                <a:solidFill>
                  <a:schemeClr val="bg1"/>
                </a:solidFill>
                <a:latin typeface="Times New Roman" pitchFamily="18" charset="0"/>
                <a:cs typeface="Times New Roman" pitchFamily="18" charset="0"/>
              </a:rPr>
              <a:t>STEAM–TA‘LIMINI JORIY ETISHDAN </a:t>
            </a:r>
            <a:endParaRPr lang="uz-Latn-UZ" sz="2400" b="1" dirty="0" smtClean="0">
              <a:solidFill>
                <a:schemeClr val="bg1"/>
              </a:solidFill>
              <a:latin typeface="Times New Roman" pitchFamily="18" charset="0"/>
              <a:cs typeface="Times New Roman" pitchFamily="18" charset="0"/>
            </a:endParaRPr>
          </a:p>
          <a:p>
            <a:pPr algn="ctr"/>
            <a:r>
              <a:rPr lang="bg-BG" sz="2400" b="1" dirty="0" smtClean="0">
                <a:solidFill>
                  <a:schemeClr val="bg1"/>
                </a:solidFill>
                <a:latin typeface="Times New Roman" pitchFamily="18" charset="0"/>
                <a:cs typeface="Times New Roman" pitchFamily="18" charset="0"/>
              </a:rPr>
              <a:t>ASOSIY MAQSAD </a:t>
            </a:r>
            <a:endParaRPr lang="ru-RU" sz="2400" b="1" dirty="0">
              <a:solidFill>
                <a:schemeClr val="bg1"/>
              </a:solidFill>
              <a:latin typeface="Times New Roman" pitchFamily="18" charset="0"/>
              <a:cs typeface="Times New Roman" pitchFamily="18" charset="0"/>
            </a:endParaRPr>
          </a:p>
        </p:txBody>
      </p:sp>
      <p:sp>
        <p:nvSpPr>
          <p:cNvPr id="10" name="Прямоугольник 9"/>
          <p:cNvSpPr/>
          <p:nvPr/>
        </p:nvSpPr>
        <p:spPr>
          <a:xfrm>
            <a:off x="1000100" y="1428742"/>
            <a:ext cx="7358114" cy="133882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lnSpc>
                <a:spcPct val="150000"/>
              </a:lnSpc>
            </a:pPr>
            <a:r>
              <a:rPr lang="uz-Latn-UZ" dirty="0" smtClean="0">
                <a:latin typeface="Times New Roman" pitchFamily="18" charset="0"/>
                <a:cs typeface="Times New Roman" pitchFamily="18" charset="0"/>
              </a:rPr>
              <a:t>O</a:t>
            </a:r>
            <a:r>
              <a:rPr lang="bg-BG" dirty="0" smtClean="0">
                <a:latin typeface="Times New Roman" pitchFamily="18" charset="0"/>
                <a:cs typeface="Times New Roman" pitchFamily="18" charset="0"/>
              </a:rPr>
              <a:t>‘quvchi yoshlarning qiziqishlarini maktab yoshidan erta aniqlash va iqtidorini, ijodkorligini rivojlantirishga yo‘naltirish, yangiliklarni hayotga tatbiq etish orqali ilmiy izlanuvchan, yaratuvchan kadrlarni tarbiyalash.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1214428"/>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bg-BG" sz="2400" b="1" dirty="0" smtClean="0">
                <a:solidFill>
                  <a:schemeClr val="bg1"/>
                </a:solidFill>
                <a:latin typeface="Times New Roman" pitchFamily="18" charset="0"/>
                <a:cs typeface="Times New Roman" pitchFamily="18" charset="0"/>
              </a:rPr>
              <a:t>STEAM o</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quvchilarda quyidagi muhim xususiyatlar </a:t>
            </a:r>
            <a:r>
              <a:rPr lang="uz-Latn-UZ" sz="2400" b="1" dirty="0" smtClean="0">
                <a:solidFill>
                  <a:schemeClr val="bg1"/>
                </a:solidFill>
                <a:latin typeface="Times New Roman" pitchFamily="18" charset="0"/>
                <a:cs typeface="Times New Roman" pitchFamily="18" charset="0"/>
              </a:rPr>
              <a:t> </a:t>
            </a:r>
            <a:r>
              <a:rPr lang="bg-BG" sz="2400" b="1" dirty="0" smtClean="0">
                <a:solidFill>
                  <a:schemeClr val="bg1"/>
                </a:solidFill>
                <a:latin typeface="Times New Roman" pitchFamily="18" charset="0"/>
                <a:cs typeface="Times New Roman" pitchFamily="18" charset="0"/>
              </a:rPr>
              <a:t>va ko</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nikmalarni  rivojlantirishga  yordam beradi</a:t>
            </a:r>
            <a:endParaRPr lang="ru-RU" sz="2400" b="1" dirty="0">
              <a:solidFill>
                <a:schemeClr val="bg1"/>
              </a:solidFill>
              <a:latin typeface="Times New Roman" pitchFamily="18" charset="0"/>
              <a:cs typeface="Times New Roman" pitchFamily="18" charset="0"/>
            </a:endParaRPr>
          </a:p>
        </p:txBody>
      </p:sp>
      <p:graphicFrame>
        <p:nvGraphicFramePr>
          <p:cNvPr id="4" name="Схема 3"/>
          <p:cNvGraphicFramePr/>
          <p:nvPr/>
        </p:nvGraphicFramePr>
        <p:xfrm>
          <a:off x="214282" y="1285866"/>
          <a:ext cx="8715436" cy="38576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ctrTitle"/>
          </p:nvPr>
        </p:nvSpPr>
        <p:spPr>
          <a:xfrm>
            <a:off x="1690132" y="156026"/>
            <a:ext cx="3899297" cy="1275381"/>
          </a:xfrm>
        </p:spPr>
        <p:txBody>
          <a:bodyPr>
            <a:normAutofit fontScale="90000"/>
          </a:bodyPr>
          <a:lstStyle/>
          <a:p>
            <a:pPr eaLnBrk="1" hangingPunct="1"/>
            <a:r>
              <a:rPr lang="en-US" sz="10350" dirty="0">
                <a:solidFill>
                  <a:srgbClr val="002060"/>
                </a:solidFill>
                <a:latin typeface="Century Gothic" pitchFamily="34" charset="0"/>
                <a:cs typeface="Arial" panose="020B0604020202020204" pitchFamily="34" charset="0"/>
              </a:rPr>
              <a:t>STEM</a:t>
            </a:r>
          </a:p>
        </p:txBody>
      </p:sp>
      <p:sp>
        <p:nvSpPr>
          <p:cNvPr id="18434" name="Rectangle 2"/>
          <p:cNvSpPr txBox="1">
            <a:spLocks noChangeArrowheads="1"/>
          </p:cNvSpPr>
          <p:nvPr/>
        </p:nvSpPr>
        <p:spPr bwMode="gray">
          <a:xfrm>
            <a:off x="6228356" y="483352"/>
            <a:ext cx="1727597" cy="321469"/>
          </a:xfrm>
          <a:prstGeom prst="rect">
            <a:avLst/>
          </a:prstGeom>
          <a:noFill/>
          <a:ln w="9525">
            <a:noFill/>
            <a:miter lim="800000"/>
            <a:headEnd/>
            <a:tailEnd/>
          </a:ln>
        </p:spPr>
        <p:txBody>
          <a:bodyPr anchor="ctr"/>
          <a:lstStyle/>
          <a:p>
            <a:pPr algn="ctr"/>
            <a:r>
              <a:rPr lang="en-US" sz="3600" b="1" dirty="0">
                <a:solidFill>
                  <a:srgbClr val="1DA3A0"/>
                </a:solidFill>
                <a:latin typeface="Century Gothic" pitchFamily="34" charset="0"/>
                <a:cs typeface="Arial" panose="020B0604020202020204" pitchFamily="34" charset="0"/>
              </a:rPr>
              <a:t>FAN</a:t>
            </a:r>
          </a:p>
        </p:txBody>
      </p:sp>
      <p:sp>
        <p:nvSpPr>
          <p:cNvPr id="18435" name="Rectangle 2"/>
          <p:cNvSpPr txBox="1">
            <a:spLocks noChangeArrowheads="1"/>
          </p:cNvSpPr>
          <p:nvPr/>
        </p:nvSpPr>
        <p:spPr bwMode="gray">
          <a:xfrm>
            <a:off x="5645769" y="1003059"/>
            <a:ext cx="2687846" cy="321469"/>
          </a:xfrm>
          <a:prstGeom prst="rect">
            <a:avLst/>
          </a:prstGeom>
          <a:noFill/>
          <a:ln w="9525">
            <a:noFill/>
            <a:miter lim="800000"/>
            <a:headEnd/>
            <a:tailEnd/>
          </a:ln>
        </p:spPr>
        <p:txBody>
          <a:bodyPr anchor="ctr"/>
          <a:lstStyle/>
          <a:p>
            <a:pPr algn="ctr"/>
            <a:r>
              <a:rPr lang="en-US" sz="3600" b="1" dirty="0">
                <a:solidFill>
                  <a:srgbClr val="006699"/>
                </a:solidFill>
                <a:latin typeface="Century Gothic" pitchFamily="34" charset="0"/>
                <a:cs typeface="Arial" panose="020B0604020202020204" pitchFamily="34" charset="0"/>
              </a:rPr>
              <a:t>TEXNIKA</a:t>
            </a:r>
          </a:p>
        </p:txBody>
      </p:sp>
      <p:sp>
        <p:nvSpPr>
          <p:cNvPr id="18436" name="Rectangle 2"/>
          <p:cNvSpPr txBox="1">
            <a:spLocks noChangeArrowheads="1"/>
          </p:cNvSpPr>
          <p:nvPr/>
        </p:nvSpPr>
        <p:spPr bwMode="gray">
          <a:xfrm>
            <a:off x="4998998" y="1574049"/>
            <a:ext cx="4186313" cy="321469"/>
          </a:xfrm>
          <a:prstGeom prst="rect">
            <a:avLst/>
          </a:prstGeom>
          <a:noFill/>
          <a:ln w="9525">
            <a:noFill/>
            <a:miter lim="800000"/>
            <a:headEnd/>
            <a:tailEnd/>
          </a:ln>
        </p:spPr>
        <p:txBody>
          <a:bodyPr anchor="ctr"/>
          <a:lstStyle/>
          <a:p>
            <a:pPr algn="ctr"/>
            <a:r>
              <a:rPr lang="en-US" sz="3600" b="1" dirty="0">
                <a:solidFill>
                  <a:srgbClr val="C00000"/>
                </a:solidFill>
                <a:latin typeface="Century Gothic" pitchFamily="34" charset="0"/>
                <a:cs typeface="Arial" panose="020B0604020202020204" pitchFamily="34" charset="0"/>
              </a:rPr>
              <a:t>MUHANDISLIK</a:t>
            </a:r>
          </a:p>
        </p:txBody>
      </p:sp>
      <p:sp>
        <p:nvSpPr>
          <p:cNvPr id="18437" name="Rectangle 2"/>
          <p:cNvSpPr txBox="1">
            <a:spLocks noChangeArrowheads="1"/>
          </p:cNvSpPr>
          <p:nvPr/>
        </p:nvSpPr>
        <p:spPr bwMode="gray">
          <a:xfrm>
            <a:off x="5092505" y="2166472"/>
            <a:ext cx="3999299" cy="321469"/>
          </a:xfrm>
          <a:prstGeom prst="rect">
            <a:avLst/>
          </a:prstGeom>
          <a:noFill/>
          <a:ln w="9525">
            <a:noFill/>
            <a:miter lim="800000"/>
            <a:headEnd/>
            <a:tailEnd/>
          </a:ln>
        </p:spPr>
        <p:txBody>
          <a:bodyPr anchor="ctr"/>
          <a:lstStyle/>
          <a:p>
            <a:pPr algn="ctr"/>
            <a:r>
              <a:rPr lang="en-US" sz="3600" b="1" dirty="0">
                <a:solidFill>
                  <a:srgbClr val="002060"/>
                </a:solidFill>
                <a:latin typeface="Century Gothic" pitchFamily="34" charset="0"/>
                <a:cs typeface="Arial" panose="020B0604020202020204" pitchFamily="34" charset="0"/>
              </a:rPr>
              <a:t>MATEMATIKA</a:t>
            </a:r>
          </a:p>
        </p:txBody>
      </p:sp>
      <p:sp>
        <p:nvSpPr>
          <p:cNvPr id="14" name="Rectangle 2"/>
          <p:cNvSpPr txBox="1">
            <a:spLocks noChangeArrowheads="1"/>
          </p:cNvSpPr>
          <p:nvPr/>
        </p:nvSpPr>
        <p:spPr bwMode="gray">
          <a:xfrm rot="16200000">
            <a:off x="2696767" y="1446611"/>
            <a:ext cx="696515" cy="267890"/>
          </a:xfrm>
          <a:prstGeom prst="rect">
            <a:avLst/>
          </a:prstGeom>
          <a:noFill/>
          <a:ln w="9525">
            <a:noFill/>
            <a:miter lim="800000"/>
            <a:headEnd/>
            <a:tailEnd/>
          </a:ln>
          <a:effectLst/>
        </p:spPr>
        <p:txBody>
          <a:bodyPr anchor="ctr"/>
          <a:lstStyle/>
          <a:p>
            <a:pPr algn="ctr">
              <a:defRPr/>
            </a:pPr>
            <a:r>
              <a:rPr lang="ru-RU" sz="750" b="1" kern="0" dirty="0">
                <a:solidFill>
                  <a:schemeClr val="bg1"/>
                </a:solidFill>
                <a:latin typeface="+mj-lt"/>
                <a:ea typeface="+mj-ea"/>
                <a:cs typeface="+mj-cs"/>
              </a:rPr>
              <a:t>ТЕХНИКА</a:t>
            </a:r>
            <a:endParaRPr lang="en-US" sz="750" b="1" kern="0" dirty="0">
              <a:solidFill>
                <a:schemeClr val="bg1"/>
              </a:solidFill>
              <a:latin typeface="+mj-lt"/>
              <a:ea typeface="+mj-ea"/>
              <a:cs typeface="+mj-cs"/>
            </a:endParaRPr>
          </a:p>
        </p:txBody>
      </p:sp>
      <p:sp>
        <p:nvSpPr>
          <p:cNvPr id="27" name="Rectangle 2"/>
          <p:cNvSpPr txBox="1">
            <a:spLocks noChangeArrowheads="1"/>
          </p:cNvSpPr>
          <p:nvPr/>
        </p:nvSpPr>
        <p:spPr bwMode="gray">
          <a:xfrm>
            <a:off x="3768330" y="1714500"/>
            <a:ext cx="535781" cy="214313"/>
          </a:xfrm>
          <a:prstGeom prst="rect">
            <a:avLst/>
          </a:prstGeom>
          <a:noFill/>
          <a:ln w="9525">
            <a:noFill/>
            <a:miter lim="800000"/>
            <a:headEnd/>
            <a:tailEnd/>
          </a:ln>
          <a:effectLst/>
        </p:spPr>
        <p:txBody>
          <a:bodyPr anchor="ctr"/>
          <a:lstStyle/>
          <a:p>
            <a:pPr algn="ctr">
              <a:defRPr/>
            </a:pPr>
            <a:r>
              <a:rPr lang="ru-RU" sz="375" b="1" kern="0" dirty="0">
                <a:solidFill>
                  <a:schemeClr val="bg1"/>
                </a:solidFill>
                <a:latin typeface="+mj-lt"/>
                <a:ea typeface="+mj-ea"/>
                <a:cs typeface="+mj-cs"/>
              </a:rPr>
              <a:t>МУ</a:t>
            </a:r>
            <a:r>
              <a:rPr lang="uz-Cyrl-UZ" sz="375" b="1" kern="0" dirty="0">
                <a:solidFill>
                  <a:schemeClr val="bg1"/>
                </a:solidFill>
                <a:latin typeface="+mj-lt"/>
                <a:ea typeface="+mj-ea"/>
                <a:cs typeface="+mj-cs"/>
              </a:rPr>
              <a:t>Ҳ</a:t>
            </a:r>
            <a:r>
              <a:rPr lang="ru-RU" sz="375" b="1" kern="0" dirty="0">
                <a:solidFill>
                  <a:schemeClr val="bg1"/>
                </a:solidFill>
                <a:latin typeface="+mj-lt"/>
                <a:ea typeface="+mj-ea"/>
                <a:cs typeface="+mj-cs"/>
              </a:rPr>
              <a:t>АНДИСЛИК</a:t>
            </a:r>
            <a:endParaRPr lang="en-US" sz="375" b="1" kern="0" dirty="0">
              <a:solidFill>
                <a:schemeClr val="bg1"/>
              </a:solidFill>
              <a:latin typeface="+mj-lt"/>
              <a:ea typeface="+mj-ea"/>
              <a:cs typeface="+mj-cs"/>
            </a:endParaRPr>
          </a:p>
        </p:txBody>
      </p:sp>
      <p:sp>
        <p:nvSpPr>
          <p:cNvPr id="34" name="Freeform 3"/>
          <p:cNvSpPr>
            <a:spLocks noEditPoints="1"/>
          </p:cNvSpPr>
          <p:nvPr/>
        </p:nvSpPr>
        <p:spPr bwMode="gray">
          <a:xfrm>
            <a:off x="1874111" y="1615445"/>
            <a:ext cx="5150156" cy="3388688"/>
          </a:xfrm>
          <a:custGeom>
            <a:avLst/>
            <a:gdLst/>
            <a:ahLst/>
            <a:cxnLst>
              <a:cxn ang="0">
                <a:pos x="1092" y="50"/>
              </a:cxn>
              <a:cxn ang="0">
                <a:pos x="822" y="168"/>
              </a:cxn>
              <a:cxn ang="0">
                <a:pos x="594" y="300"/>
              </a:cxn>
              <a:cxn ang="0">
                <a:pos x="406" y="446"/>
              </a:cxn>
              <a:cxn ang="0">
                <a:pos x="254" y="604"/>
              </a:cxn>
              <a:cxn ang="0">
                <a:pos x="140" y="772"/>
              </a:cxn>
              <a:cxn ang="0">
                <a:pos x="60" y="944"/>
              </a:cxn>
              <a:cxn ang="0">
                <a:pos x="14" y="1122"/>
              </a:cxn>
              <a:cxn ang="0">
                <a:pos x="0" y="1300"/>
              </a:cxn>
              <a:cxn ang="0">
                <a:pos x="18" y="1476"/>
              </a:cxn>
              <a:cxn ang="0">
                <a:pos x="64" y="1650"/>
              </a:cxn>
              <a:cxn ang="0">
                <a:pos x="138" y="1818"/>
              </a:cxn>
              <a:cxn ang="0">
                <a:pos x="238" y="1978"/>
              </a:cxn>
              <a:cxn ang="0">
                <a:pos x="364" y="2126"/>
              </a:cxn>
              <a:cxn ang="0">
                <a:pos x="512" y="2262"/>
              </a:cxn>
              <a:cxn ang="0">
                <a:pos x="684" y="2382"/>
              </a:cxn>
              <a:cxn ang="0">
                <a:pos x="874" y="2484"/>
              </a:cxn>
              <a:cxn ang="0">
                <a:pos x="1086" y="2564"/>
              </a:cxn>
              <a:cxn ang="0">
                <a:pos x="1314" y="2622"/>
              </a:cxn>
              <a:cxn ang="0">
                <a:pos x="1558" y="2654"/>
              </a:cxn>
              <a:cxn ang="0">
                <a:pos x="1818" y="2658"/>
              </a:cxn>
              <a:cxn ang="0">
                <a:pos x="2090" y="2632"/>
              </a:cxn>
              <a:cxn ang="0">
                <a:pos x="2374" y="2574"/>
              </a:cxn>
              <a:cxn ang="0">
                <a:pos x="2544" y="2912"/>
              </a:cxn>
              <a:cxn ang="0">
                <a:pos x="1868" y="1552"/>
              </a:cxn>
              <a:cxn ang="0">
                <a:pos x="1956" y="1914"/>
              </a:cxn>
              <a:cxn ang="0">
                <a:pos x="1788" y="1936"/>
              </a:cxn>
              <a:cxn ang="0">
                <a:pos x="1616" y="1934"/>
              </a:cxn>
              <a:cxn ang="0">
                <a:pos x="1442" y="1912"/>
              </a:cxn>
              <a:cxn ang="0">
                <a:pos x="1272" y="1872"/>
              </a:cxn>
              <a:cxn ang="0">
                <a:pos x="1108" y="1812"/>
              </a:cxn>
              <a:cxn ang="0">
                <a:pos x="952" y="1736"/>
              </a:cxn>
              <a:cxn ang="0">
                <a:pos x="810" y="1646"/>
              </a:cxn>
              <a:cxn ang="0">
                <a:pos x="684" y="1542"/>
              </a:cxn>
              <a:cxn ang="0">
                <a:pos x="578" y="1428"/>
              </a:cxn>
              <a:cxn ang="0">
                <a:pos x="494" y="1304"/>
              </a:cxn>
              <a:cxn ang="0">
                <a:pos x="438" y="1170"/>
              </a:cxn>
              <a:cxn ang="0">
                <a:pos x="410" y="1032"/>
              </a:cxn>
              <a:cxn ang="0">
                <a:pos x="416" y="888"/>
              </a:cxn>
              <a:cxn ang="0">
                <a:pos x="460" y="742"/>
              </a:cxn>
              <a:cxn ang="0">
                <a:pos x="544" y="592"/>
              </a:cxn>
              <a:cxn ang="0">
                <a:pos x="670" y="444"/>
              </a:cxn>
              <a:cxn ang="0">
                <a:pos x="844" y="298"/>
              </a:cxn>
              <a:cxn ang="0">
                <a:pos x="1070" y="154"/>
              </a:cxn>
              <a:cxn ang="0">
                <a:pos x="1348" y="16"/>
              </a:cxn>
              <a:cxn ang="0">
                <a:pos x="1244" y="0"/>
              </a:cxn>
              <a:cxn ang="0">
                <a:pos x="2820" y="1934"/>
              </a:cxn>
              <a:cxn ang="0">
                <a:pos x="2820" y="1934"/>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solidFill>
            <a:srgbClr val="0070C0"/>
          </a:solidFill>
          <a:ln w="0">
            <a:noFill/>
            <a:prstDash val="solid"/>
            <a:round/>
            <a:headEnd/>
            <a:tailEnd/>
          </a:ln>
          <a:effectLst>
            <a:outerShdw dist="206741" dir="8249373" algn="ctr" rotWithShape="0">
              <a:srgbClr val="C1D1D3">
                <a:alpha val="50000"/>
              </a:srgbClr>
            </a:outerShdw>
          </a:effectLst>
        </p:spPr>
        <p:txBody>
          <a:bodyPr/>
          <a:lstStyle/>
          <a:p>
            <a:pPr>
              <a:defRPr/>
            </a:pPr>
            <a:endParaRPr lang="ru-RU" sz="1350"/>
          </a:p>
        </p:txBody>
      </p:sp>
      <p:grpSp>
        <p:nvGrpSpPr>
          <p:cNvPr id="2" name="Group 41"/>
          <p:cNvGrpSpPr>
            <a:grpSpLocks/>
          </p:cNvGrpSpPr>
          <p:nvPr/>
        </p:nvGrpSpPr>
        <p:grpSpPr bwMode="auto">
          <a:xfrm>
            <a:off x="2643757" y="3378994"/>
            <a:ext cx="1320879" cy="1081088"/>
            <a:chOff x="682" y="2112"/>
            <a:chExt cx="998" cy="860"/>
          </a:xfrm>
        </p:grpSpPr>
        <p:sp>
          <p:nvSpPr>
            <p:cNvPr id="18472" name="Oval 42"/>
            <p:cNvSpPr>
              <a:spLocks noChangeArrowheads="1"/>
            </p:cNvSpPr>
            <p:nvPr/>
          </p:nvSpPr>
          <p:spPr bwMode="gray">
            <a:xfrm>
              <a:off x="732" y="2112"/>
              <a:ext cx="842" cy="860"/>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sz="1350"/>
            </a:p>
          </p:txBody>
        </p:sp>
        <p:sp>
          <p:nvSpPr>
            <p:cNvPr id="18473" name="Oval 43"/>
            <p:cNvSpPr>
              <a:spLocks noChangeArrowheads="1"/>
            </p:cNvSpPr>
            <p:nvPr/>
          </p:nvSpPr>
          <p:spPr bwMode="gray">
            <a:xfrm>
              <a:off x="743" y="2117"/>
              <a:ext cx="821" cy="838"/>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sz="1350"/>
            </a:p>
          </p:txBody>
        </p:sp>
        <p:sp>
          <p:nvSpPr>
            <p:cNvPr id="18474" name="Oval 44"/>
            <p:cNvSpPr>
              <a:spLocks noChangeArrowheads="1"/>
            </p:cNvSpPr>
            <p:nvPr/>
          </p:nvSpPr>
          <p:spPr bwMode="gray">
            <a:xfrm>
              <a:off x="751" y="2125"/>
              <a:ext cx="781" cy="784"/>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sz="1350"/>
            </a:p>
          </p:txBody>
        </p:sp>
        <p:sp>
          <p:nvSpPr>
            <p:cNvPr id="18475" name="Oval 45"/>
            <p:cNvSpPr>
              <a:spLocks noChangeArrowheads="1"/>
            </p:cNvSpPr>
            <p:nvPr/>
          </p:nvSpPr>
          <p:spPr bwMode="gray">
            <a:xfrm>
              <a:off x="795" y="2147"/>
              <a:ext cx="695" cy="636"/>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sz="1350"/>
            </a:p>
          </p:txBody>
        </p:sp>
        <p:sp>
          <p:nvSpPr>
            <p:cNvPr id="18476" name="Text Box 46"/>
            <p:cNvSpPr txBox="1">
              <a:spLocks noChangeArrowheads="1"/>
            </p:cNvSpPr>
            <p:nvPr/>
          </p:nvSpPr>
          <p:spPr bwMode="gray">
            <a:xfrm>
              <a:off x="682" y="2402"/>
              <a:ext cx="998" cy="331"/>
            </a:xfrm>
            <a:prstGeom prst="rect">
              <a:avLst/>
            </a:prstGeom>
            <a:noFill/>
            <a:ln w="9525" algn="ctr">
              <a:noFill/>
              <a:miter lim="800000"/>
              <a:headEnd/>
              <a:tailEnd/>
            </a:ln>
          </p:spPr>
          <p:txBody>
            <a:bodyPr wrap="none">
              <a:spAutoFit/>
            </a:bodyPr>
            <a:lstStyle/>
            <a:p>
              <a:pPr algn="ctr"/>
              <a:r>
                <a:rPr lang="en-US" sz="2100" b="1" dirty="0">
                  <a:solidFill>
                    <a:srgbClr val="000000"/>
                  </a:solidFill>
                  <a:latin typeface="Arial" panose="020B0604020202020204" pitchFamily="34" charset="0"/>
                  <a:cs typeface="Arial" panose="020B0604020202020204" pitchFamily="34" charset="0"/>
                </a:rPr>
                <a:t>STREAM</a:t>
              </a:r>
              <a:endParaRPr lang="en-US" sz="1500" b="1" dirty="0">
                <a:latin typeface="Arial" panose="020B0604020202020204" pitchFamily="34" charset="0"/>
                <a:cs typeface="Arial" panose="020B0604020202020204" pitchFamily="34" charset="0"/>
              </a:endParaRPr>
            </a:p>
          </p:txBody>
        </p:sp>
      </p:grpSp>
      <p:sp>
        <p:nvSpPr>
          <p:cNvPr id="18456" name="Oval 34"/>
          <p:cNvSpPr>
            <a:spLocks noChangeArrowheads="1"/>
          </p:cNvSpPr>
          <p:nvPr/>
        </p:nvSpPr>
        <p:spPr bwMode="gray">
          <a:xfrm rot="-723406">
            <a:off x="4557714" y="4349353"/>
            <a:ext cx="1169194" cy="500063"/>
          </a:xfrm>
          <a:prstGeom prst="ellipse">
            <a:avLst/>
          </a:prstGeom>
          <a:solidFill>
            <a:srgbClr val="0F2145">
              <a:alpha val="30196"/>
            </a:srgbClr>
          </a:solidFill>
          <a:ln w="9525">
            <a:noFill/>
            <a:round/>
            <a:headEnd/>
            <a:tailEnd/>
          </a:ln>
        </p:spPr>
        <p:txBody>
          <a:bodyPr wrap="none" anchor="ctr"/>
          <a:lstStyle/>
          <a:p>
            <a:endParaRPr lang="ru-RU" sz="1350"/>
          </a:p>
        </p:txBody>
      </p:sp>
      <p:sp>
        <p:nvSpPr>
          <p:cNvPr id="18457" name="Oval 35"/>
          <p:cNvSpPr>
            <a:spLocks noChangeArrowheads="1"/>
          </p:cNvSpPr>
          <p:nvPr/>
        </p:nvSpPr>
        <p:spPr bwMode="gray">
          <a:xfrm>
            <a:off x="4514255" y="3513535"/>
            <a:ext cx="1385888" cy="1279922"/>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sz="1350"/>
          </a:p>
        </p:txBody>
      </p:sp>
      <p:sp>
        <p:nvSpPr>
          <p:cNvPr id="18458" name="Oval 36"/>
          <p:cNvSpPr>
            <a:spLocks noChangeArrowheads="1"/>
          </p:cNvSpPr>
          <p:nvPr/>
        </p:nvSpPr>
        <p:spPr bwMode="gray">
          <a:xfrm>
            <a:off x="4564550" y="3563541"/>
            <a:ext cx="1352550" cy="1247775"/>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sz="1350"/>
          </a:p>
        </p:txBody>
      </p:sp>
      <p:sp>
        <p:nvSpPr>
          <p:cNvPr id="18459" name="Oval 37"/>
          <p:cNvSpPr>
            <a:spLocks noChangeArrowheads="1"/>
          </p:cNvSpPr>
          <p:nvPr/>
        </p:nvSpPr>
        <p:spPr bwMode="gray">
          <a:xfrm>
            <a:off x="4599385" y="3562312"/>
            <a:ext cx="1288256" cy="1166813"/>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sz="1350"/>
          </a:p>
        </p:txBody>
      </p:sp>
      <p:sp>
        <p:nvSpPr>
          <p:cNvPr id="18460" name="Oval 38"/>
          <p:cNvSpPr>
            <a:spLocks noChangeArrowheads="1"/>
          </p:cNvSpPr>
          <p:nvPr/>
        </p:nvSpPr>
        <p:spPr bwMode="gray">
          <a:xfrm>
            <a:off x="4688214" y="3652838"/>
            <a:ext cx="1145381" cy="946547"/>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sz="1350"/>
          </a:p>
        </p:txBody>
      </p:sp>
      <p:sp>
        <p:nvSpPr>
          <p:cNvPr id="18461" name="Text Box 39"/>
          <p:cNvSpPr txBox="1">
            <a:spLocks noChangeArrowheads="1"/>
          </p:cNvSpPr>
          <p:nvPr/>
        </p:nvSpPr>
        <p:spPr bwMode="gray">
          <a:xfrm>
            <a:off x="4417620" y="3995738"/>
            <a:ext cx="1689886" cy="461665"/>
          </a:xfrm>
          <a:prstGeom prst="rect">
            <a:avLst/>
          </a:prstGeom>
          <a:noFill/>
          <a:ln w="9525" algn="ctr">
            <a:noFill/>
            <a:miter lim="800000"/>
            <a:headEnd/>
            <a:tailEnd/>
          </a:ln>
        </p:spPr>
        <p:txBody>
          <a:bodyPr wrap="none">
            <a:spAutoFit/>
          </a:bodyPr>
          <a:lstStyle/>
          <a:p>
            <a:pPr algn="ctr"/>
            <a:r>
              <a:rPr lang="en-US" sz="2400" b="1" dirty="0">
                <a:solidFill>
                  <a:srgbClr val="000000"/>
                </a:solidFill>
                <a:latin typeface="Arial" panose="020B0604020202020204" pitchFamily="34" charset="0"/>
                <a:cs typeface="Arial" panose="020B0604020202020204" pitchFamily="34" charset="0"/>
              </a:rPr>
              <a:t>ESTREAM</a:t>
            </a:r>
            <a:endParaRPr lang="en-US" sz="1500" b="1" dirty="0">
              <a:latin typeface="Arial" panose="020B0604020202020204" pitchFamily="34" charset="0"/>
              <a:cs typeface="Arial" panose="020B0604020202020204" pitchFamily="34" charset="0"/>
            </a:endParaRPr>
          </a:p>
        </p:txBody>
      </p:sp>
      <p:sp>
        <p:nvSpPr>
          <p:cNvPr id="18462" name="Oval 48"/>
          <p:cNvSpPr>
            <a:spLocks noChangeArrowheads="1"/>
          </p:cNvSpPr>
          <p:nvPr/>
        </p:nvSpPr>
        <p:spPr bwMode="gray">
          <a:xfrm>
            <a:off x="1878877" y="2541837"/>
            <a:ext cx="831056" cy="767953"/>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sz="1350" dirty="0"/>
          </a:p>
        </p:txBody>
      </p:sp>
      <p:sp>
        <p:nvSpPr>
          <p:cNvPr id="18463" name="Oval 49"/>
          <p:cNvSpPr>
            <a:spLocks noChangeArrowheads="1"/>
          </p:cNvSpPr>
          <p:nvPr/>
        </p:nvSpPr>
        <p:spPr bwMode="gray">
          <a:xfrm>
            <a:off x="1878877" y="2437868"/>
            <a:ext cx="813197" cy="750094"/>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sz="1350"/>
          </a:p>
        </p:txBody>
      </p:sp>
      <p:sp>
        <p:nvSpPr>
          <p:cNvPr id="18464" name="Oval 50"/>
          <p:cNvSpPr>
            <a:spLocks noChangeArrowheads="1"/>
          </p:cNvSpPr>
          <p:nvPr/>
        </p:nvSpPr>
        <p:spPr bwMode="gray">
          <a:xfrm>
            <a:off x="1962221" y="2499537"/>
            <a:ext cx="772716" cy="700088"/>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sz="1350"/>
          </a:p>
        </p:txBody>
      </p:sp>
      <p:sp>
        <p:nvSpPr>
          <p:cNvPr id="18465" name="Oval 51"/>
          <p:cNvSpPr>
            <a:spLocks noChangeArrowheads="1"/>
          </p:cNvSpPr>
          <p:nvPr/>
        </p:nvSpPr>
        <p:spPr bwMode="gray">
          <a:xfrm>
            <a:off x="1942022" y="2542667"/>
            <a:ext cx="688181" cy="56792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sz="1350"/>
          </a:p>
        </p:txBody>
      </p:sp>
      <p:sp>
        <p:nvSpPr>
          <p:cNvPr id="18466" name="Text Box 52"/>
          <p:cNvSpPr txBox="1">
            <a:spLocks noChangeArrowheads="1"/>
          </p:cNvSpPr>
          <p:nvPr/>
        </p:nvSpPr>
        <p:spPr bwMode="gray">
          <a:xfrm>
            <a:off x="1830613" y="2711081"/>
            <a:ext cx="992580" cy="369332"/>
          </a:xfrm>
          <a:prstGeom prst="rect">
            <a:avLst/>
          </a:prstGeom>
          <a:noFill/>
          <a:ln w="9525" algn="ctr">
            <a:noFill/>
            <a:miter lim="800000"/>
            <a:headEnd/>
            <a:tailEnd/>
          </a:ln>
        </p:spPr>
        <p:txBody>
          <a:bodyPr wrap="none">
            <a:spAutoFit/>
          </a:bodyPr>
          <a:lstStyle/>
          <a:p>
            <a:pPr algn="ctr"/>
            <a:r>
              <a:rPr lang="en-US" b="1" dirty="0">
                <a:solidFill>
                  <a:srgbClr val="000000"/>
                </a:solidFill>
                <a:latin typeface="Arial" panose="020B0604020202020204" pitchFamily="34" charset="0"/>
                <a:cs typeface="Arial" panose="020B0604020202020204" pitchFamily="34" charset="0"/>
              </a:rPr>
              <a:t>STEAM</a:t>
            </a:r>
            <a:endParaRPr lang="en-US" b="1" dirty="0">
              <a:latin typeface="Arial" panose="020B0604020202020204" pitchFamily="34" charset="0"/>
              <a:cs typeface="Arial" panose="020B0604020202020204" pitchFamily="34" charset="0"/>
            </a:endParaRPr>
          </a:p>
        </p:txBody>
      </p:sp>
      <p:sp>
        <p:nvSpPr>
          <p:cNvPr id="18467" name="Oval 54"/>
          <p:cNvSpPr>
            <a:spLocks noChangeArrowheads="1"/>
          </p:cNvSpPr>
          <p:nvPr/>
        </p:nvSpPr>
        <p:spPr bwMode="gray">
          <a:xfrm>
            <a:off x="3121358" y="1793033"/>
            <a:ext cx="554831" cy="439134"/>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endParaRPr lang="ru-RU" sz="1350"/>
          </a:p>
        </p:txBody>
      </p:sp>
      <p:sp>
        <p:nvSpPr>
          <p:cNvPr id="18468" name="Oval 55"/>
          <p:cNvSpPr>
            <a:spLocks noChangeArrowheads="1"/>
          </p:cNvSpPr>
          <p:nvPr/>
        </p:nvSpPr>
        <p:spPr bwMode="gray">
          <a:xfrm>
            <a:off x="3247254" y="1771470"/>
            <a:ext cx="274218" cy="500063"/>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endParaRPr lang="ru-RU" sz="1350"/>
          </a:p>
        </p:txBody>
      </p:sp>
      <p:sp>
        <p:nvSpPr>
          <p:cNvPr id="18469" name="Oval 56"/>
          <p:cNvSpPr>
            <a:spLocks noChangeArrowheads="1"/>
          </p:cNvSpPr>
          <p:nvPr/>
        </p:nvSpPr>
        <p:spPr bwMode="gray">
          <a:xfrm>
            <a:off x="3178831" y="1659782"/>
            <a:ext cx="534335" cy="552670"/>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endParaRPr lang="ru-RU" sz="1350"/>
          </a:p>
        </p:txBody>
      </p:sp>
      <p:sp>
        <p:nvSpPr>
          <p:cNvPr id="18470" name="Oval 57"/>
          <p:cNvSpPr>
            <a:spLocks noChangeArrowheads="1"/>
          </p:cNvSpPr>
          <p:nvPr/>
        </p:nvSpPr>
        <p:spPr bwMode="gray">
          <a:xfrm>
            <a:off x="3165141" y="1713643"/>
            <a:ext cx="586423" cy="477128"/>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endParaRPr lang="ru-RU" sz="1350"/>
          </a:p>
        </p:txBody>
      </p:sp>
      <p:sp>
        <p:nvSpPr>
          <p:cNvPr id="18471" name="Text Box 58"/>
          <p:cNvSpPr txBox="1">
            <a:spLocks noChangeArrowheads="1"/>
          </p:cNvSpPr>
          <p:nvPr/>
        </p:nvSpPr>
        <p:spPr bwMode="gray">
          <a:xfrm>
            <a:off x="3103678" y="1798952"/>
            <a:ext cx="665567" cy="300082"/>
          </a:xfrm>
          <a:prstGeom prst="rect">
            <a:avLst/>
          </a:prstGeom>
          <a:noFill/>
          <a:ln w="9525" algn="ctr">
            <a:noFill/>
            <a:miter lim="800000"/>
            <a:headEnd/>
            <a:tailEnd/>
          </a:ln>
        </p:spPr>
        <p:txBody>
          <a:bodyPr wrap="none">
            <a:spAutoFit/>
          </a:bodyPr>
          <a:lstStyle/>
          <a:p>
            <a:pPr algn="ctr"/>
            <a:r>
              <a:rPr lang="en-US" sz="1350" b="1" dirty="0">
                <a:solidFill>
                  <a:srgbClr val="000000"/>
                </a:solidFill>
                <a:latin typeface="Arial" panose="020B0604020202020204" pitchFamily="34" charset="0"/>
                <a:cs typeface="Arial" panose="020B0604020202020204" pitchFamily="34" charset="0"/>
              </a:rPr>
              <a:t>STEM</a:t>
            </a:r>
            <a:endParaRPr lang="en-US" b="1" dirty="0">
              <a:latin typeface="Arial" panose="020B0604020202020204" pitchFamily="34" charset="0"/>
              <a:cs typeface="Arial" panose="020B0604020202020204" pitchFamily="34" charset="0"/>
            </a:endParaRPr>
          </a:p>
        </p:txBody>
      </p:sp>
      <p:pic>
        <p:nvPicPr>
          <p:cNvPr id="32" name="Рисунок 11">
            <a:extLst>
              <a:ext uri="{FF2B5EF4-FFF2-40B4-BE49-F238E27FC236}">
                <a16:creationId xmlns="" xmlns:a16="http://schemas.microsoft.com/office/drawing/2014/main" id="{A04CC904-BDED-41CD-976D-70DD636406FC}"/>
              </a:ext>
            </a:extLst>
          </p:cNvPr>
          <p:cNvPicPr>
            <a:picLocks noChangeAspect="1"/>
          </p:cNvPicPr>
          <p:nvPr/>
        </p:nvPicPr>
        <p:blipFill>
          <a:blip r:embed="rId2" cstate="print"/>
          <a:srcRect/>
          <a:stretch>
            <a:fillRect/>
          </a:stretch>
        </p:blipFill>
        <p:spPr bwMode="auto">
          <a:xfrm>
            <a:off x="150112" y="1040070"/>
            <a:ext cx="1926271" cy="167295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a:spLocks/>
          </p:cNvSpPr>
          <p:nvPr/>
        </p:nvSpPr>
        <p:spPr bwMode="auto">
          <a:xfrm>
            <a:off x="1" y="80047"/>
            <a:ext cx="9143999" cy="878183"/>
          </a:xfrm>
          <a:custGeom>
            <a:avLst/>
            <a:gdLst>
              <a:gd name="T0" fmla="*/ 22945975 w 5760085"/>
              <a:gd name="T1" fmla="*/ 0 h 1021080"/>
              <a:gd name="T2" fmla="*/ 0 w 5760085"/>
              <a:gd name="T3" fmla="*/ 0 h 1021080"/>
              <a:gd name="T4" fmla="*/ 0 w 5760085"/>
              <a:gd name="T5" fmla="*/ 9630003 h 1021080"/>
              <a:gd name="T6" fmla="*/ 22945975 w 5760085"/>
              <a:gd name="T7" fmla="*/ 9630003 h 1021080"/>
              <a:gd name="T8" fmla="*/ 2294597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en-US" sz="4500" dirty="0">
                <a:solidFill>
                  <a:schemeClr val="bg1"/>
                </a:solidFill>
                <a:latin typeface="Century Gothic" pitchFamily="34" charset="0"/>
                <a:cs typeface="Arial" panose="020B0604020202020204" pitchFamily="34" charset="0"/>
              </a:rPr>
              <a:t>  </a:t>
            </a:r>
            <a:r>
              <a:rPr lang="en-US" sz="2400" b="1" dirty="0" smtClean="0">
                <a:solidFill>
                  <a:schemeClr val="bg1"/>
                </a:solidFill>
                <a:latin typeface="Times New Roman" pitchFamily="18" charset="0"/>
                <a:cs typeface="Times New Roman" pitchFamily="18" charset="0"/>
              </a:rPr>
              <a:t>STEM</a:t>
            </a:r>
            <a:r>
              <a:rPr lang="en-US" sz="2400" b="1" dirty="0" smtClean="0">
                <a:latin typeface="Times New Roman" pitchFamily="18" charset="0"/>
                <a:cs typeface="Times New Roman" pitchFamily="18" charset="0"/>
              </a:rPr>
              <a:t> </a:t>
            </a:r>
            <a:r>
              <a:rPr lang="en-US" sz="2400" b="1" dirty="0" smtClean="0">
                <a:solidFill>
                  <a:schemeClr val="bg1"/>
                </a:solidFill>
                <a:latin typeface="Times New Roman" pitchFamily="18" charset="0"/>
                <a:cs typeface="Times New Roman" pitchFamily="18" charset="0"/>
              </a:rPr>
              <a:t>NIMA UCHUN BIZGA KERAK?</a:t>
            </a:r>
            <a:endParaRPr lang="ru-RU" sz="2400" b="1" dirty="0">
              <a:solidFill>
                <a:schemeClr val="bg1"/>
              </a:solidFill>
              <a:latin typeface="Times New Roman" pitchFamily="18" charset="0"/>
              <a:cs typeface="Times New Roman" pitchFamily="18" charset="0"/>
            </a:endParaRPr>
          </a:p>
        </p:txBody>
      </p:sp>
      <p:pic>
        <p:nvPicPr>
          <p:cNvPr id="8" name="Picture 2" descr="D:\STEM хисобот\STEM жамлама\1920304772_1886022737.jpeg">
            <a:extLst>
              <a:ext uri="{FF2B5EF4-FFF2-40B4-BE49-F238E27FC236}">
                <a16:creationId xmlns="" xmlns:a16="http://schemas.microsoft.com/office/drawing/2014/main" id="{41EDB831-DED6-42DA-828F-F335C7087D39}"/>
              </a:ext>
            </a:extLst>
          </p:cNvPr>
          <p:cNvPicPr>
            <a:picLocks noChangeAspect="1" noChangeArrowheads="1"/>
          </p:cNvPicPr>
          <p:nvPr/>
        </p:nvPicPr>
        <p:blipFill>
          <a:blip r:embed="rId2" cstate="print"/>
          <a:srcRect t="7938" b="16656"/>
          <a:stretch>
            <a:fillRect/>
          </a:stretch>
        </p:blipFill>
        <p:spPr bwMode="auto">
          <a:xfrm>
            <a:off x="1643042" y="3000378"/>
            <a:ext cx="6256393" cy="1602189"/>
          </a:xfrm>
          <a:prstGeom prst="rect">
            <a:avLst/>
          </a:prstGeom>
          <a:noFill/>
          <a:ln w="9525">
            <a:noFill/>
            <a:miter lim="800000"/>
            <a:headEnd/>
            <a:tailEnd/>
          </a:ln>
        </p:spPr>
      </p:pic>
      <p:sp>
        <p:nvSpPr>
          <p:cNvPr id="3" name="TextBox 2">
            <a:extLst>
              <a:ext uri="{FF2B5EF4-FFF2-40B4-BE49-F238E27FC236}">
                <a16:creationId xmlns="" xmlns:a16="http://schemas.microsoft.com/office/drawing/2014/main" id="{B564A36A-A8F3-4CEF-9C48-C142EFCF8502}"/>
              </a:ext>
            </a:extLst>
          </p:cNvPr>
          <p:cNvSpPr txBox="1"/>
          <p:nvPr/>
        </p:nvSpPr>
        <p:spPr>
          <a:xfrm>
            <a:off x="145410" y="1104414"/>
            <a:ext cx="8692560" cy="696024"/>
          </a:xfrm>
          <a:prstGeom prst="rect">
            <a:avLst/>
          </a:prstGeom>
          <a:noFill/>
        </p:spPr>
        <p:txBody>
          <a:bodyPr wrap="square" rtlCol="0">
            <a:spAutoFit/>
          </a:bodyPr>
          <a:lstStyle/>
          <a:p>
            <a:pPr indent="475060" algn="just">
              <a:lnSpc>
                <a:spcPct val="120000"/>
              </a:lnSpc>
            </a:pPr>
            <a:endParaRPr lang="ru-RU" sz="36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 xmlns:a16="http://schemas.microsoft.com/office/drawing/2014/main" id="{B8FC85C5-E0FE-4A83-A30E-A9D599F2A457}"/>
              </a:ext>
            </a:extLst>
          </p:cNvPr>
          <p:cNvSpPr txBox="1"/>
          <p:nvPr/>
        </p:nvSpPr>
        <p:spPr>
          <a:xfrm>
            <a:off x="1071538" y="1571618"/>
            <a:ext cx="7072362" cy="8735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indent="457200" algn="ctr" eaLnBrk="1" hangingPunct="1">
              <a:lnSpc>
                <a:spcPct val="150000"/>
              </a:lnSpc>
              <a:buFont typeface="Wingdings" pitchFamily="2" charset="2"/>
              <a:buNone/>
            </a:pPr>
            <a:r>
              <a:rPr lang="ru-RU" dirty="0">
                <a:latin typeface="Times New Roman" pitchFamily="18" charset="0"/>
                <a:cs typeface="Times New Roman" pitchFamily="18" charset="0"/>
              </a:rPr>
              <a:t>STEM – </a:t>
            </a:r>
            <a:r>
              <a:rPr lang="en-US" dirty="0">
                <a:latin typeface="Times New Roman" pitchFamily="18" charset="0"/>
                <a:cs typeface="Times New Roman" pitchFamily="18" charset="0"/>
              </a:rPr>
              <a:t>real </a:t>
            </a:r>
            <a:r>
              <a:rPr lang="en-US" dirty="0" err="1">
                <a:latin typeface="Times New Roman" pitchFamily="18" charset="0"/>
                <a:cs typeface="Times New Roman" pitchFamily="18" charset="0"/>
              </a:rPr>
              <a:t>hayot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talablaridan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kelib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chiqqan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holda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akademik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ilmiy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texnikaviy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konsepsiya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doirasida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integratsiyalashgan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holda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o‘qitishdir</a:t>
            </a:r>
            <a:r>
              <a:rPr lang="en-US" dirty="0">
                <a:latin typeface="Times New Roman" pitchFamily="18" charset="0"/>
                <a:cs typeface="Times New Roman" pitchFamily="18" charset="0"/>
              </a:rPr>
              <a:t>. </a:t>
            </a:r>
            <a:endParaRPr lang="uz-Cyrl-UZ" dirty="0">
              <a:solidFill>
                <a:srgbClr val="006666"/>
              </a:solidFill>
              <a:latin typeface="Times New Roman" pitchFamily="18" charset="0"/>
              <a:cs typeface="Times New Roman" pitchFamily="18" charset="0"/>
            </a:endParaRPr>
          </a:p>
        </p:txBody>
      </p:sp>
    </p:spTree>
    <p:extLst>
      <p:ext uri="{BB962C8B-B14F-4D97-AF65-F5344CB8AC3E}">
        <p14:creationId xmlns:p14="http://schemas.microsoft.com/office/powerpoint/2010/main" val="83728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a:extLst>
              <a:ext uri="{FF2B5EF4-FFF2-40B4-BE49-F238E27FC236}">
                <a16:creationId xmlns="" xmlns:a16="http://schemas.microsoft.com/office/drawing/2014/main" id="{ED205E47-16D8-476F-8C55-E2B90DEECF8A}"/>
              </a:ext>
            </a:extLst>
          </p:cNvPr>
          <p:cNvSpPr>
            <a:spLocks/>
          </p:cNvSpPr>
          <p:nvPr/>
        </p:nvSpPr>
        <p:spPr bwMode="auto">
          <a:xfrm>
            <a:off x="8930" y="0"/>
            <a:ext cx="9126141" cy="801291"/>
          </a:xfrm>
          <a:custGeom>
            <a:avLst/>
            <a:gdLst>
              <a:gd name="T0" fmla="*/ 22945975 w 5760085"/>
              <a:gd name="T1" fmla="*/ 0 h 1021080"/>
              <a:gd name="T2" fmla="*/ 0 w 5760085"/>
              <a:gd name="T3" fmla="*/ 0 h 1021080"/>
              <a:gd name="T4" fmla="*/ 0 w 5760085"/>
              <a:gd name="T5" fmla="*/ 9630003 h 1021080"/>
              <a:gd name="T6" fmla="*/ 22945975 w 5760085"/>
              <a:gd name="T7" fmla="*/ 9630003 h 1021080"/>
              <a:gd name="T8" fmla="*/ 2294597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p:spPr>
        <p:txBody>
          <a:bodyPr lIns="0" tIns="0" rIns="0" bIns="0"/>
          <a:lstStyle/>
          <a:p>
            <a:pPr>
              <a:defRPr/>
            </a:pPr>
            <a:r>
              <a:rPr lang="en-US" sz="3713" b="1" dirty="0">
                <a:cs typeface="Arial" panose="020B0604020202020204" pitchFamily="34" charset="0"/>
              </a:rPr>
              <a:t>               </a:t>
            </a:r>
            <a:r>
              <a:rPr lang="uz-Cyrl-UZ" sz="3713" b="1" dirty="0">
                <a:solidFill>
                  <a:schemeClr val="bg1"/>
                </a:solidFill>
                <a:cs typeface="Arial" panose="020B0604020202020204" pitchFamily="34" charset="0"/>
              </a:rPr>
              <a:t>STEM</a:t>
            </a:r>
            <a:r>
              <a:rPr lang="en-US" sz="3713" b="1" dirty="0">
                <a:solidFill>
                  <a:schemeClr val="bg1"/>
                </a:solidFill>
                <a:cs typeface="Arial" panose="020B0604020202020204" pitchFamily="34" charset="0"/>
              </a:rPr>
              <a:t> </a:t>
            </a:r>
            <a:r>
              <a:rPr lang="uz-Cyrl-UZ" sz="3713" b="1" dirty="0">
                <a:solidFill>
                  <a:schemeClr val="bg1"/>
                </a:solidFill>
                <a:cs typeface="Arial" panose="020B0604020202020204" pitchFamily="34" charset="0"/>
              </a:rPr>
              <a:t>+</a:t>
            </a:r>
            <a:r>
              <a:rPr lang="en-US" sz="3713" b="1" dirty="0">
                <a:solidFill>
                  <a:schemeClr val="bg1"/>
                </a:solidFill>
                <a:cs typeface="Arial" panose="020B0604020202020204" pitchFamily="34" charset="0"/>
              </a:rPr>
              <a:t> </a:t>
            </a:r>
            <a:r>
              <a:rPr lang="uz-Cyrl-UZ" sz="3713" b="1" dirty="0">
                <a:solidFill>
                  <a:schemeClr val="bg1"/>
                </a:solidFill>
                <a:cs typeface="Arial" panose="020B0604020202020204" pitchFamily="34" charset="0"/>
              </a:rPr>
              <a:t>ART</a:t>
            </a:r>
            <a:r>
              <a:rPr lang="en-US" sz="3713" b="1" dirty="0">
                <a:solidFill>
                  <a:schemeClr val="bg1"/>
                </a:solidFill>
                <a:cs typeface="Arial" panose="020B0604020202020204" pitchFamily="34" charset="0"/>
              </a:rPr>
              <a:t> </a:t>
            </a:r>
            <a:r>
              <a:rPr lang="en-US" sz="3713" dirty="0">
                <a:solidFill>
                  <a:schemeClr val="bg1"/>
                </a:solidFill>
                <a:cs typeface="Arial" panose="020B0604020202020204" pitchFamily="34" charset="0"/>
              </a:rPr>
              <a:t>= </a:t>
            </a:r>
            <a:r>
              <a:rPr lang="uz-Cyrl-UZ" sz="3713" b="1" dirty="0">
                <a:solidFill>
                  <a:schemeClr val="bg1"/>
                </a:solidFill>
                <a:cs typeface="Arial" panose="020B0604020202020204" pitchFamily="34" charset="0"/>
              </a:rPr>
              <a:t>STEАM</a:t>
            </a:r>
            <a:endParaRPr lang="ru-RU" sz="3713" dirty="0">
              <a:solidFill>
                <a:schemeClr val="bg1"/>
              </a:solidFill>
            </a:endParaRPr>
          </a:p>
        </p:txBody>
      </p:sp>
      <p:grpSp>
        <p:nvGrpSpPr>
          <p:cNvPr id="2" name="Группа 10">
            <a:extLst>
              <a:ext uri="{FF2B5EF4-FFF2-40B4-BE49-F238E27FC236}">
                <a16:creationId xmlns="" xmlns:a16="http://schemas.microsoft.com/office/drawing/2014/main" id="{342166D8-0806-455D-BC9D-FE6FF7DAB9D8}"/>
              </a:ext>
            </a:extLst>
          </p:cNvPr>
          <p:cNvGrpSpPr>
            <a:grpSpLocks/>
          </p:cNvGrpSpPr>
          <p:nvPr/>
        </p:nvGrpSpPr>
        <p:grpSpPr bwMode="auto">
          <a:xfrm>
            <a:off x="305395" y="819149"/>
            <a:ext cx="8533209" cy="4324351"/>
            <a:chOff x="1329063" y="1831777"/>
            <a:chExt cx="6443540" cy="4080249"/>
          </a:xfrm>
        </p:grpSpPr>
        <p:sp>
          <p:nvSpPr>
            <p:cNvPr id="5" name="Полилиния 4">
              <a:extLst>
                <a:ext uri="{FF2B5EF4-FFF2-40B4-BE49-F238E27FC236}">
                  <a16:creationId xmlns="" xmlns:a16="http://schemas.microsoft.com/office/drawing/2014/main" id="{9D4EBCBB-3AD0-45AE-98DA-9248269E8C6C}"/>
                </a:ext>
              </a:extLst>
            </p:cNvPr>
            <p:cNvSpPr>
              <a:spLocks/>
            </p:cNvSpPr>
            <p:nvPr/>
          </p:nvSpPr>
          <p:spPr bwMode="auto">
            <a:xfrm>
              <a:off x="5466702" y="1838025"/>
              <a:ext cx="605875" cy="1237197"/>
            </a:xfrm>
            <a:custGeom>
              <a:avLst/>
              <a:gdLst>
                <a:gd name="T0" fmla="*/ 265297 w 606424"/>
                <a:gd name="T1" fmla="*/ 0 h 1238728"/>
                <a:gd name="T2" fmla="*/ 0 w 606424"/>
                <a:gd name="T3" fmla="*/ 316168 h 1238728"/>
                <a:gd name="T4" fmla="*/ 200264 w 606424"/>
                <a:gd name="T5" fmla="*/ 472269 h 1238728"/>
                <a:gd name="T6" fmla="*/ 341128 w 606424"/>
                <a:gd name="T7" fmla="*/ 810342 h 1238728"/>
                <a:gd name="T8" fmla="*/ 341128 w 606424"/>
                <a:gd name="T9" fmla="*/ 1170955 h 1238728"/>
                <a:gd name="T10" fmla="*/ 414378 w 606424"/>
                <a:gd name="T11" fmla="*/ 1232940 h 1238728"/>
                <a:gd name="T12" fmla="*/ 538340 w 606424"/>
                <a:gd name="T13" fmla="*/ 1170955 h 1238728"/>
                <a:gd name="T14" fmla="*/ 606290 w 606424"/>
                <a:gd name="T15" fmla="*/ 799079 h 1238728"/>
                <a:gd name="T16" fmla="*/ 555243 w 606424"/>
                <a:gd name="T17" fmla="*/ 432828 h 1238728"/>
                <a:gd name="T18" fmla="*/ 414378 w 606424"/>
                <a:gd name="T19" fmla="*/ 145462 h 1238728"/>
                <a:gd name="T20" fmla="*/ 265297 w 606424"/>
                <a:gd name="T21" fmla="*/ 0 h 12387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6424"/>
                <a:gd name="T34" fmla="*/ 0 h 1238728"/>
                <a:gd name="T35" fmla="*/ 606424 w 606424"/>
                <a:gd name="T36" fmla="*/ 1238728 h 12387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6424" h="1238728">
                  <a:moveTo>
                    <a:pt x="265297" y="0"/>
                  </a:moveTo>
                  <a:lnTo>
                    <a:pt x="0" y="316168"/>
                  </a:lnTo>
                  <a:cubicBezTo>
                    <a:pt x="0" y="316168"/>
                    <a:pt x="115744" y="353943"/>
                    <a:pt x="200264" y="472269"/>
                  </a:cubicBezTo>
                  <a:cubicBezTo>
                    <a:pt x="284783" y="590595"/>
                    <a:pt x="324224" y="708921"/>
                    <a:pt x="341128" y="810342"/>
                  </a:cubicBezTo>
                  <a:cubicBezTo>
                    <a:pt x="358033" y="911764"/>
                    <a:pt x="341128" y="1114608"/>
                    <a:pt x="341128" y="1170955"/>
                  </a:cubicBezTo>
                  <a:cubicBezTo>
                    <a:pt x="341128" y="1227301"/>
                    <a:pt x="358033" y="1232940"/>
                    <a:pt x="414378" y="1232940"/>
                  </a:cubicBezTo>
                  <a:cubicBezTo>
                    <a:pt x="470724" y="1232940"/>
                    <a:pt x="515801" y="1266745"/>
                    <a:pt x="538340" y="1170955"/>
                  </a:cubicBezTo>
                  <a:cubicBezTo>
                    <a:pt x="560878" y="1075172"/>
                    <a:pt x="596955" y="951208"/>
                    <a:pt x="606290" y="799079"/>
                  </a:cubicBezTo>
                  <a:cubicBezTo>
                    <a:pt x="608224" y="646942"/>
                    <a:pt x="589051" y="539884"/>
                    <a:pt x="555243" y="432828"/>
                  </a:cubicBezTo>
                  <a:cubicBezTo>
                    <a:pt x="521436" y="325769"/>
                    <a:pt x="493263" y="246886"/>
                    <a:pt x="414378" y="145462"/>
                  </a:cubicBezTo>
                  <a:cubicBezTo>
                    <a:pt x="335494" y="44040"/>
                    <a:pt x="265297" y="0"/>
                    <a:pt x="265297" y="0"/>
                  </a:cubicBezTo>
                  <a:close/>
                </a:path>
              </a:pathLst>
            </a:custGeom>
            <a:solidFill>
              <a:srgbClr val="763C30"/>
            </a:solidFill>
            <a:ln w="7600" cap="flat">
              <a:noFill/>
              <a:bevel/>
              <a:headEnd/>
              <a:tailEnd/>
            </a:ln>
          </p:spPr>
          <p:txBody>
            <a:bodyPr/>
            <a:lstStyle/>
            <a:p>
              <a:pPr>
                <a:defRPr/>
              </a:pPr>
              <a:endParaRPr lang="ru-RU" sz="2144"/>
            </a:p>
          </p:txBody>
        </p:sp>
        <p:sp>
          <p:nvSpPr>
            <p:cNvPr id="6" name="Полилиния 5">
              <a:extLst>
                <a:ext uri="{FF2B5EF4-FFF2-40B4-BE49-F238E27FC236}">
                  <a16:creationId xmlns="" xmlns:a16="http://schemas.microsoft.com/office/drawing/2014/main" id="{90EA16AB-2521-441D-B86F-791D6AA20B25}"/>
                </a:ext>
              </a:extLst>
            </p:cNvPr>
            <p:cNvSpPr>
              <a:spLocks/>
            </p:cNvSpPr>
            <p:nvPr/>
          </p:nvSpPr>
          <p:spPr bwMode="auto">
            <a:xfrm rot="2400000">
              <a:off x="5521269" y="1831777"/>
              <a:ext cx="287885" cy="329919"/>
            </a:xfrm>
            <a:custGeom>
              <a:avLst/>
              <a:gdLst>
                <a:gd name="T0" fmla="*/ 0 w 287523"/>
                <a:gd name="T1" fmla="*/ 201311 h 329865"/>
                <a:gd name="T2" fmla="*/ 92506 w 287523"/>
                <a:gd name="T3" fmla="*/ 0 h 329865"/>
                <a:gd name="T4" fmla="*/ 160121 w 287523"/>
                <a:gd name="T5" fmla="*/ 206365 h 329865"/>
                <a:gd name="T6" fmla="*/ 92506 w 287523"/>
                <a:gd name="T7" fmla="*/ 412729 h 329865"/>
                <a:gd name="T8" fmla="*/ 0 w 287523"/>
                <a:gd name="T9" fmla="*/ 201311 h 329865"/>
                <a:gd name="T10" fmla="*/ 0 60000 65536"/>
                <a:gd name="T11" fmla="*/ 0 60000 65536"/>
                <a:gd name="T12" fmla="*/ 0 60000 65536"/>
                <a:gd name="T13" fmla="*/ 0 60000 65536"/>
                <a:gd name="T14" fmla="*/ 0 60000 65536"/>
                <a:gd name="T15" fmla="*/ 0 w 287523"/>
                <a:gd name="T16" fmla="*/ 0 h 329865"/>
                <a:gd name="T17" fmla="*/ 287523 w 287523"/>
                <a:gd name="T18" fmla="*/ 329865 h 329865"/>
              </a:gdLst>
              <a:ahLst/>
              <a:cxnLst>
                <a:cxn ang="T10">
                  <a:pos x="T0" y="T1"/>
                </a:cxn>
                <a:cxn ang="T11">
                  <a:pos x="T2" y="T3"/>
                </a:cxn>
                <a:cxn ang="T12">
                  <a:pos x="T4" y="T5"/>
                </a:cxn>
                <a:cxn ang="T13">
                  <a:pos x="T6" y="T7"/>
                </a:cxn>
                <a:cxn ang="T14">
                  <a:pos x="T8" y="T9"/>
                </a:cxn>
              </a:cxnLst>
              <a:rect l="T15" t="T16" r="T17" b="T18"/>
              <a:pathLst>
                <a:path w="287523" h="329865">
                  <a:moveTo>
                    <a:pt x="0" y="201311"/>
                  </a:moveTo>
                  <a:cubicBezTo>
                    <a:pt x="0" y="87339"/>
                    <a:pt x="55163" y="0"/>
                    <a:pt x="92506" y="0"/>
                  </a:cubicBezTo>
                  <a:cubicBezTo>
                    <a:pt x="129849" y="0"/>
                    <a:pt x="160121" y="92392"/>
                    <a:pt x="160121" y="206365"/>
                  </a:cubicBezTo>
                  <a:cubicBezTo>
                    <a:pt x="160121" y="320337"/>
                    <a:pt x="129849" y="412729"/>
                    <a:pt x="92506" y="412729"/>
                  </a:cubicBezTo>
                  <a:cubicBezTo>
                    <a:pt x="55163" y="412729"/>
                    <a:pt x="0" y="315283"/>
                    <a:pt x="0" y="201311"/>
                  </a:cubicBezTo>
                  <a:close/>
                </a:path>
              </a:pathLst>
            </a:custGeom>
            <a:solidFill>
              <a:srgbClr val="552920"/>
            </a:solidFill>
            <a:ln w="7600" cap="flat">
              <a:noFill/>
              <a:bevel/>
              <a:headEnd/>
              <a:tailEnd/>
            </a:ln>
          </p:spPr>
          <p:txBody>
            <a:bodyPr/>
            <a:lstStyle/>
            <a:p>
              <a:pPr>
                <a:defRPr/>
              </a:pPr>
              <a:endParaRPr lang="ru-RU" sz="2144"/>
            </a:p>
          </p:txBody>
        </p:sp>
        <p:sp>
          <p:nvSpPr>
            <p:cNvPr id="7" name="Полилиния 6">
              <a:extLst>
                <a:ext uri="{FF2B5EF4-FFF2-40B4-BE49-F238E27FC236}">
                  <a16:creationId xmlns="" xmlns:a16="http://schemas.microsoft.com/office/drawing/2014/main" id="{56EA7C04-0757-4B16-9DBD-DB10C8253619}"/>
                </a:ext>
              </a:extLst>
            </p:cNvPr>
            <p:cNvSpPr>
              <a:spLocks/>
            </p:cNvSpPr>
            <p:nvPr/>
          </p:nvSpPr>
          <p:spPr bwMode="auto">
            <a:xfrm>
              <a:off x="2817409" y="1838025"/>
              <a:ext cx="606816" cy="1237197"/>
            </a:xfrm>
            <a:custGeom>
              <a:avLst/>
              <a:gdLst>
                <a:gd name="T0" fmla="*/ 265297 w 606424"/>
                <a:gd name="T1" fmla="*/ 0 h 1238728"/>
                <a:gd name="T2" fmla="*/ 0 w 606424"/>
                <a:gd name="T3" fmla="*/ 316168 h 1238728"/>
                <a:gd name="T4" fmla="*/ 200264 w 606424"/>
                <a:gd name="T5" fmla="*/ 472269 h 1238728"/>
                <a:gd name="T6" fmla="*/ 341128 w 606424"/>
                <a:gd name="T7" fmla="*/ 810342 h 1238728"/>
                <a:gd name="T8" fmla="*/ 341128 w 606424"/>
                <a:gd name="T9" fmla="*/ 1170955 h 1238728"/>
                <a:gd name="T10" fmla="*/ 414378 w 606424"/>
                <a:gd name="T11" fmla="*/ 1232940 h 1238728"/>
                <a:gd name="T12" fmla="*/ 538340 w 606424"/>
                <a:gd name="T13" fmla="*/ 1170955 h 1238728"/>
                <a:gd name="T14" fmla="*/ 606290 w 606424"/>
                <a:gd name="T15" fmla="*/ 799079 h 1238728"/>
                <a:gd name="T16" fmla="*/ 555243 w 606424"/>
                <a:gd name="T17" fmla="*/ 432828 h 1238728"/>
                <a:gd name="T18" fmla="*/ 414378 w 606424"/>
                <a:gd name="T19" fmla="*/ 145462 h 1238728"/>
                <a:gd name="T20" fmla="*/ 265297 w 606424"/>
                <a:gd name="T21" fmla="*/ 0 h 12387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6424"/>
                <a:gd name="T34" fmla="*/ 0 h 1238728"/>
                <a:gd name="T35" fmla="*/ 606424 w 606424"/>
                <a:gd name="T36" fmla="*/ 1238728 h 12387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6424" h="1238728">
                  <a:moveTo>
                    <a:pt x="265297" y="0"/>
                  </a:moveTo>
                  <a:lnTo>
                    <a:pt x="0" y="316168"/>
                  </a:lnTo>
                  <a:cubicBezTo>
                    <a:pt x="0" y="316168"/>
                    <a:pt x="115744" y="353943"/>
                    <a:pt x="200264" y="472269"/>
                  </a:cubicBezTo>
                  <a:cubicBezTo>
                    <a:pt x="284783" y="590595"/>
                    <a:pt x="324224" y="708921"/>
                    <a:pt x="341128" y="810342"/>
                  </a:cubicBezTo>
                  <a:cubicBezTo>
                    <a:pt x="358033" y="911764"/>
                    <a:pt x="341128" y="1114608"/>
                    <a:pt x="341128" y="1170955"/>
                  </a:cubicBezTo>
                  <a:cubicBezTo>
                    <a:pt x="341128" y="1227301"/>
                    <a:pt x="358033" y="1232940"/>
                    <a:pt x="414378" y="1232940"/>
                  </a:cubicBezTo>
                  <a:cubicBezTo>
                    <a:pt x="470724" y="1232940"/>
                    <a:pt x="515801" y="1266745"/>
                    <a:pt x="538340" y="1170955"/>
                  </a:cubicBezTo>
                  <a:cubicBezTo>
                    <a:pt x="560878" y="1075172"/>
                    <a:pt x="596955" y="951208"/>
                    <a:pt x="606290" y="799079"/>
                  </a:cubicBezTo>
                  <a:cubicBezTo>
                    <a:pt x="608224" y="646942"/>
                    <a:pt x="589051" y="539884"/>
                    <a:pt x="555243" y="432828"/>
                  </a:cubicBezTo>
                  <a:cubicBezTo>
                    <a:pt x="521436" y="325769"/>
                    <a:pt x="493263" y="246886"/>
                    <a:pt x="414378" y="145462"/>
                  </a:cubicBezTo>
                  <a:cubicBezTo>
                    <a:pt x="335494" y="44040"/>
                    <a:pt x="265297" y="0"/>
                    <a:pt x="265297" y="0"/>
                  </a:cubicBezTo>
                  <a:close/>
                </a:path>
              </a:pathLst>
            </a:custGeom>
            <a:solidFill>
              <a:srgbClr val="763C30"/>
            </a:solidFill>
            <a:ln w="7600" cap="flat">
              <a:noFill/>
              <a:bevel/>
              <a:headEnd/>
              <a:tailEnd/>
            </a:ln>
          </p:spPr>
          <p:txBody>
            <a:bodyPr/>
            <a:lstStyle/>
            <a:p>
              <a:pPr>
                <a:defRPr/>
              </a:pPr>
              <a:endParaRPr lang="ru-RU" sz="2144"/>
            </a:p>
          </p:txBody>
        </p:sp>
        <p:sp>
          <p:nvSpPr>
            <p:cNvPr id="9" name="Полилиния 7">
              <a:extLst>
                <a:ext uri="{FF2B5EF4-FFF2-40B4-BE49-F238E27FC236}">
                  <a16:creationId xmlns="" xmlns:a16="http://schemas.microsoft.com/office/drawing/2014/main" id="{9631FFA5-19FF-4344-8F88-30918C72A97C}"/>
                </a:ext>
              </a:extLst>
            </p:cNvPr>
            <p:cNvSpPr>
              <a:spLocks/>
            </p:cNvSpPr>
            <p:nvPr/>
          </p:nvSpPr>
          <p:spPr bwMode="auto">
            <a:xfrm rot="2400000">
              <a:off x="2872916" y="1831777"/>
              <a:ext cx="286944" cy="329919"/>
            </a:xfrm>
            <a:custGeom>
              <a:avLst/>
              <a:gdLst>
                <a:gd name="T0" fmla="*/ 0 w 287523"/>
                <a:gd name="T1" fmla="*/ 201311 h 329865"/>
                <a:gd name="T2" fmla="*/ 92506 w 287523"/>
                <a:gd name="T3" fmla="*/ 0 h 329865"/>
                <a:gd name="T4" fmla="*/ 160121 w 287523"/>
                <a:gd name="T5" fmla="*/ 206365 h 329865"/>
                <a:gd name="T6" fmla="*/ 92506 w 287523"/>
                <a:gd name="T7" fmla="*/ 412729 h 329865"/>
                <a:gd name="T8" fmla="*/ 0 w 287523"/>
                <a:gd name="T9" fmla="*/ 201311 h 329865"/>
                <a:gd name="T10" fmla="*/ 0 60000 65536"/>
                <a:gd name="T11" fmla="*/ 0 60000 65536"/>
                <a:gd name="T12" fmla="*/ 0 60000 65536"/>
                <a:gd name="T13" fmla="*/ 0 60000 65536"/>
                <a:gd name="T14" fmla="*/ 0 60000 65536"/>
                <a:gd name="T15" fmla="*/ 0 w 287523"/>
                <a:gd name="T16" fmla="*/ 0 h 329865"/>
                <a:gd name="T17" fmla="*/ 287523 w 287523"/>
                <a:gd name="T18" fmla="*/ 329865 h 329865"/>
              </a:gdLst>
              <a:ahLst/>
              <a:cxnLst>
                <a:cxn ang="T10">
                  <a:pos x="T0" y="T1"/>
                </a:cxn>
                <a:cxn ang="T11">
                  <a:pos x="T2" y="T3"/>
                </a:cxn>
                <a:cxn ang="T12">
                  <a:pos x="T4" y="T5"/>
                </a:cxn>
                <a:cxn ang="T13">
                  <a:pos x="T6" y="T7"/>
                </a:cxn>
                <a:cxn ang="T14">
                  <a:pos x="T8" y="T9"/>
                </a:cxn>
              </a:cxnLst>
              <a:rect l="T15" t="T16" r="T17" b="T18"/>
              <a:pathLst>
                <a:path w="287523" h="329865">
                  <a:moveTo>
                    <a:pt x="0" y="201311"/>
                  </a:moveTo>
                  <a:cubicBezTo>
                    <a:pt x="0" y="87339"/>
                    <a:pt x="55163" y="0"/>
                    <a:pt x="92506" y="0"/>
                  </a:cubicBezTo>
                  <a:cubicBezTo>
                    <a:pt x="129849" y="0"/>
                    <a:pt x="160121" y="92392"/>
                    <a:pt x="160121" y="206365"/>
                  </a:cubicBezTo>
                  <a:cubicBezTo>
                    <a:pt x="160121" y="320337"/>
                    <a:pt x="129849" y="412729"/>
                    <a:pt x="92506" y="412729"/>
                  </a:cubicBezTo>
                  <a:cubicBezTo>
                    <a:pt x="55163" y="412729"/>
                    <a:pt x="0" y="315283"/>
                    <a:pt x="0" y="201311"/>
                  </a:cubicBezTo>
                  <a:close/>
                </a:path>
              </a:pathLst>
            </a:custGeom>
            <a:solidFill>
              <a:srgbClr val="552920"/>
            </a:solidFill>
            <a:ln w="7600" cap="flat">
              <a:noFill/>
              <a:bevel/>
              <a:headEnd/>
              <a:tailEnd/>
            </a:ln>
          </p:spPr>
          <p:txBody>
            <a:bodyPr/>
            <a:lstStyle/>
            <a:p>
              <a:pPr>
                <a:defRPr/>
              </a:pPr>
              <a:endParaRPr lang="ru-RU" sz="2144"/>
            </a:p>
          </p:txBody>
        </p:sp>
        <p:sp>
          <p:nvSpPr>
            <p:cNvPr id="10" name="Полилиния 8">
              <a:extLst>
                <a:ext uri="{FF2B5EF4-FFF2-40B4-BE49-F238E27FC236}">
                  <a16:creationId xmlns="" xmlns:a16="http://schemas.microsoft.com/office/drawing/2014/main" id="{9E96F523-D922-469C-8CA0-B7EE388A179E}"/>
                </a:ext>
              </a:extLst>
            </p:cNvPr>
            <p:cNvSpPr>
              <a:spLocks noChangeArrowheads="1"/>
            </p:cNvSpPr>
            <p:nvPr/>
          </p:nvSpPr>
          <p:spPr bwMode="auto">
            <a:xfrm>
              <a:off x="1329063" y="2746553"/>
              <a:ext cx="3778253" cy="3165473"/>
            </a:xfrm>
            <a:custGeom>
              <a:avLst/>
              <a:gdLst>
                <a:gd name="T0" fmla="*/ 346454 w 3778639"/>
                <a:gd name="T1" fmla="*/ 318790 h 3164456"/>
                <a:gd name="T2" fmla="*/ 2649255 w 3778639"/>
                <a:gd name="T3" fmla="*/ 2910390 h 3164456"/>
              </a:gdLst>
              <a:ahLst/>
              <a:cxnLst/>
              <a:rect l="T0" t="T1" r="T2" b="T3"/>
              <a:pathLst>
                <a:path w="3778639" h="3164456">
                  <a:moveTo>
                    <a:pt x="1919388" y="2890622"/>
                  </a:moveTo>
                  <a:cubicBezTo>
                    <a:pt x="1786600" y="2884299"/>
                    <a:pt x="1663184" y="2935926"/>
                    <a:pt x="1521018" y="3023409"/>
                  </a:cubicBezTo>
                  <a:cubicBezTo>
                    <a:pt x="1356615" y="3124580"/>
                    <a:pt x="1306030" y="3149873"/>
                    <a:pt x="1147950" y="3159442"/>
                  </a:cubicBezTo>
                  <a:cubicBezTo>
                    <a:pt x="989862" y="3159442"/>
                    <a:pt x="869721" y="3111934"/>
                    <a:pt x="686344" y="2972824"/>
                  </a:cubicBezTo>
                  <a:cubicBezTo>
                    <a:pt x="502970" y="2833713"/>
                    <a:pt x="458708" y="2738865"/>
                    <a:pt x="363858" y="2631371"/>
                  </a:cubicBezTo>
                  <a:cubicBezTo>
                    <a:pt x="269008" y="2523876"/>
                    <a:pt x="180483" y="2321526"/>
                    <a:pt x="123573" y="2150800"/>
                  </a:cubicBezTo>
                  <a:cubicBezTo>
                    <a:pt x="66663" y="1980074"/>
                    <a:pt x="28723" y="1809347"/>
                    <a:pt x="6895" y="1594358"/>
                  </a:cubicBezTo>
                  <a:cubicBezTo>
                    <a:pt x="-14934" y="1379362"/>
                    <a:pt x="16077" y="1082172"/>
                    <a:pt x="85633" y="835559"/>
                  </a:cubicBezTo>
                  <a:cubicBezTo>
                    <a:pt x="155190" y="588956"/>
                    <a:pt x="269008" y="405582"/>
                    <a:pt x="376505" y="291762"/>
                  </a:cubicBezTo>
                  <a:cubicBezTo>
                    <a:pt x="484001" y="177944"/>
                    <a:pt x="610465" y="108387"/>
                    <a:pt x="743254" y="57802"/>
                  </a:cubicBezTo>
                  <a:cubicBezTo>
                    <a:pt x="876044" y="7216"/>
                    <a:pt x="1053102" y="-11754"/>
                    <a:pt x="1179566" y="7216"/>
                  </a:cubicBezTo>
                  <a:cubicBezTo>
                    <a:pt x="1306030" y="26185"/>
                    <a:pt x="1369262" y="57802"/>
                    <a:pt x="1483079" y="121035"/>
                  </a:cubicBezTo>
                  <a:cubicBezTo>
                    <a:pt x="1596904" y="184267"/>
                    <a:pt x="1685429" y="272793"/>
                    <a:pt x="1767631" y="298086"/>
                  </a:cubicBezTo>
                  <a:cubicBezTo>
                    <a:pt x="1849832" y="323379"/>
                    <a:pt x="1993860" y="313865"/>
                    <a:pt x="2045852" y="285439"/>
                  </a:cubicBezTo>
                  <a:cubicBezTo>
                    <a:pt x="2173083" y="215883"/>
                    <a:pt x="2180904" y="203237"/>
                    <a:pt x="2292464" y="140004"/>
                  </a:cubicBezTo>
                  <a:cubicBezTo>
                    <a:pt x="2404017" y="76771"/>
                    <a:pt x="2507453" y="22985"/>
                    <a:pt x="2684502" y="7216"/>
                  </a:cubicBezTo>
                  <a:cubicBezTo>
                    <a:pt x="2861560" y="-3628"/>
                    <a:pt x="2906977" y="0"/>
                    <a:pt x="3044932" y="51478"/>
                  </a:cubicBezTo>
                  <a:cubicBezTo>
                    <a:pt x="3182895" y="102064"/>
                    <a:pt x="3293703" y="196914"/>
                    <a:pt x="3387472" y="291763"/>
                  </a:cubicBezTo>
                  <a:cubicBezTo>
                    <a:pt x="3481241" y="386611"/>
                    <a:pt x="3617402" y="588956"/>
                    <a:pt x="3689671" y="835567"/>
                  </a:cubicBezTo>
                  <a:cubicBezTo>
                    <a:pt x="3761932" y="1082172"/>
                    <a:pt x="3794163" y="1379370"/>
                    <a:pt x="3771470" y="1594358"/>
                  </a:cubicBezTo>
                  <a:cubicBezTo>
                    <a:pt x="3748799" y="1809347"/>
                    <a:pt x="3708876" y="2068598"/>
                    <a:pt x="3614028" y="2302564"/>
                  </a:cubicBezTo>
                  <a:cubicBezTo>
                    <a:pt x="3519180" y="2536515"/>
                    <a:pt x="3298681" y="2852683"/>
                    <a:pt x="3108164" y="2991793"/>
                  </a:cubicBezTo>
                  <a:cubicBezTo>
                    <a:pt x="2917655" y="3130904"/>
                    <a:pt x="2737756" y="3181641"/>
                    <a:pt x="2602301" y="3159442"/>
                  </a:cubicBezTo>
                  <a:cubicBezTo>
                    <a:pt x="2466846" y="3137234"/>
                    <a:pt x="2406282" y="3099288"/>
                    <a:pt x="2248202" y="3023409"/>
                  </a:cubicBezTo>
                  <a:cubicBezTo>
                    <a:pt x="2090114" y="2947531"/>
                    <a:pt x="2052175" y="2896945"/>
                    <a:pt x="1919388" y="2890622"/>
                  </a:cubicBezTo>
                  <a:close/>
                </a:path>
              </a:pathLst>
            </a:custGeom>
            <a:solidFill>
              <a:srgbClr val="F8C8CE">
                <a:alpha val="58823"/>
              </a:srgbClr>
            </a:solidFill>
            <a:ln w="7600">
              <a:solidFill>
                <a:srgbClr val="FF0000"/>
              </a:solidFill>
              <a:bevel/>
              <a:headEnd/>
              <a:tailEnd/>
            </a:ln>
          </p:spPr>
          <p:txBody>
            <a:bodyPr lIns="0" tIns="0" rIns="0" bIns="0" anchor="ctr"/>
            <a:lstStyle/>
            <a:p>
              <a:pPr algn="just">
                <a:defRPr/>
              </a:pPr>
              <a:endParaRPr lang="ru-RU" sz="590" dirty="0">
                <a:cs typeface="Arial" panose="020B0604020202020204" pitchFamily="34" charset="0"/>
              </a:endParaRPr>
            </a:p>
          </p:txBody>
        </p:sp>
        <p:sp>
          <p:nvSpPr>
            <p:cNvPr id="28684" name="Полилиния 9">
              <a:extLst>
                <a:ext uri="{FF2B5EF4-FFF2-40B4-BE49-F238E27FC236}">
                  <a16:creationId xmlns="" xmlns:a16="http://schemas.microsoft.com/office/drawing/2014/main" id="{813A89FE-72FF-4F00-8024-CD8461AE0190}"/>
                </a:ext>
              </a:extLst>
            </p:cNvPr>
            <p:cNvSpPr>
              <a:spLocks noChangeArrowheads="1"/>
            </p:cNvSpPr>
            <p:nvPr/>
          </p:nvSpPr>
          <p:spPr bwMode="auto">
            <a:xfrm>
              <a:off x="3993964" y="2747570"/>
              <a:ext cx="3778639" cy="3164456"/>
            </a:xfrm>
            <a:custGeom>
              <a:avLst/>
              <a:gdLst>
                <a:gd name="T0" fmla="*/ 1919388 w 3778639"/>
                <a:gd name="T1" fmla="*/ 2890622 h 3164456"/>
                <a:gd name="T2" fmla="*/ 1521018 w 3778639"/>
                <a:gd name="T3" fmla="*/ 3023409 h 3164456"/>
                <a:gd name="T4" fmla="*/ 1147950 w 3778639"/>
                <a:gd name="T5" fmla="*/ 3159442 h 3164456"/>
                <a:gd name="T6" fmla="*/ 686344 w 3778639"/>
                <a:gd name="T7" fmla="*/ 2972824 h 3164456"/>
                <a:gd name="T8" fmla="*/ 363858 w 3778639"/>
                <a:gd name="T9" fmla="*/ 2631371 h 3164456"/>
                <a:gd name="T10" fmla="*/ 123573 w 3778639"/>
                <a:gd name="T11" fmla="*/ 2150800 h 3164456"/>
                <a:gd name="T12" fmla="*/ 6895 w 3778639"/>
                <a:gd name="T13" fmla="*/ 1594358 h 3164456"/>
                <a:gd name="T14" fmla="*/ 85633 w 3778639"/>
                <a:gd name="T15" fmla="*/ 835559 h 3164456"/>
                <a:gd name="T16" fmla="*/ 376505 w 3778639"/>
                <a:gd name="T17" fmla="*/ 291762 h 3164456"/>
                <a:gd name="T18" fmla="*/ 743254 w 3778639"/>
                <a:gd name="T19" fmla="*/ 57802 h 3164456"/>
                <a:gd name="T20" fmla="*/ 1179566 w 3778639"/>
                <a:gd name="T21" fmla="*/ 7216 h 3164456"/>
                <a:gd name="T22" fmla="*/ 1483079 w 3778639"/>
                <a:gd name="T23" fmla="*/ 121035 h 3164456"/>
                <a:gd name="T24" fmla="*/ 1767631 w 3778639"/>
                <a:gd name="T25" fmla="*/ 298086 h 3164456"/>
                <a:gd name="T26" fmla="*/ 2045852 w 3778639"/>
                <a:gd name="T27" fmla="*/ 285439 h 3164456"/>
                <a:gd name="T28" fmla="*/ 2292464 w 3778639"/>
                <a:gd name="T29" fmla="*/ 140004 h 3164456"/>
                <a:gd name="T30" fmla="*/ 2684502 w 3778639"/>
                <a:gd name="T31" fmla="*/ 7216 h 3164456"/>
                <a:gd name="T32" fmla="*/ 3044932 w 3778639"/>
                <a:gd name="T33" fmla="*/ 51478 h 3164456"/>
                <a:gd name="T34" fmla="*/ 3387472 w 3778639"/>
                <a:gd name="T35" fmla="*/ 291763 h 3164456"/>
                <a:gd name="T36" fmla="*/ 3689671 w 3778639"/>
                <a:gd name="T37" fmla="*/ 835567 h 3164456"/>
                <a:gd name="T38" fmla="*/ 3771470 w 3778639"/>
                <a:gd name="T39" fmla="*/ 1594358 h 3164456"/>
                <a:gd name="T40" fmla="*/ 3614028 w 3778639"/>
                <a:gd name="T41" fmla="*/ 2302564 h 3164456"/>
                <a:gd name="T42" fmla="*/ 3108164 w 3778639"/>
                <a:gd name="T43" fmla="*/ 2991793 h 3164456"/>
                <a:gd name="T44" fmla="*/ 2602301 w 3778639"/>
                <a:gd name="T45" fmla="*/ 3159442 h 3164456"/>
                <a:gd name="T46" fmla="*/ 2248202 w 3778639"/>
                <a:gd name="T47" fmla="*/ 3023409 h 3164456"/>
                <a:gd name="T48" fmla="*/ 1919388 w 3778639"/>
                <a:gd name="T49" fmla="*/ 2890622 h 31644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1110242 w 3778639"/>
                <a:gd name="T76" fmla="*/ 318790 h 3164456"/>
                <a:gd name="T77" fmla="*/ 3268639 w 3778639"/>
                <a:gd name="T78" fmla="*/ 2872390 h 31644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78639" h="3164456">
                  <a:moveTo>
                    <a:pt x="1919388" y="2890622"/>
                  </a:moveTo>
                  <a:cubicBezTo>
                    <a:pt x="1786600" y="2884299"/>
                    <a:pt x="1663184" y="2935926"/>
                    <a:pt x="1521018" y="3023409"/>
                  </a:cubicBezTo>
                  <a:cubicBezTo>
                    <a:pt x="1356615" y="3124580"/>
                    <a:pt x="1306030" y="3149873"/>
                    <a:pt x="1147950" y="3159442"/>
                  </a:cubicBezTo>
                  <a:cubicBezTo>
                    <a:pt x="989862" y="3159442"/>
                    <a:pt x="869721" y="3111934"/>
                    <a:pt x="686344" y="2972824"/>
                  </a:cubicBezTo>
                  <a:cubicBezTo>
                    <a:pt x="502970" y="2833713"/>
                    <a:pt x="458708" y="2738865"/>
                    <a:pt x="363858" y="2631371"/>
                  </a:cubicBezTo>
                  <a:cubicBezTo>
                    <a:pt x="269008" y="2523876"/>
                    <a:pt x="180483" y="2321526"/>
                    <a:pt x="123573" y="2150800"/>
                  </a:cubicBezTo>
                  <a:cubicBezTo>
                    <a:pt x="66663" y="1980074"/>
                    <a:pt x="28723" y="1809347"/>
                    <a:pt x="6895" y="1594358"/>
                  </a:cubicBezTo>
                  <a:cubicBezTo>
                    <a:pt x="-14934" y="1379362"/>
                    <a:pt x="16077" y="1082172"/>
                    <a:pt x="85633" y="835559"/>
                  </a:cubicBezTo>
                  <a:cubicBezTo>
                    <a:pt x="155190" y="588956"/>
                    <a:pt x="269008" y="405582"/>
                    <a:pt x="376505" y="291762"/>
                  </a:cubicBezTo>
                  <a:cubicBezTo>
                    <a:pt x="484001" y="177944"/>
                    <a:pt x="610465" y="108387"/>
                    <a:pt x="743254" y="57802"/>
                  </a:cubicBezTo>
                  <a:cubicBezTo>
                    <a:pt x="876044" y="7216"/>
                    <a:pt x="1053102" y="-11754"/>
                    <a:pt x="1179566" y="7216"/>
                  </a:cubicBezTo>
                  <a:cubicBezTo>
                    <a:pt x="1306030" y="26185"/>
                    <a:pt x="1369262" y="57802"/>
                    <a:pt x="1483079" y="121035"/>
                  </a:cubicBezTo>
                  <a:cubicBezTo>
                    <a:pt x="1596904" y="184267"/>
                    <a:pt x="1685429" y="272793"/>
                    <a:pt x="1767631" y="298086"/>
                  </a:cubicBezTo>
                  <a:cubicBezTo>
                    <a:pt x="1849832" y="323379"/>
                    <a:pt x="1993860" y="313865"/>
                    <a:pt x="2045852" y="285439"/>
                  </a:cubicBezTo>
                  <a:cubicBezTo>
                    <a:pt x="2173083" y="215883"/>
                    <a:pt x="2180904" y="203237"/>
                    <a:pt x="2292464" y="140004"/>
                  </a:cubicBezTo>
                  <a:cubicBezTo>
                    <a:pt x="2404017" y="76771"/>
                    <a:pt x="2507453" y="22985"/>
                    <a:pt x="2684502" y="7216"/>
                  </a:cubicBezTo>
                  <a:cubicBezTo>
                    <a:pt x="2861560" y="-3628"/>
                    <a:pt x="2906977" y="0"/>
                    <a:pt x="3044932" y="51478"/>
                  </a:cubicBezTo>
                  <a:cubicBezTo>
                    <a:pt x="3182895" y="102064"/>
                    <a:pt x="3293703" y="196914"/>
                    <a:pt x="3387472" y="291763"/>
                  </a:cubicBezTo>
                  <a:cubicBezTo>
                    <a:pt x="3481241" y="386611"/>
                    <a:pt x="3617402" y="588956"/>
                    <a:pt x="3689671" y="835567"/>
                  </a:cubicBezTo>
                  <a:cubicBezTo>
                    <a:pt x="3761932" y="1082172"/>
                    <a:pt x="3794163" y="1379370"/>
                    <a:pt x="3771470" y="1594358"/>
                  </a:cubicBezTo>
                  <a:cubicBezTo>
                    <a:pt x="3748799" y="1809347"/>
                    <a:pt x="3708876" y="2068598"/>
                    <a:pt x="3614028" y="2302564"/>
                  </a:cubicBezTo>
                  <a:cubicBezTo>
                    <a:pt x="3519180" y="2536515"/>
                    <a:pt x="3298681" y="2852683"/>
                    <a:pt x="3108164" y="2991793"/>
                  </a:cubicBezTo>
                  <a:cubicBezTo>
                    <a:pt x="2917655" y="3130904"/>
                    <a:pt x="2737756" y="3181641"/>
                    <a:pt x="2602301" y="3159442"/>
                  </a:cubicBezTo>
                  <a:cubicBezTo>
                    <a:pt x="2466846" y="3137234"/>
                    <a:pt x="2406282" y="3099288"/>
                    <a:pt x="2248202" y="3023409"/>
                  </a:cubicBezTo>
                  <a:cubicBezTo>
                    <a:pt x="2090114" y="2947531"/>
                    <a:pt x="2052175" y="2896945"/>
                    <a:pt x="1919388" y="2890622"/>
                  </a:cubicBezTo>
                  <a:close/>
                </a:path>
              </a:pathLst>
            </a:custGeom>
            <a:solidFill>
              <a:srgbClr val="00FF99">
                <a:alpha val="54901"/>
              </a:srgbClr>
            </a:solidFill>
            <a:ln w="7600">
              <a:solidFill>
                <a:srgbClr val="00B050"/>
              </a:solidFill>
              <a:bevel/>
              <a:headEnd/>
              <a:tailEnd/>
            </a:ln>
          </p:spPr>
          <p:txBody>
            <a:bodyPr lIns="0" tIns="0" rIns="0" bIns="0" anchor="ctr"/>
            <a:lstStyle/>
            <a:p>
              <a:endParaRPr lang="ru-RU" sz="1350"/>
            </a:p>
          </p:txBody>
        </p:sp>
      </p:grpSp>
      <p:sp>
        <p:nvSpPr>
          <p:cNvPr id="28676" name="Прямоугольник 1">
            <a:extLst>
              <a:ext uri="{FF2B5EF4-FFF2-40B4-BE49-F238E27FC236}">
                <a16:creationId xmlns="" xmlns:a16="http://schemas.microsoft.com/office/drawing/2014/main" id="{7D0D5D14-31B7-4385-8A11-5E86C30759DE}"/>
              </a:ext>
            </a:extLst>
          </p:cNvPr>
          <p:cNvSpPr>
            <a:spLocks noChangeArrowheads="1"/>
          </p:cNvSpPr>
          <p:nvPr/>
        </p:nvSpPr>
        <p:spPr bwMode="auto">
          <a:xfrm>
            <a:off x="428030" y="2276475"/>
            <a:ext cx="35456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ru-RU" sz="2250" b="1" dirty="0">
                <a:cs typeface="Arial" panose="020B0604020202020204" pitchFamily="34" charset="0"/>
              </a:rPr>
              <a:t>   </a:t>
            </a:r>
            <a:r>
              <a:rPr lang="uz-Cyrl-UZ" altLang="ru-RU" sz="2700" b="1" dirty="0">
                <a:cs typeface="Arial" panose="020B0604020202020204" pitchFamily="34" charset="0"/>
              </a:rPr>
              <a:t>STEM</a:t>
            </a:r>
            <a:r>
              <a:rPr lang="en-US" altLang="ru-RU" sz="2700" b="1" dirty="0">
                <a:cs typeface="Arial" panose="020B0604020202020204" pitchFamily="34" charset="0"/>
              </a:rPr>
              <a:t> chap </a:t>
            </a:r>
            <a:r>
              <a:rPr lang="en-US" altLang="ru-RU" sz="2700" b="1" dirty="0" err="1">
                <a:cs typeface="Arial" panose="020B0604020202020204" pitchFamily="34" charset="0"/>
              </a:rPr>
              <a:t>miya</a:t>
            </a:r>
            <a:r>
              <a:rPr lang="en-US" altLang="ru-RU" sz="2700" b="1" dirty="0">
                <a:cs typeface="Arial" panose="020B0604020202020204" pitchFamily="34" charset="0"/>
              </a:rPr>
              <a:t> </a:t>
            </a:r>
            <a:r>
              <a:rPr lang="en-US" altLang="ru-RU" sz="2700" b="1" dirty="0" err="1">
                <a:cs typeface="Arial" panose="020B0604020202020204" pitchFamily="34" charset="0"/>
              </a:rPr>
              <a:t>yarim</a:t>
            </a:r>
            <a:r>
              <a:rPr lang="en-US" altLang="ru-RU" sz="2700" b="1" dirty="0">
                <a:cs typeface="Arial" panose="020B0604020202020204" pitchFamily="34" charset="0"/>
              </a:rPr>
              <a:t> </a:t>
            </a:r>
            <a:r>
              <a:rPr lang="en-US" altLang="ru-RU" sz="2700" b="1" dirty="0" err="1">
                <a:cs typeface="Arial" panose="020B0604020202020204" pitchFamily="34" charset="0"/>
              </a:rPr>
              <a:t>sharining</a:t>
            </a:r>
            <a:r>
              <a:rPr lang="en-US" altLang="ru-RU" sz="2700" b="1" dirty="0">
                <a:cs typeface="Arial" panose="020B0604020202020204" pitchFamily="34" charset="0"/>
              </a:rPr>
              <a:t> </a:t>
            </a:r>
            <a:r>
              <a:rPr lang="en-US" altLang="ru-RU" sz="2700" b="1" dirty="0" err="1">
                <a:cs typeface="Arial" panose="020B0604020202020204" pitchFamily="34" charset="0"/>
              </a:rPr>
              <a:t>funksiyalarini</a:t>
            </a:r>
            <a:r>
              <a:rPr lang="en-US" altLang="ru-RU" sz="2700" b="1" dirty="0">
                <a:cs typeface="Arial" panose="020B0604020202020204" pitchFamily="34" charset="0"/>
              </a:rPr>
              <a:t> </a:t>
            </a:r>
          </a:p>
          <a:p>
            <a:pPr algn="just"/>
            <a:r>
              <a:rPr lang="en-US" altLang="ru-RU" sz="2700" b="1" dirty="0" err="1">
                <a:cs typeface="Arial" panose="020B0604020202020204" pitchFamily="34" charset="0"/>
              </a:rPr>
              <a:t>rivojlantiradi</a:t>
            </a:r>
            <a:r>
              <a:rPr lang="en-US" altLang="ru-RU" sz="2700" b="1" dirty="0">
                <a:cs typeface="Arial" panose="020B0604020202020204" pitchFamily="34" charset="0"/>
              </a:rPr>
              <a:t>.</a:t>
            </a:r>
            <a:endParaRPr lang="ru-RU" altLang="ru-RU" sz="900" dirty="0">
              <a:cs typeface="Arial" panose="020B0604020202020204" pitchFamily="34" charset="0"/>
            </a:endParaRPr>
          </a:p>
        </p:txBody>
      </p:sp>
      <p:sp>
        <p:nvSpPr>
          <p:cNvPr id="28677" name="TextBox 11">
            <a:extLst>
              <a:ext uri="{FF2B5EF4-FFF2-40B4-BE49-F238E27FC236}">
                <a16:creationId xmlns="" xmlns:a16="http://schemas.microsoft.com/office/drawing/2014/main" id="{7A74FFF6-6AE1-4985-8296-B7C84B634207}"/>
              </a:ext>
            </a:extLst>
          </p:cNvPr>
          <p:cNvSpPr txBox="1">
            <a:spLocks noChangeArrowheads="1"/>
          </p:cNvSpPr>
          <p:nvPr/>
        </p:nvSpPr>
        <p:spPr bwMode="auto">
          <a:xfrm>
            <a:off x="4980980" y="2363392"/>
            <a:ext cx="3857625"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uz-Cyrl-UZ" altLang="ru-RU" sz="2400" b="1" dirty="0">
                <a:cs typeface="Arial" panose="020B0604020202020204" pitchFamily="34" charset="0"/>
              </a:rPr>
              <a:t>“</a:t>
            </a:r>
            <a:r>
              <a:rPr lang="en-US" altLang="ru-RU" sz="2400" b="1" dirty="0">
                <a:cs typeface="Arial" panose="020B0604020202020204" pitchFamily="34" charset="0"/>
              </a:rPr>
              <a:t>Art</a:t>
            </a:r>
            <a:r>
              <a:rPr lang="uz-Cyrl-UZ" altLang="ru-RU" sz="2400" b="1" dirty="0">
                <a:cs typeface="Arial" panose="020B0604020202020204" pitchFamily="34" charset="0"/>
              </a:rPr>
              <a:t>” </a:t>
            </a:r>
            <a:r>
              <a:rPr lang="en-US" altLang="ru-RU" sz="2400" b="1" dirty="0">
                <a:cs typeface="Arial" panose="020B0604020202020204" pitchFamily="34" charset="0"/>
              </a:rPr>
              <a:t>- </a:t>
            </a:r>
            <a:r>
              <a:rPr lang="en-US" altLang="ru-RU" sz="2400" b="1" dirty="0" err="1">
                <a:cs typeface="Arial" panose="020B0604020202020204" pitchFamily="34" charset="0"/>
              </a:rPr>
              <a:t>o‘ng</a:t>
            </a:r>
            <a:r>
              <a:rPr lang="en-US" altLang="ru-RU" sz="2400" b="1" dirty="0">
                <a:cs typeface="Arial" panose="020B0604020202020204" pitchFamily="34" charset="0"/>
              </a:rPr>
              <a:t> </a:t>
            </a:r>
            <a:r>
              <a:rPr lang="en-US" altLang="ru-RU" sz="2400" b="1" dirty="0" err="1">
                <a:cs typeface="Arial" panose="020B0604020202020204" pitchFamily="34" charset="0"/>
              </a:rPr>
              <a:t>miya</a:t>
            </a:r>
            <a:r>
              <a:rPr lang="en-US" altLang="ru-RU" sz="2400" b="1" dirty="0">
                <a:cs typeface="Arial" panose="020B0604020202020204" pitchFamily="34" charset="0"/>
              </a:rPr>
              <a:t> </a:t>
            </a:r>
            <a:r>
              <a:rPr lang="en-US" altLang="ru-RU" sz="2400" b="1" dirty="0" err="1">
                <a:cs typeface="Arial" panose="020B0604020202020204" pitchFamily="34" charset="0"/>
              </a:rPr>
              <a:t>yarim</a:t>
            </a:r>
            <a:r>
              <a:rPr lang="en-US" altLang="ru-RU" sz="2400" b="1" dirty="0">
                <a:cs typeface="Arial" panose="020B0604020202020204" pitchFamily="34" charset="0"/>
              </a:rPr>
              <a:t> </a:t>
            </a:r>
          </a:p>
          <a:p>
            <a:r>
              <a:rPr lang="en-US" altLang="ru-RU" sz="2400" b="1" dirty="0">
                <a:cs typeface="Arial" panose="020B0604020202020204" pitchFamily="34" charset="0"/>
              </a:rPr>
              <a:t>shar </a:t>
            </a:r>
            <a:r>
              <a:rPr lang="en-US" altLang="ru-RU" sz="2400" b="1" dirty="0" err="1">
                <a:cs typeface="Arial" panose="020B0604020202020204" pitchFamily="34" charset="0"/>
              </a:rPr>
              <a:t>funksiyalarini</a:t>
            </a:r>
            <a:r>
              <a:rPr lang="en-US" altLang="ru-RU" sz="2400" b="1" dirty="0">
                <a:cs typeface="Arial" panose="020B0604020202020204" pitchFamily="34" charset="0"/>
              </a:rPr>
              <a:t> </a:t>
            </a:r>
            <a:r>
              <a:rPr lang="en-US" altLang="ru-RU" sz="2400" b="1" dirty="0" err="1">
                <a:cs typeface="Arial" panose="020B0604020202020204" pitchFamily="34" charset="0"/>
              </a:rPr>
              <a:t>rivojlantirgan</a:t>
            </a:r>
            <a:r>
              <a:rPr lang="en-US" altLang="ru-RU" sz="2400" b="1" dirty="0">
                <a:cs typeface="Arial" panose="020B0604020202020204" pitchFamily="34" charset="0"/>
              </a:rPr>
              <a:t> </a:t>
            </a:r>
          </a:p>
          <a:p>
            <a:r>
              <a:rPr lang="en-US" altLang="ru-RU" sz="2400" b="1" dirty="0" err="1">
                <a:cs typeface="Arial" panose="020B0604020202020204" pitchFamily="34" charset="0"/>
              </a:rPr>
              <a:t>holda</a:t>
            </a:r>
            <a:r>
              <a:rPr lang="en-US" altLang="ru-RU" sz="2400" b="1" dirty="0">
                <a:cs typeface="Arial" panose="020B0604020202020204" pitchFamily="34" charset="0"/>
              </a:rPr>
              <a:t> STEM </a:t>
            </a:r>
            <a:r>
              <a:rPr lang="en-US" altLang="ru-RU" sz="2400" b="1" dirty="0" err="1">
                <a:cs typeface="Arial" panose="020B0604020202020204" pitchFamily="34" charset="0"/>
              </a:rPr>
              <a:t>ni</a:t>
            </a:r>
            <a:r>
              <a:rPr lang="en-US" altLang="ru-RU" sz="2400" b="1" dirty="0">
                <a:cs typeface="Arial" panose="020B0604020202020204" pitchFamily="34" charset="0"/>
              </a:rPr>
              <a:t> </a:t>
            </a:r>
            <a:r>
              <a:rPr lang="en-US" altLang="ru-RU" sz="2400" b="1" dirty="0" err="1">
                <a:cs typeface="Arial" panose="020B0604020202020204" pitchFamily="34" charset="0"/>
              </a:rPr>
              <a:t>to‘ldirib</a:t>
            </a:r>
            <a:r>
              <a:rPr lang="en-US" altLang="ru-RU" sz="2400" b="1" dirty="0">
                <a:cs typeface="Arial" panose="020B0604020202020204" pitchFamily="34" charset="0"/>
              </a:rPr>
              <a:t> </a:t>
            </a:r>
            <a:r>
              <a:rPr lang="en-US" altLang="ru-RU" sz="2400" b="1" dirty="0" err="1">
                <a:cs typeface="Arial" panose="020B0604020202020204" pitchFamily="34" charset="0"/>
              </a:rPr>
              <a:t>boradi</a:t>
            </a:r>
            <a:r>
              <a:rPr lang="en-US" altLang="ru-RU" sz="2400" b="1" dirty="0">
                <a:cs typeface="Arial" panose="020B0604020202020204" pitchFamily="34" charset="0"/>
              </a:rPr>
              <a:t>.</a:t>
            </a:r>
            <a:endParaRPr lang="ru-RU" altLang="ru-RU" sz="2400" dirty="0">
              <a:cs typeface="Arial" panose="020B0604020202020204" pitchFamily="34" charset="0"/>
            </a:endParaRPr>
          </a:p>
          <a:p>
            <a:endParaRPr lang="ru-RU" altLang="ru-RU" sz="2700" dirty="0"/>
          </a:p>
        </p:txBody>
      </p:sp>
      <p:pic>
        <p:nvPicPr>
          <p:cNvPr id="28678" name="Picture 2" descr="http://www.studica.com/blog/wp-content/uploads/2017/02/stem_logo-300x300.jpg">
            <a:extLst>
              <a:ext uri="{FF2B5EF4-FFF2-40B4-BE49-F238E27FC236}">
                <a16:creationId xmlns="" xmlns:a16="http://schemas.microsoft.com/office/drawing/2014/main" id="{AC64D9E6-30EA-4FCE-850B-39D3007759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286" y="-9525"/>
            <a:ext cx="9429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7858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bg-BG" sz="2400" b="1" dirty="0" smtClean="0">
                <a:solidFill>
                  <a:schemeClr val="bg1"/>
                </a:solidFill>
                <a:latin typeface="Times New Roman" pitchFamily="18" charset="0"/>
                <a:cs typeface="Times New Roman" pitchFamily="18" charset="0"/>
              </a:rPr>
              <a:t>Ta</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limda yangi yondashuv qanday paydo bo</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ldi?</a:t>
            </a:r>
            <a:endParaRPr lang="ru-RU" sz="2400" b="1" dirty="0">
              <a:solidFill>
                <a:schemeClr val="bg1"/>
              </a:solidFill>
              <a:latin typeface="Times New Roman" pitchFamily="18" charset="0"/>
              <a:cs typeface="Times New Roman" pitchFamily="18" charset="0"/>
            </a:endParaRPr>
          </a:p>
        </p:txBody>
      </p:sp>
      <p:sp>
        <p:nvSpPr>
          <p:cNvPr id="4" name="Прямоугольник 3"/>
          <p:cNvSpPr/>
          <p:nvPr/>
        </p:nvSpPr>
        <p:spPr>
          <a:xfrm>
            <a:off x="500034" y="1142990"/>
            <a:ext cx="814393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g-BG" dirty="0" smtClean="0">
                <a:latin typeface="Times New Roman" pitchFamily="18" charset="0"/>
                <a:cs typeface="Times New Roman" pitchFamily="18" charset="0"/>
              </a:rPr>
              <a:t>Bu nazariya va amaliyotni birlashtirishning mantiqiy natijasidir.</a:t>
            </a:r>
            <a:endParaRPr lang="ru-RU" dirty="0" smtClean="0">
              <a:latin typeface="Times New Roman" pitchFamily="18" charset="0"/>
              <a:cs typeface="Times New Roman" pitchFamily="18" charset="0"/>
            </a:endParaRPr>
          </a:p>
          <a:p>
            <a:pPr algn="ctr"/>
            <a:r>
              <a:rPr lang="bg-BG" dirty="0" smtClean="0">
                <a:latin typeface="Times New Roman" pitchFamily="18" charset="0"/>
                <a:cs typeface="Times New Roman" pitchFamily="18" charset="0"/>
              </a:rPr>
              <a:t>STEAM Amerikada ishlab chiqilgan. Ba‘zi maktablar o‘zlarining bitiruvchilarining kareralarini rivojlantirishga e‘tibor berishdi va fan, texnologiya, muhandislik va matematika kabi fanlarni birlashtirishga qaror qilishdi, shuning uchun STEM tashkil etildi. (Fan, texnika, muhandislik va matematika). Keyinchalik unga san‘at qo‘shildi va STEAM tashkil etildi. </a:t>
            </a:r>
            <a:endParaRPr lang="ru-RU" dirty="0">
              <a:latin typeface="Times New Roman" pitchFamily="18" charset="0"/>
              <a:cs typeface="Times New Roman" pitchFamily="18" charset="0"/>
            </a:endParaRPr>
          </a:p>
        </p:txBody>
      </p:sp>
      <p:grpSp>
        <p:nvGrpSpPr>
          <p:cNvPr id="2" name="Группа 5">
            <a:extLst>
              <a:ext uri="{FF2B5EF4-FFF2-40B4-BE49-F238E27FC236}">
                <a16:creationId xmlns="" xmlns:a16="http://schemas.microsoft.com/office/drawing/2014/main" id="{047560AB-8A16-4854-957F-E17D23AEC570}"/>
              </a:ext>
            </a:extLst>
          </p:cNvPr>
          <p:cNvGrpSpPr>
            <a:grpSpLocks/>
          </p:cNvGrpSpPr>
          <p:nvPr/>
        </p:nvGrpSpPr>
        <p:grpSpPr bwMode="auto">
          <a:xfrm>
            <a:off x="2143108" y="3357568"/>
            <a:ext cx="5572164" cy="1126755"/>
            <a:chOff x="481825" y="743357"/>
            <a:chExt cx="11560012" cy="3324667"/>
          </a:xfrm>
        </p:grpSpPr>
        <p:pic>
          <p:nvPicPr>
            <p:cNvPr id="8" name="Рисунок 7">
              <a:extLst>
                <a:ext uri="{FF2B5EF4-FFF2-40B4-BE49-F238E27FC236}">
                  <a16:creationId xmlns="" xmlns:a16="http://schemas.microsoft.com/office/drawing/2014/main" id="{20BAFDC2-30B3-4943-8376-0752073AAF33}"/>
                </a:ext>
              </a:extLst>
            </p:cNvPr>
            <p:cNvPicPr>
              <a:picLocks noChangeAspect="1"/>
            </p:cNvPicPr>
            <p:nvPr/>
          </p:nvPicPr>
          <p:blipFill>
            <a:blip r:embed="rId2" cstate="print"/>
            <a:stretch>
              <a:fillRect/>
            </a:stretch>
          </p:blipFill>
          <p:spPr>
            <a:xfrm>
              <a:off x="481825" y="743357"/>
              <a:ext cx="3006437" cy="3324667"/>
            </a:xfrm>
            <a:prstGeom prst="rect">
              <a:avLst/>
            </a:prstGeom>
            <a:ln>
              <a:noFill/>
            </a:ln>
            <a:effectLst>
              <a:softEdge rad="112500"/>
            </a:effectLst>
          </p:spPr>
        </p:pic>
        <p:pic>
          <p:nvPicPr>
            <p:cNvPr id="9" name="Рисунок 7">
              <a:extLst>
                <a:ext uri="{FF2B5EF4-FFF2-40B4-BE49-F238E27FC236}">
                  <a16:creationId xmlns="" xmlns:a16="http://schemas.microsoft.com/office/drawing/2014/main" id="{B59B6855-F173-4F92-ADD8-08F38247CB30}"/>
                </a:ext>
              </a:extLst>
            </p:cNvPr>
            <p:cNvPicPr>
              <a:picLocks noChangeAspect="1"/>
            </p:cNvPicPr>
            <p:nvPr/>
          </p:nvPicPr>
          <p:blipFill>
            <a:blip r:embed="rId3" cstate="print"/>
            <a:srcRect/>
            <a:stretch>
              <a:fillRect/>
            </a:stretch>
          </p:blipFill>
          <p:spPr bwMode="auto">
            <a:xfrm>
              <a:off x="2970579" y="1165708"/>
              <a:ext cx="3435304" cy="2902316"/>
            </a:xfrm>
            <a:prstGeom prst="rect">
              <a:avLst/>
            </a:prstGeom>
            <a:noFill/>
            <a:ln w="9525">
              <a:noFill/>
              <a:miter lim="800000"/>
              <a:headEnd/>
              <a:tailEnd/>
            </a:ln>
          </p:spPr>
        </p:pic>
        <p:pic>
          <p:nvPicPr>
            <p:cNvPr id="11" name="Рисунок 10">
              <a:extLst>
                <a:ext uri="{FF2B5EF4-FFF2-40B4-BE49-F238E27FC236}">
                  <a16:creationId xmlns="" xmlns:a16="http://schemas.microsoft.com/office/drawing/2014/main" id="{0A4EE8C6-D9AB-443F-B7CC-8B3512CF8B67}"/>
                </a:ext>
              </a:extLst>
            </p:cNvPr>
            <p:cNvPicPr>
              <a:picLocks noChangeAspect="1"/>
            </p:cNvPicPr>
            <p:nvPr/>
          </p:nvPicPr>
          <p:blipFill>
            <a:blip r:embed="rId4" cstate="print"/>
            <a:stretch>
              <a:fillRect/>
            </a:stretch>
          </p:blipFill>
          <p:spPr>
            <a:xfrm>
              <a:off x="5793823" y="1131284"/>
              <a:ext cx="3399083" cy="2936740"/>
            </a:xfrm>
            <a:prstGeom prst="rect">
              <a:avLst/>
            </a:prstGeom>
            <a:ln>
              <a:noFill/>
            </a:ln>
            <a:effectLst>
              <a:softEdge rad="112500"/>
            </a:effectLst>
          </p:spPr>
        </p:pic>
        <p:pic>
          <p:nvPicPr>
            <p:cNvPr id="12" name="Рисунок 9">
              <a:extLst>
                <a:ext uri="{FF2B5EF4-FFF2-40B4-BE49-F238E27FC236}">
                  <a16:creationId xmlns="" xmlns:a16="http://schemas.microsoft.com/office/drawing/2014/main" id="{9E309C29-432A-47A2-932D-21E2B209FCDB}"/>
                </a:ext>
              </a:extLst>
            </p:cNvPr>
            <p:cNvPicPr>
              <a:picLocks noChangeAspect="1"/>
            </p:cNvPicPr>
            <p:nvPr/>
          </p:nvPicPr>
          <p:blipFill>
            <a:blip r:embed="rId5" cstate="print"/>
            <a:srcRect/>
            <a:stretch>
              <a:fillRect/>
            </a:stretch>
          </p:blipFill>
          <p:spPr bwMode="auto">
            <a:xfrm>
              <a:off x="8969592" y="1221352"/>
              <a:ext cx="3072245" cy="2756604"/>
            </a:xfrm>
            <a:prstGeom prst="rect">
              <a:avLst/>
            </a:prstGeom>
            <a:noFill/>
            <a:ln w="9525">
              <a:noFill/>
              <a:miter lim="800000"/>
              <a:headEnd/>
              <a:tailEnd/>
            </a:ln>
          </p:spPr>
        </p:pic>
      </p:gr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67AEA6-E079-4202-8A84-36ABADA263AE}"/>
              </a:ext>
            </a:extLst>
          </p:cNvPr>
          <p:cNvSpPr>
            <a:spLocks noGrp="1"/>
          </p:cNvSpPr>
          <p:nvPr>
            <p:ph type="title"/>
          </p:nvPr>
        </p:nvSpPr>
        <p:spPr>
          <a:xfrm>
            <a:off x="457200" y="205979"/>
            <a:ext cx="8229600" cy="493563"/>
          </a:xfrm>
        </p:spPr>
        <p:txBody>
          <a:bodyPr>
            <a:noAutofit/>
          </a:bodyPr>
          <a:lstStyle/>
          <a:p>
            <a:pPr algn="ctr"/>
            <a:r>
              <a:rPr lang="uz-Cyrl-UZ" altLang="ru-RU" sz="2400" b="1" dirty="0">
                <a:cs typeface="Arial" panose="020B0604020202020204" pitchFamily="34" charset="0"/>
              </a:rPr>
              <a:t>STEM</a:t>
            </a:r>
            <a:r>
              <a:rPr lang="en-US" altLang="ru-RU" sz="2400" b="1" dirty="0">
                <a:cs typeface="Arial" panose="020B0604020202020204" pitchFamily="34" charset="0"/>
              </a:rPr>
              <a:t> chap </a:t>
            </a:r>
            <a:r>
              <a:rPr lang="en-US" altLang="ru-RU" sz="2400" b="1" dirty="0" err="1">
                <a:cs typeface="Arial" panose="020B0604020202020204" pitchFamily="34" charset="0"/>
              </a:rPr>
              <a:t>miya</a:t>
            </a:r>
            <a:r>
              <a:rPr lang="en-US" altLang="ru-RU" sz="2400" b="1" dirty="0">
                <a:cs typeface="Arial" panose="020B0604020202020204" pitchFamily="34" charset="0"/>
              </a:rPr>
              <a:t> </a:t>
            </a:r>
            <a:r>
              <a:rPr lang="en-US" altLang="ru-RU" sz="2400" b="1" dirty="0" err="1">
                <a:cs typeface="Arial" panose="020B0604020202020204" pitchFamily="34" charset="0"/>
              </a:rPr>
              <a:t>yarim</a:t>
            </a:r>
            <a:r>
              <a:rPr lang="en-US" altLang="ru-RU" sz="2400" b="1" dirty="0">
                <a:cs typeface="Arial" panose="020B0604020202020204" pitchFamily="34" charset="0"/>
              </a:rPr>
              <a:t> </a:t>
            </a:r>
            <a:r>
              <a:rPr lang="en-US" altLang="ru-RU" sz="2400" b="1" dirty="0" err="1">
                <a:cs typeface="Arial" panose="020B0604020202020204" pitchFamily="34" charset="0"/>
              </a:rPr>
              <a:t>sharining</a:t>
            </a:r>
            <a:r>
              <a:rPr lang="en-US" altLang="ru-RU" sz="2400" b="1" dirty="0">
                <a:cs typeface="Arial" panose="020B0604020202020204" pitchFamily="34" charset="0"/>
              </a:rPr>
              <a:t> </a:t>
            </a:r>
            <a:r>
              <a:rPr lang="en-US" altLang="ru-RU" sz="2400" b="1" dirty="0" err="1">
                <a:cs typeface="Arial" panose="020B0604020202020204" pitchFamily="34" charset="0"/>
              </a:rPr>
              <a:t>funksiyalarini</a:t>
            </a:r>
            <a:r>
              <a:rPr lang="en-US" altLang="ru-RU" sz="2400" b="1" dirty="0">
                <a:cs typeface="Arial" panose="020B0604020202020204" pitchFamily="34" charset="0"/>
              </a:rPr>
              <a:t> </a:t>
            </a:r>
            <a:br>
              <a:rPr lang="en-US" altLang="ru-RU" sz="2400" b="1" dirty="0">
                <a:cs typeface="Arial" panose="020B0604020202020204" pitchFamily="34" charset="0"/>
              </a:rPr>
            </a:br>
            <a:r>
              <a:rPr lang="en-US" altLang="ru-RU" sz="2400" b="1" dirty="0" err="1">
                <a:cs typeface="Arial" panose="020B0604020202020204" pitchFamily="34" charset="0"/>
              </a:rPr>
              <a:t>rivojlantiradi</a:t>
            </a:r>
            <a:endParaRPr lang="ru-RU" sz="2400" dirty="0"/>
          </a:p>
        </p:txBody>
      </p:sp>
      <p:sp>
        <p:nvSpPr>
          <p:cNvPr id="4" name="Rectangle 1">
            <a:extLst>
              <a:ext uri="{FF2B5EF4-FFF2-40B4-BE49-F238E27FC236}">
                <a16:creationId xmlns="" xmlns:a16="http://schemas.microsoft.com/office/drawing/2014/main" id="{921174ED-7FB6-4AA6-94BB-30BF0DE51257}"/>
              </a:ext>
            </a:extLst>
          </p:cNvPr>
          <p:cNvSpPr>
            <a:spLocks noChangeArrowheads="1"/>
          </p:cNvSpPr>
          <p:nvPr/>
        </p:nvSpPr>
        <p:spPr bwMode="auto">
          <a:xfrm>
            <a:off x="251520" y="987574"/>
            <a:ext cx="8784976"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Analitik</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fikrlash</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Til</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qobiliyat</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Yozish</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va</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o‘qish</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qobiliyati</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Axborotni</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matn</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holatida</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qayta</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ishlash</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qobiliyati</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Deduktiv</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fikrlash</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Induktiv</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fikrlash</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Tanqidiy</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fikrlash</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endParaRPr kumimoji="0" lang="uz-Cyrl-UZ" altLang="ru-RU"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531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167AEA6-E079-4202-8A84-36ABADA263AE}"/>
              </a:ext>
            </a:extLst>
          </p:cNvPr>
          <p:cNvSpPr>
            <a:spLocks noGrp="1"/>
          </p:cNvSpPr>
          <p:nvPr>
            <p:ph type="title"/>
          </p:nvPr>
        </p:nvSpPr>
        <p:spPr>
          <a:xfrm>
            <a:off x="457200" y="205979"/>
            <a:ext cx="8229600" cy="493563"/>
          </a:xfrm>
        </p:spPr>
        <p:txBody>
          <a:bodyPr>
            <a:noAutofit/>
          </a:bodyPr>
          <a:lstStyle/>
          <a:p>
            <a:pPr algn="ctr"/>
            <a:r>
              <a:rPr lang="uz-Cyrl-UZ" altLang="ru-RU" sz="2400" dirty="0">
                <a:cs typeface="Arial" panose="020B0604020202020204" pitchFamily="34" charset="0"/>
              </a:rPr>
              <a:t>“</a:t>
            </a:r>
            <a:r>
              <a:rPr lang="en-US" altLang="ru-RU" sz="2400" dirty="0">
                <a:cs typeface="Arial" panose="020B0604020202020204" pitchFamily="34" charset="0"/>
              </a:rPr>
              <a:t>Art</a:t>
            </a:r>
            <a:r>
              <a:rPr lang="uz-Cyrl-UZ" altLang="ru-RU" sz="2400" dirty="0">
                <a:cs typeface="Arial" panose="020B0604020202020204" pitchFamily="34" charset="0"/>
              </a:rPr>
              <a:t>” </a:t>
            </a:r>
            <a:r>
              <a:rPr lang="en-US" altLang="ru-RU" sz="2400" dirty="0">
                <a:cs typeface="Arial" panose="020B0604020202020204" pitchFamily="34" charset="0"/>
              </a:rPr>
              <a:t>- </a:t>
            </a:r>
            <a:r>
              <a:rPr lang="en-US" altLang="ru-RU" sz="2400" dirty="0" err="1">
                <a:cs typeface="Arial" panose="020B0604020202020204" pitchFamily="34" charset="0"/>
              </a:rPr>
              <a:t>o‘ng</a:t>
            </a:r>
            <a:r>
              <a:rPr lang="en-US" altLang="ru-RU" sz="2400" dirty="0">
                <a:cs typeface="Arial" panose="020B0604020202020204" pitchFamily="34" charset="0"/>
              </a:rPr>
              <a:t> </a:t>
            </a:r>
            <a:r>
              <a:rPr lang="en-US" altLang="ru-RU" sz="2400" dirty="0" err="1">
                <a:cs typeface="Arial" panose="020B0604020202020204" pitchFamily="34" charset="0"/>
              </a:rPr>
              <a:t>miya</a:t>
            </a:r>
            <a:r>
              <a:rPr lang="en-US" altLang="ru-RU" sz="2400" dirty="0">
                <a:cs typeface="Arial" panose="020B0604020202020204" pitchFamily="34" charset="0"/>
              </a:rPr>
              <a:t> </a:t>
            </a:r>
            <a:r>
              <a:rPr lang="en-US" altLang="ru-RU" sz="2400" dirty="0" err="1">
                <a:cs typeface="Arial" panose="020B0604020202020204" pitchFamily="34" charset="0"/>
              </a:rPr>
              <a:t>yarim</a:t>
            </a:r>
            <a:r>
              <a:rPr lang="en-US" altLang="ru-RU" sz="2400" dirty="0">
                <a:cs typeface="Arial" panose="020B0604020202020204" pitchFamily="34" charset="0"/>
              </a:rPr>
              <a:t> </a:t>
            </a:r>
            <a:r>
              <a:rPr lang="en-US" altLang="ru-RU" sz="2400" dirty="0" err="1">
                <a:cs typeface="Arial" panose="020B0604020202020204" pitchFamily="34" charset="0"/>
              </a:rPr>
              <a:t>sharining</a:t>
            </a:r>
            <a:r>
              <a:rPr lang="en-US" altLang="ru-RU" sz="2400" dirty="0">
                <a:cs typeface="Arial" panose="020B0604020202020204" pitchFamily="34" charset="0"/>
              </a:rPr>
              <a:t> </a:t>
            </a:r>
            <a:r>
              <a:rPr lang="en-US" altLang="ru-RU" sz="2400" dirty="0" err="1">
                <a:cs typeface="Arial" panose="020B0604020202020204" pitchFamily="34" charset="0"/>
              </a:rPr>
              <a:t>funksiyalarini</a:t>
            </a:r>
            <a:r>
              <a:rPr lang="en-US" altLang="ru-RU" sz="2400" dirty="0">
                <a:cs typeface="Arial" panose="020B0604020202020204" pitchFamily="34" charset="0"/>
              </a:rPr>
              <a:t> </a:t>
            </a:r>
            <a:br>
              <a:rPr lang="en-US" altLang="ru-RU" sz="2400" dirty="0">
                <a:cs typeface="Arial" panose="020B0604020202020204" pitchFamily="34" charset="0"/>
              </a:rPr>
            </a:br>
            <a:r>
              <a:rPr lang="en-US" altLang="ru-RU" sz="2400" dirty="0" err="1">
                <a:cs typeface="Arial" panose="020B0604020202020204" pitchFamily="34" charset="0"/>
              </a:rPr>
              <a:t>rivojlantiradi</a:t>
            </a:r>
            <a:endParaRPr lang="ru-RU" sz="2400" dirty="0"/>
          </a:p>
        </p:txBody>
      </p:sp>
      <p:sp>
        <p:nvSpPr>
          <p:cNvPr id="4" name="Rectangle 1">
            <a:extLst>
              <a:ext uri="{FF2B5EF4-FFF2-40B4-BE49-F238E27FC236}">
                <a16:creationId xmlns="" xmlns:a16="http://schemas.microsoft.com/office/drawing/2014/main" id="{921174ED-7FB6-4AA6-94BB-30BF0DE51257}"/>
              </a:ext>
            </a:extLst>
          </p:cNvPr>
          <p:cNvSpPr>
            <a:spLocks noChangeArrowheads="1"/>
          </p:cNvSpPr>
          <p:nvPr/>
        </p:nvSpPr>
        <p:spPr bwMode="auto">
          <a:xfrm>
            <a:off x="353334" y="987574"/>
            <a:ext cx="878497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Ijodkorlik</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Tasavvur</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hi</a:t>
            </a:r>
            <a:r>
              <a:rPr lang="en-US" altLang="ru-RU" sz="2800" dirty="0">
                <a:latin typeface="Arial" panose="020B0604020202020204" pitchFamily="34" charset="0"/>
                <a:cs typeface="Arial" panose="020B0604020202020204" pitchFamily="34" charset="0"/>
              </a:rPr>
              <a:t>s- </a:t>
            </a:r>
            <a:r>
              <a:rPr lang="en-US" altLang="ru-RU" sz="2800" dirty="0" err="1">
                <a:latin typeface="Arial" panose="020B0604020202020204" pitchFamily="34" charset="0"/>
                <a:cs typeface="Arial" panose="020B0604020202020204" pitchFamily="34" charset="0"/>
              </a:rPr>
              <a:t>tuyg‘ular</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Ijodkorlik</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va</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innovatsiyalarga</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tayyorlik</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Tanqidiy</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fikrlash</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Tashabbus</a:t>
            </a: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altLang="ru-RU" sz="28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harakatcha</a:t>
            </a:r>
            <a:r>
              <a:rPr lang="en-US" altLang="ru-RU" sz="2800" dirty="0" err="1">
                <a:latin typeface="Arial" panose="020B0604020202020204" pitchFamily="34" charset="0"/>
                <a:cs typeface="Arial" panose="020B0604020202020204" pitchFamily="34" charset="0"/>
              </a:rPr>
              <a:t>nlik</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va</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moslashuvchanlik</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lang="en-US" altLang="ru-RU" sz="2800" dirty="0" err="1">
                <a:latin typeface="Arial" panose="020B0604020202020204" pitchFamily="34" charset="0"/>
                <a:cs typeface="Arial" panose="020B0604020202020204" pitchFamily="34" charset="0"/>
              </a:rPr>
              <a:t>O‘zaro</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aloqa</a:t>
            </a:r>
            <a:r>
              <a:rPr lang="en-US" altLang="ru-RU" sz="2800" dirty="0">
                <a:latin typeface="Arial" panose="020B0604020202020204" pitchFamily="34" charset="0"/>
                <a:cs typeface="Arial" panose="020B0604020202020204" pitchFamily="34" charset="0"/>
              </a:rPr>
              <a:t>;</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Ø"/>
              <a:tabLst/>
            </a:pPr>
            <a:r>
              <a:rPr kumimoji="0" lang="en-US" altLang="ru-RU" sz="2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Bir </a:t>
            </a:r>
            <a:r>
              <a:rPr lang="en-US" altLang="ru-RU" sz="2800" dirty="0" err="1">
                <a:latin typeface="Arial" panose="020B0604020202020204" pitchFamily="34" charset="0"/>
                <a:cs typeface="Arial" panose="020B0604020202020204" pitchFamily="34" charset="0"/>
              </a:rPr>
              <a:t>vaqtning</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o‘zida</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bir</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nechta</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axborot</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oqimlarini</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tahlil</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qilish</a:t>
            </a:r>
            <a:r>
              <a:rPr lang="en-US" altLang="ru-RU" sz="2800" dirty="0">
                <a:latin typeface="Arial" panose="020B0604020202020204" pitchFamily="34" charset="0"/>
                <a:cs typeface="Arial" panose="020B0604020202020204" pitchFamily="34" charset="0"/>
              </a:rPr>
              <a:t> </a:t>
            </a:r>
            <a:r>
              <a:rPr lang="en-US" altLang="ru-RU" sz="2800" dirty="0" err="1">
                <a:latin typeface="Arial" panose="020B0604020202020204" pitchFamily="34" charset="0"/>
                <a:cs typeface="Arial" panose="020B0604020202020204" pitchFamily="34" charset="0"/>
              </a:rPr>
              <a:t>qobiliyati</a:t>
            </a:r>
            <a:r>
              <a:rPr lang="en-US" altLang="ru-RU"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088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785800"/>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bg-BG" sz="2400" b="1" dirty="0" smtClean="0">
                <a:solidFill>
                  <a:schemeClr val="bg1"/>
                </a:solidFill>
                <a:latin typeface="Times New Roman" pitchFamily="18" charset="0"/>
                <a:cs typeface="Times New Roman" pitchFamily="18" charset="0"/>
              </a:rPr>
              <a:t>MIND AND HAND ― AQL VA QO‘L </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785786" y="928676"/>
            <a:ext cx="7572428" cy="1200329"/>
          </a:xfrm>
          <a:prstGeom prst="rect">
            <a:avLst/>
          </a:prstGeom>
        </p:spPr>
        <p:txBody>
          <a:bodyPr wrap="square">
            <a:spAutoFit/>
          </a:bodyPr>
          <a:lstStyle/>
          <a:p>
            <a:r>
              <a:rPr lang="bg-BG" dirty="0" smtClean="0">
                <a:latin typeface="Times New Roman" pitchFamily="18" charset="0"/>
                <a:cs typeface="Times New Roman" pitchFamily="18" charset="0"/>
              </a:rPr>
              <a:t>STEAM yondashuvining eng mashhur namunasi Massachusets Texnologiyalar   Instituti (MIT). Bu mashhur universitetining shiori ―</a:t>
            </a:r>
            <a:r>
              <a:rPr lang="uz-Latn-UZ" dirty="0" smtClean="0">
                <a:latin typeface="Times New Roman" pitchFamily="18" charset="0"/>
                <a:cs typeface="Times New Roman" pitchFamily="18" charset="0"/>
              </a:rPr>
              <a:t> “ </a:t>
            </a:r>
            <a:r>
              <a:rPr lang="bg-BG" dirty="0" smtClean="0">
                <a:latin typeface="Times New Roman" pitchFamily="18" charset="0"/>
                <a:cs typeface="Times New Roman" pitchFamily="18" charset="0"/>
              </a:rPr>
              <a:t>Mind and hand ― Aql va qo‘l</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    dir. Massachusets Texnologiya instituti STEAM kurslarini ishlab chiqdi va hatto ba‘zi o‘quv yurtlarida STEAM ta‘lim markazlari yaratildi.</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r>
              <a:rPr lang="bg-BG" sz="2400" b="1" dirty="0" smtClean="0">
                <a:solidFill>
                  <a:schemeClr val="bg1"/>
                </a:solidFill>
                <a:latin typeface="Times New Roman" pitchFamily="18" charset="0"/>
                <a:ea typeface="Times New Roman" pitchFamily="18" charset="0"/>
                <a:cs typeface="Times New Roman" pitchFamily="18" charset="0"/>
              </a:rPr>
              <a:t>REJA</a:t>
            </a:r>
            <a:endParaRPr lang="ru-RU" sz="1100" dirty="0" smtClean="0">
              <a:solidFill>
                <a:schemeClr val="bg1"/>
              </a:solidFill>
              <a:latin typeface="Times New Roman" pitchFamily="18" charset="0"/>
              <a:cs typeface="Times New Roman" pitchFamily="18" charset="0"/>
            </a:endParaRPr>
          </a:p>
        </p:txBody>
      </p:sp>
      <p:sp>
        <p:nvSpPr>
          <p:cNvPr id="1025" name="Rectangle 1"/>
          <p:cNvSpPr>
            <a:spLocks noChangeArrowheads="1"/>
          </p:cNvSpPr>
          <p:nvPr/>
        </p:nvSpPr>
        <p:spPr bwMode="auto">
          <a:xfrm>
            <a:off x="1142976" y="1500180"/>
            <a:ext cx="6929486" cy="212006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tab pos="520700" algn="l"/>
              </a:tabLst>
            </a:pPr>
            <a:r>
              <a:rPr kumimoji="0" lang="uz-Latn-U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t>
            </a:r>
            <a:r>
              <a:rPr kumimoji="0" lang="bg-BG"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Ta‘limni haqiqiy hayot bilan bog‘lovchi yondashuv</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tab pos="520700" algn="l"/>
              </a:tabLst>
            </a:pPr>
            <a:r>
              <a:rPr kumimoji="0" lang="uz-Latn-U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a:t>
            </a:r>
            <a:r>
              <a:rPr kumimoji="0" lang="bg-BG"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STEAM yondashuvining o‘zlashtirishga ta‘siri</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tab pos="520700" algn="l"/>
              </a:tabLst>
            </a:pPr>
            <a:r>
              <a:rPr kumimoji="0" lang="uz-Latn-UZ"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t>
            </a:r>
            <a:r>
              <a:rPr kumimoji="0" lang="bg-BG"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STEAM yondashuvi nafaqat o‘rganish metodi, balki fikrlash usuli hamdir</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tab pos="520700" algn="l"/>
              </a:tabLst>
            </a:pPr>
            <a:r>
              <a:rPr kumimoji="0" lang="uz-Latn-UZ" b="0" i="0" u="none" strike="noStrike" cap="none" normalizeH="0" baseline="0" dirty="0" smtClean="0">
                <a:ln>
                  <a:noFill/>
                </a:ln>
                <a:solidFill>
                  <a:srgbClr val="000301"/>
                </a:solidFill>
                <a:effectLst/>
                <a:latin typeface="Times New Roman" pitchFamily="18" charset="0"/>
                <a:ea typeface="Times New Roman" pitchFamily="18" charset="0"/>
                <a:cs typeface="Times New Roman" pitchFamily="18" charset="0"/>
              </a:rPr>
              <a:t>4. </a:t>
            </a:r>
            <a:r>
              <a:rPr kumimoji="0" lang="bg-BG" b="0" i="0" u="none" strike="noStrike" cap="none" normalizeH="0" baseline="0" dirty="0" smtClean="0">
                <a:ln>
                  <a:noFill/>
                </a:ln>
                <a:solidFill>
                  <a:srgbClr val="000301"/>
                </a:solidFill>
                <a:effectLst/>
                <a:latin typeface="Times New Roman" pitchFamily="18" charset="0"/>
                <a:ea typeface="Times New Roman" pitchFamily="18" charset="0"/>
                <a:cs typeface="Times New Roman" pitchFamily="18" charset="0"/>
              </a:rPr>
              <a:t>STEAM–ta‘limining an‘anaviy ta‘limdan farqi</a:t>
            </a:r>
            <a:endParaRPr kumimoji="0" lang="bg-BG"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extendedessayhelp.net/wp-content/uploads/2016/08/art-extended-essay.jpg">
            <a:extLst>
              <a:ext uri="{FF2B5EF4-FFF2-40B4-BE49-F238E27FC236}">
                <a16:creationId xmlns="" xmlns:a16="http://schemas.microsoft.com/office/drawing/2014/main" id="{A2A85049-2F6F-404E-9AC9-B75483F615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Прямоугольник 3">
            <a:extLst>
              <a:ext uri="{FF2B5EF4-FFF2-40B4-BE49-F238E27FC236}">
                <a16:creationId xmlns="" xmlns:a16="http://schemas.microsoft.com/office/drawing/2014/main" id="{33A2F381-FD86-4B8F-8AF4-34CCE079B164}"/>
              </a:ext>
            </a:extLst>
          </p:cNvPr>
          <p:cNvSpPr>
            <a:spLocks noChangeArrowheads="1"/>
          </p:cNvSpPr>
          <p:nvPr/>
        </p:nvSpPr>
        <p:spPr bwMode="auto">
          <a:xfrm>
            <a:off x="2673549" y="1331119"/>
            <a:ext cx="35802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ru-RU" altLang="ru-RU" sz="1350"/>
          </a:p>
        </p:txBody>
      </p:sp>
      <p:pic>
        <p:nvPicPr>
          <p:cNvPr id="5" name="Рисунок 4">
            <a:extLst>
              <a:ext uri="{FF2B5EF4-FFF2-40B4-BE49-F238E27FC236}">
                <a16:creationId xmlns="" xmlns:a16="http://schemas.microsoft.com/office/drawing/2014/main" id="{694E8B3A-50E4-4EB5-B646-D26EE8D21322}"/>
              </a:ext>
            </a:extLst>
          </p:cNvPr>
          <p:cNvPicPr>
            <a:picLocks noChangeAspect="1"/>
          </p:cNvPicPr>
          <p:nvPr/>
        </p:nvPicPr>
        <p:blipFill>
          <a:blip r:embed="rId3" cstate="print"/>
          <a:stretch>
            <a:fillRect/>
          </a:stretch>
        </p:blipFill>
        <p:spPr>
          <a:xfrm>
            <a:off x="53500" y="980987"/>
            <a:ext cx="2495705" cy="4093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701" name="Рисунок 10">
            <a:extLst>
              <a:ext uri="{FF2B5EF4-FFF2-40B4-BE49-F238E27FC236}">
                <a16:creationId xmlns="" xmlns:a16="http://schemas.microsoft.com/office/drawing/2014/main" id="{4E45800B-401B-48E3-AD4C-5265BDBE0F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7718" t="6876" r="6860"/>
          <a:stretch>
            <a:fillRect/>
          </a:stretch>
        </p:blipFill>
        <p:spPr bwMode="auto">
          <a:xfrm>
            <a:off x="5148064" y="3873103"/>
            <a:ext cx="2070101" cy="1270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Box 1">
            <a:extLst>
              <a:ext uri="{FF2B5EF4-FFF2-40B4-BE49-F238E27FC236}">
                <a16:creationId xmlns="" xmlns:a16="http://schemas.microsoft.com/office/drawing/2014/main" id="{5BB1E126-ACB8-4238-9D16-CE23F5CB0788}"/>
              </a:ext>
            </a:extLst>
          </p:cNvPr>
          <p:cNvSpPr txBox="1">
            <a:spLocks noChangeArrowheads="1"/>
          </p:cNvSpPr>
          <p:nvPr/>
        </p:nvSpPr>
        <p:spPr bwMode="auto">
          <a:xfrm>
            <a:off x="2643174" y="1285866"/>
            <a:ext cx="632102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608013">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ru-RU" dirty="0" err="1">
                <a:latin typeface="Times New Roman" pitchFamily="18" charset="0"/>
                <a:cs typeface="Times New Roman" pitchFamily="18" charset="0"/>
              </a:rPr>
              <a:t>Prezidentimiz</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tomonidan</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ilgari</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surilgan</a:t>
            </a:r>
            <a:r>
              <a:rPr lang="en-US" altLang="ru-RU" dirty="0">
                <a:latin typeface="Times New Roman" pitchFamily="18" charset="0"/>
                <a:cs typeface="Times New Roman" pitchFamily="18" charset="0"/>
              </a:rPr>
              <a:t> 5 </a:t>
            </a:r>
            <a:r>
              <a:rPr lang="en-US" altLang="ru-RU" dirty="0" err="1">
                <a:latin typeface="Times New Roman" pitchFamily="18" charset="0"/>
                <a:cs typeface="Times New Roman" pitchFamily="18" charset="0"/>
              </a:rPr>
              <a:t>ta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muhim</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tashabbusning</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aynan</a:t>
            </a:r>
            <a:r>
              <a:rPr lang="en-US" altLang="ru-RU" dirty="0">
                <a:latin typeface="Times New Roman" pitchFamily="18" charset="0"/>
                <a:cs typeface="Times New Roman" pitchFamily="18" charset="0"/>
              </a:rPr>
              <a:t> 1-tashabbusi ham </a:t>
            </a:r>
            <a:r>
              <a:rPr lang="en-US" altLang="ru-RU" dirty="0" err="1">
                <a:latin typeface="Times New Roman" pitchFamily="18" charset="0"/>
                <a:cs typeface="Times New Roman" pitchFamily="18" charset="0"/>
              </a:rPr>
              <a:t>o‘quvchi</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yoshlarning</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musiqa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rassomchilik</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adabiyot</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teatr</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va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san’atning</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boshqa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turlariga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qiziqishlarini</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oshirishga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iste’dodini</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yuzaga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chiqarishga</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harakat</a:t>
            </a:r>
            <a:r>
              <a:rPr lang="en-US" altLang="ru-RU" dirty="0">
                <a:latin typeface="Times New Roman" pitchFamily="18" charset="0"/>
                <a:cs typeface="Times New Roman" pitchFamily="18" charset="0"/>
              </a:rPr>
              <a:t> </a:t>
            </a:r>
            <a:r>
              <a:rPr lang="en-US" altLang="ru-RU" dirty="0" err="1">
                <a:latin typeface="Times New Roman" pitchFamily="18" charset="0"/>
                <a:cs typeface="Times New Roman" pitchFamily="18" charset="0"/>
              </a:rPr>
              <a:t>qiladi</a:t>
            </a:r>
            <a:r>
              <a:rPr lang="en-US" altLang="ru-RU" dirty="0">
                <a:latin typeface="Times New Roman" pitchFamily="18" charset="0"/>
                <a:cs typeface="Times New Roman" pitchFamily="18" charset="0"/>
              </a:rPr>
              <a:t>.</a:t>
            </a:r>
            <a:endParaRPr lang="ru-RU" altLang="ru-RU" dirty="0">
              <a:latin typeface="Times New Roman" pitchFamily="18" charset="0"/>
              <a:cs typeface="Times New Roman" pitchFamily="18"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bject 2"/>
          <p:cNvSpPr>
            <a:spLocks/>
          </p:cNvSpPr>
          <p:nvPr/>
        </p:nvSpPr>
        <p:spPr bwMode="auto">
          <a:xfrm>
            <a:off x="1" y="80047"/>
            <a:ext cx="9143999" cy="878183"/>
          </a:xfrm>
          <a:custGeom>
            <a:avLst/>
            <a:gdLst>
              <a:gd name="T0" fmla="*/ 22945975 w 5760085"/>
              <a:gd name="T1" fmla="*/ 0 h 1021080"/>
              <a:gd name="T2" fmla="*/ 0 w 5760085"/>
              <a:gd name="T3" fmla="*/ 0 h 1021080"/>
              <a:gd name="T4" fmla="*/ 0 w 5760085"/>
              <a:gd name="T5" fmla="*/ 9630003 h 1021080"/>
              <a:gd name="T6" fmla="*/ 22945975 w 5760085"/>
              <a:gd name="T7" fmla="*/ 9630003 h 1021080"/>
              <a:gd name="T8" fmla="*/ 22945975 w 5760085"/>
              <a:gd name="T9" fmla="*/ 0 h 10210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0085" h="1021080">
                <a:moveTo>
                  <a:pt x="5759640" y="0"/>
                </a:moveTo>
                <a:lnTo>
                  <a:pt x="0" y="0"/>
                </a:lnTo>
                <a:lnTo>
                  <a:pt x="0" y="1020953"/>
                </a:lnTo>
                <a:lnTo>
                  <a:pt x="5759640" y="1020953"/>
                </a:lnTo>
                <a:lnTo>
                  <a:pt x="5759640" y="0"/>
                </a:lnTo>
                <a:close/>
              </a:path>
            </a:pathLst>
          </a:custGeom>
          <a:solidFill>
            <a:srgbClr val="2365C7"/>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algn="ctr"/>
            <a:r>
              <a:rPr lang="en-US" sz="4500" dirty="0">
                <a:solidFill>
                  <a:schemeClr val="bg1"/>
                </a:solidFill>
                <a:latin typeface="Arial" panose="020B0604020202020204" pitchFamily="34" charset="0"/>
                <a:cs typeface="Arial" panose="020B0604020202020204" pitchFamily="34" charset="0"/>
              </a:rPr>
              <a:t>  </a:t>
            </a:r>
            <a:r>
              <a:rPr lang="uz-Cyrl-UZ"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STEAM – ta’limining afzalliklari:</a:t>
            </a:r>
            <a:endParaRPr lang="ru-RU"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ru-RU" sz="4500" dirty="0">
              <a:solidFill>
                <a:schemeClr val="bg1"/>
              </a:solidFill>
              <a:latin typeface="Arial" panose="020B0604020202020204" pitchFamily="34" charset="0"/>
              <a:cs typeface="Arial" panose="020B0604020202020204" pitchFamily="34" charset="0"/>
            </a:endParaRPr>
          </a:p>
        </p:txBody>
      </p:sp>
      <p:pic>
        <p:nvPicPr>
          <p:cNvPr id="5" name="Picture 4" descr="ALGORÄ°TMA ile ilgili gÃ¶rsel sonucu">
            <a:extLst>
              <a:ext uri="{FF2B5EF4-FFF2-40B4-BE49-F238E27FC236}">
                <a16:creationId xmlns="" xmlns:a16="http://schemas.microsoft.com/office/drawing/2014/main" id="{8B51ECE8-264C-41D3-853D-4C0CF501AB25}"/>
              </a:ext>
            </a:extLst>
          </p:cNvPr>
          <p:cNvPicPr>
            <a:picLocks noChangeAspect="1" noChangeArrowheads="1"/>
          </p:cNvPicPr>
          <p:nvPr/>
        </p:nvPicPr>
        <p:blipFill>
          <a:blip r:embed="rId2" cstate="print"/>
          <a:srcRect b="7318"/>
          <a:stretch>
            <a:fillRect/>
          </a:stretch>
        </p:blipFill>
        <p:spPr bwMode="auto">
          <a:xfrm>
            <a:off x="7211206" y="3430099"/>
            <a:ext cx="1790372" cy="1656184"/>
          </a:xfrm>
          <a:prstGeom prst="rect">
            <a:avLst/>
          </a:prstGeom>
          <a:noFill/>
          <a:ln w="9525">
            <a:noFill/>
            <a:miter lim="800000"/>
            <a:headEnd/>
            <a:tailEnd/>
          </a:ln>
        </p:spPr>
      </p:pic>
      <p:sp>
        <p:nvSpPr>
          <p:cNvPr id="7" name="TextBox 6">
            <a:extLst>
              <a:ext uri="{FF2B5EF4-FFF2-40B4-BE49-F238E27FC236}">
                <a16:creationId xmlns="" xmlns:a16="http://schemas.microsoft.com/office/drawing/2014/main" id="{AC4D8115-0F56-469C-8957-8B4FAE0A02C9}"/>
              </a:ext>
            </a:extLst>
          </p:cNvPr>
          <p:cNvSpPr txBox="1"/>
          <p:nvPr/>
        </p:nvSpPr>
        <p:spPr>
          <a:xfrm>
            <a:off x="142422" y="1131590"/>
            <a:ext cx="8859156" cy="2862322"/>
          </a:xfrm>
          <a:prstGeom prst="rect">
            <a:avLst/>
          </a:prstGeom>
          <a:noFill/>
        </p:spPr>
        <p:txBody>
          <a:bodyPr wrap="square">
            <a:spAutoFit/>
          </a:bodyPr>
          <a:lstStyle/>
          <a:p>
            <a:pPr algn="just">
              <a:spcAft>
                <a:spcPts val="0"/>
              </a:spcAft>
            </a:pPr>
            <a:r>
              <a:rPr lang="uz-Cyrl-UZ" dirty="0">
                <a:effectLst/>
                <a:latin typeface="Times New Roman" pitchFamily="18" charset="0"/>
                <a:ea typeface="Calibri" panose="020F0502020204030204" pitchFamily="34" charset="0"/>
                <a:cs typeface="Times New Roman" pitchFamily="18" charset="0"/>
              </a:rPr>
              <a:t>1.Fanlar bo‘yicha emas, balki mavzular bo‘yicha integratsiyalashgan ta’lim.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2.Haqiqiy hayotda ilmiy va texnik bilimlarni qo‘llash.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3.Tanqidiy fikrlash ko‘nikmalarini rivojlantirish va muammolarni hal qilish.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4.O‘z kuchlariga ishonchni orttirish.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5.Faol muloqot va jamoaviy ishni tashkillashtirish.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6.Texnik fanlarga qiziqishni rivojlantirish.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7.Loyihalarga ijodiy va innovatsion yondoshuvlarni amalga oshirish.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8.Ta’lim va martaba o‘rtasidagi ko‘prik.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9.O‘quvchilarni hayotning texnologik yangiliklariga tayyorlash. </a:t>
            </a:r>
            <a:endParaRPr lang="ru-RU" dirty="0">
              <a:effectLst/>
              <a:latin typeface="Times New Roman" pitchFamily="18" charset="0"/>
              <a:ea typeface="Calibri" panose="020F0502020204030204" pitchFamily="34" charset="0"/>
              <a:cs typeface="Times New Roman" pitchFamily="18" charset="0"/>
            </a:endParaRPr>
          </a:p>
          <a:p>
            <a:pPr algn="just">
              <a:spcAft>
                <a:spcPts val="0"/>
              </a:spcAft>
            </a:pPr>
            <a:r>
              <a:rPr lang="uz-Cyrl-UZ" dirty="0">
                <a:effectLst/>
                <a:latin typeface="Times New Roman" pitchFamily="18" charset="0"/>
                <a:ea typeface="Calibri" panose="020F0502020204030204" pitchFamily="34" charset="0"/>
                <a:cs typeface="Times New Roman" pitchFamily="18" charset="0"/>
              </a:rPr>
              <a:t>10. STEAM - maktab o‘quv dasturiga qo‘shimcha sifatida. </a:t>
            </a:r>
            <a:endParaRPr lang="ru-RU" dirty="0">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12492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7504" y="246221"/>
            <a:ext cx="9036496" cy="518870"/>
          </a:xfrm>
          <a:prstGeom prst="rect">
            <a:avLst/>
          </a:prstGeom>
        </p:spPr>
        <p:txBody>
          <a:bodyPr vert="horz" wrap="square" lIns="0" tIns="26172" rIns="0" bIns="0" rtlCol="0" anchor="ctr">
            <a:spAutoFit/>
          </a:bodyPr>
          <a:lstStyle/>
          <a:p>
            <a:pPr marL="20131" algn="ctr">
              <a:spcBef>
                <a:spcPts val="206"/>
              </a:spcBef>
            </a:pPr>
            <a:r>
              <a:rPr lang="en-US" sz="3200" dirty="0"/>
              <a:t>STEAM  </a:t>
            </a:r>
            <a:r>
              <a:rPr lang="en-US" sz="3200" dirty="0" err="1"/>
              <a:t>texnologiyasining</a:t>
            </a:r>
            <a:r>
              <a:rPr lang="en-US" sz="3200" dirty="0"/>
              <a:t> </a:t>
            </a:r>
            <a:r>
              <a:rPr lang="en-US" sz="3200" dirty="0" err="1"/>
              <a:t>afzalligi</a:t>
            </a:r>
            <a:endParaRPr sz="3200" dirty="0"/>
          </a:p>
        </p:txBody>
      </p:sp>
      <p:sp>
        <p:nvSpPr>
          <p:cNvPr id="5" name="Pentagon 4">
            <a:extLst>
              <a:ext uri="{FF2B5EF4-FFF2-40B4-BE49-F238E27FC236}">
                <a16:creationId xmlns="" xmlns:a16="http://schemas.microsoft.com/office/drawing/2014/main" id="{710DF7D9-E05D-40D2-B241-18C27FE62CDB}"/>
              </a:ext>
            </a:extLst>
          </p:cNvPr>
          <p:cNvSpPr/>
          <p:nvPr/>
        </p:nvSpPr>
        <p:spPr>
          <a:xfrm>
            <a:off x="1476576" y="1916706"/>
            <a:ext cx="4948758" cy="1004522"/>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6" name="Pentagon 5">
            <a:extLst>
              <a:ext uri="{FF2B5EF4-FFF2-40B4-BE49-F238E27FC236}">
                <a16:creationId xmlns="" xmlns:a16="http://schemas.microsoft.com/office/drawing/2014/main" id="{0D7F52C0-B3D6-4FC5-BD24-0161ECA16E34}"/>
              </a:ext>
            </a:extLst>
          </p:cNvPr>
          <p:cNvSpPr/>
          <p:nvPr/>
        </p:nvSpPr>
        <p:spPr>
          <a:xfrm>
            <a:off x="1488120" y="2920371"/>
            <a:ext cx="6581966" cy="955409"/>
          </a:xfrm>
          <a:prstGeom prst="homePlat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nSpc>
                <a:spcPct val="85000"/>
              </a:lnSpc>
            </a:pP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O‘qish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eshitish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hamda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ko‘rish</a:t>
            </a:r>
            <a:endParaRPr lang="en-US" sz="2400" b="1" dirty="0">
              <a:solidFill>
                <a:srgbClr val="002060"/>
              </a:solidFill>
              <a:latin typeface="Arial" panose="020B0604020202020204" pitchFamily="34" charset="0"/>
              <a:cs typeface="Arial" panose="020B0604020202020204" pitchFamily="34" charset="0"/>
            </a:endParaRPr>
          </a:p>
        </p:txBody>
      </p:sp>
      <p:sp>
        <p:nvSpPr>
          <p:cNvPr id="7" name="Pentagon 6">
            <a:extLst>
              <a:ext uri="{FF2B5EF4-FFF2-40B4-BE49-F238E27FC236}">
                <a16:creationId xmlns="" xmlns:a16="http://schemas.microsoft.com/office/drawing/2014/main" id="{9DC81C91-E11E-435D-9E10-373CDBCDAE5F}"/>
              </a:ext>
            </a:extLst>
          </p:cNvPr>
          <p:cNvSpPr/>
          <p:nvPr/>
        </p:nvSpPr>
        <p:spPr>
          <a:xfrm>
            <a:off x="1488121" y="3870580"/>
            <a:ext cx="7655879" cy="977616"/>
          </a:xfrm>
          <a:prstGeom prst="homePlat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8" name="Pentagon 7">
            <a:extLst>
              <a:ext uri="{FF2B5EF4-FFF2-40B4-BE49-F238E27FC236}">
                <a16:creationId xmlns="" xmlns:a16="http://schemas.microsoft.com/office/drawing/2014/main" id="{20BD4CE1-D9E9-4B4D-92EC-11D8A837DEAC}"/>
              </a:ext>
            </a:extLst>
          </p:cNvPr>
          <p:cNvSpPr/>
          <p:nvPr/>
        </p:nvSpPr>
        <p:spPr>
          <a:xfrm>
            <a:off x="1488119" y="957188"/>
            <a:ext cx="3926512" cy="977616"/>
          </a:xfrm>
          <a:prstGeom prst="homePlat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9" name="Freeform 41">
            <a:extLst>
              <a:ext uri="{FF2B5EF4-FFF2-40B4-BE49-F238E27FC236}">
                <a16:creationId xmlns="" xmlns:a16="http://schemas.microsoft.com/office/drawing/2014/main" id="{5D088CEF-C253-4F6E-89A5-9076D49B2449}"/>
              </a:ext>
            </a:extLst>
          </p:cNvPr>
          <p:cNvSpPr>
            <a:spLocks noChangeAspect="1" noEditPoints="1"/>
          </p:cNvSpPr>
          <p:nvPr/>
        </p:nvSpPr>
        <p:spPr bwMode="auto">
          <a:xfrm>
            <a:off x="1518134" y="3049222"/>
            <a:ext cx="406067" cy="729549"/>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a:effectLst/>
        </p:spPr>
        <p:txBody>
          <a:bodyPr vert="horz" wrap="square" lIns="91432" tIns="45715" rIns="91432" bIns="45715"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10" name="Freeform 147">
            <a:extLst>
              <a:ext uri="{FF2B5EF4-FFF2-40B4-BE49-F238E27FC236}">
                <a16:creationId xmlns="" xmlns:a16="http://schemas.microsoft.com/office/drawing/2014/main" id="{F69AF892-BA2F-4435-8550-1BDFCF2AFA87}"/>
              </a:ext>
            </a:extLst>
          </p:cNvPr>
          <p:cNvSpPr>
            <a:spLocks noChangeAspect="1" noEditPoints="1"/>
          </p:cNvSpPr>
          <p:nvPr/>
        </p:nvSpPr>
        <p:spPr bwMode="auto">
          <a:xfrm>
            <a:off x="1581000" y="1208260"/>
            <a:ext cx="389560" cy="492012"/>
          </a:xfrm>
          <a:custGeom>
            <a:avLst/>
            <a:gdLst>
              <a:gd name="T0" fmla="*/ 484 w 800"/>
              <a:gd name="T1" fmla="*/ 0 h 1011"/>
              <a:gd name="T2" fmla="*/ 463 w 800"/>
              <a:gd name="T3" fmla="*/ 990 h 1011"/>
              <a:gd name="T4" fmla="*/ 779 w 800"/>
              <a:gd name="T5" fmla="*/ 1011 h 1011"/>
              <a:gd name="T6" fmla="*/ 800 w 800"/>
              <a:gd name="T7" fmla="*/ 21 h 1011"/>
              <a:gd name="T8" fmla="*/ 758 w 800"/>
              <a:gd name="T9" fmla="*/ 969 h 1011"/>
              <a:gd name="T10" fmla="*/ 505 w 800"/>
              <a:gd name="T11" fmla="*/ 843 h 1011"/>
              <a:gd name="T12" fmla="*/ 589 w 800"/>
              <a:gd name="T13" fmla="*/ 800 h 1011"/>
              <a:gd name="T14" fmla="*/ 505 w 800"/>
              <a:gd name="T15" fmla="*/ 716 h 1011"/>
              <a:gd name="T16" fmla="*/ 589 w 800"/>
              <a:gd name="T17" fmla="*/ 674 h 1011"/>
              <a:gd name="T18" fmla="*/ 505 w 800"/>
              <a:gd name="T19" fmla="*/ 590 h 1011"/>
              <a:gd name="T20" fmla="*/ 589 w 800"/>
              <a:gd name="T21" fmla="*/ 548 h 1011"/>
              <a:gd name="T22" fmla="*/ 505 w 800"/>
              <a:gd name="T23" fmla="*/ 464 h 1011"/>
              <a:gd name="T24" fmla="*/ 589 w 800"/>
              <a:gd name="T25" fmla="*/ 421 h 1011"/>
              <a:gd name="T26" fmla="*/ 505 w 800"/>
              <a:gd name="T27" fmla="*/ 337 h 1011"/>
              <a:gd name="T28" fmla="*/ 589 w 800"/>
              <a:gd name="T29" fmla="*/ 295 h 1011"/>
              <a:gd name="T30" fmla="*/ 505 w 800"/>
              <a:gd name="T31" fmla="*/ 211 h 1011"/>
              <a:gd name="T32" fmla="*/ 589 w 800"/>
              <a:gd name="T33" fmla="*/ 169 h 1011"/>
              <a:gd name="T34" fmla="*/ 505 w 800"/>
              <a:gd name="T35" fmla="*/ 43 h 1011"/>
              <a:gd name="T36" fmla="*/ 758 w 800"/>
              <a:gd name="T37" fmla="*/ 969 h 1011"/>
              <a:gd name="T38" fmla="*/ 130 w 800"/>
              <a:gd name="T39" fmla="*/ 52 h 1011"/>
              <a:gd name="T40" fmla="*/ 0 w 800"/>
              <a:gd name="T41" fmla="*/ 253 h 1011"/>
              <a:gd name="T42" fmla="*/ 105 w 800"/>
              <a:gd name="T43" fmla="*/ 969 h 1011"/>
              <a:gd name="T44" fmla="*/ 295 w 800"/>
              <a:gd name="T45" fmla="*/ 864 h 1011"/>
              <a:gd name="T46" fmla="*/ 291 w 800"/>
              <a:gd name="T47" fmla="*/ 241 h 1011"/>
              <a:gd name="T48" fmla="*/ 147 w 800"/>
              <a:gd name="T49" fmla="*/ 102 h 1011"/>
              <a:gd name="T50" fmla="*/ 117 w 800"/>
              <a:gd name="T51" fmla="*/ 148 h 1011"/>
              <a:gd name="T52" fmla="*/ 42 w 800"/>
              <a:gd name="T53" fmla="*/ 347 h 1011"/>
              <a:gd name="T54" fmla="*/ 84 w 800"/>
              <a:gd name="T55" fmla="*/ 716 h 1011"/>
              <a:gd name="T56" fmla="*/ 42 w 800"/>
              <a:gd name="T57" fmla="*/ 347 h 1011"/>
              <a:gd name="T58" fmla="*/ 189 w 800"/>
              <a:gd name="T59" fmla="*/ 927 h 1011"/>
              <a:gd name="T60" fmla="*/ 42 w 800"/>
              <a:gd name="T61" fmla="*/ 864 h 1011"/>
              <a:gd name="T62" fmla="*/ 253 w 800"/>
              <a:gd name="T63" fmla="*/ 843 h 1011"/>
              <a:gd name="T64" fmla="*/ 253 w 800"/>
              <a:gd name="T65" fmla="*/ 800 h 1011"/>
              <a:gd name="T66" fmla="*/ 42 w 800"/>
              <a:gd name="T67" fmla="*/ 758 h 1011"/>
              <a:gd name="T68" fmla="*/ 253 w 800"/>
              <a:gd name="T69" fmla="*/ 800 h 1011"/>
              <a:gd name="T70" fmla="*/ 126 w 800"/>
              <a:gd name="T71" fmla="*/ 347 h 1011"/>
              <a:gd name="T72" fmla="*/ 168 w 800"/>
              <a:gd name="T73" fmla="*/ 347 h 1011"/>
              <a:gd name="T74" fmla="*/ 126 w 800"/>
              <a:gd name="T75" fmla="*/ 716 h 1011"/>
              <a:gd name="T76" fmla="*/ 211 w 800"/>
              <a:gd name="T77" fmla="*/ 716 h 1011"/>
              <a:gd name="T78" fmla="*/ 253 w 800"/>
              <a:gd name="T79" fmla="*/ 347 h 1011"/>
              <a:gd name="T80" fmla="*/ 253 w 800"/>
              <a:gd name="T81" fmla="*/ 274 h 1011"/>
              <a:gd name="T82" fmla="*/ 168 w 800"/>
              <a:gd name="T83" fmla="*/ 274 h 1011"/>
              <a:gd name="T84" fmla="*/ 126 w 800"/>
              <a:gd name="T85" fmla="*/ 274 h 1011"/>
              <a:gd name="T86" fmla="*/ 42 w 800"/>
              <a:gd name="T87" fmla="*/ 274 h 1011"/>
              <a:gd name="T88" fmla="*/ 88 w 800"/>
              <a:gd name="T89" fmla="*/ 190 h 1011"/>
              <a:gd name="T90" fmla="*/ 253 w 800"/>
              <a:gd name="T91" fmla="*/ 25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 h="1011">
                <a:moveTo>
                  <a:pt x="779" y="0"/>
                </a:moveTo>
                <a:cubicBezTo>
                  <a:pt x="484" y="0"/>
                  <a:pt x="484" y="0"/>
                  <a:pt x="484" y="0"/>
                </a:cubicBezTo>
                <a:cubicBezTo>
                  <a:pt x="473" y="0"/>
                  <a:pt x="463" y="10"/>
                  <a:pt x="463" y="21"/>
                </a:cubicBezTo>
                <a:cubicBezTo>
                  <a:pt x="463" y="990"/>
                  <a:pt x="463" y="990"/>
                  <a:pt x="463" y="990"/>
                </a:cubicBezTo>
                <a:cubicBezTo>
                  <a:pt x="463" y="1001"/>
                  <a:pt x="473" y="1011"/>
                  <a:pt x="484" y="1011"/>
                </a:cubicBezTo>
                <a:cubicBezTo>
                  <a:pt x="779" y="1011"/>
                  <a:pt x="779" y="1011"/>
                  <a:pt x="779" y="1011"/>
                </a:cubicBezTo>
                <a:cubicBezTo>
                  <a:pt x="791" y="1011"/>
                  <a:pt x="800" y="1001"/>
                  <a:pt x="800" y="990"/>
                </a:cubicBezTo>
                <a:cubicBezTo>
                  <a:pt x="800" y="21"/>
                  <a:pt x="800" y="21"/>
                  <a:pt x="800" y="21"/>
                </a:cubicBezTo>
                <a:cubicBezTo>
                  <a:pt x="800" y="10"/>
                  <a:pt x="791" y="0"/>
                  <a:pt x="779" y="0"/>
                </a:cubicBezTo>
                <a:close/>
                <a:moveTo>
                  <a:pt x="758" y="969"/>
                </a:moveTo>
                <a:cubicBezTo>
                  <a:pt x="505" y="969"/>
                  <a:pt x="505" y="969"/>
                  <a:pt x="505" y="969"/>
                </a:cubicBezTo>
                <a:cubicBezTo>
                  <a:pt x="505" y="843"/>
                  <a:pt x="505" y="843"/>
                  <a:pt x="505" y="843"/>
                </a:cubicBezTo>
                <a:cubicBezTo>
                  <a:pt x="589" y="843"/>
                  <a:pt x="589" y="843"/>
                  <a:pt x="589" y="843"/>
                </a:cubicBezTo>
                <a:cubicBezTo>
                  <a:pt x="589" y="800"/>
                  <a:pt x="589" y="800"/>
                  <a:pt x="589" y="800"/>
                </a:cubicBezTo>
                <a:cubicBezTo>
                  <a:pt x="505" y="800"/>
                  <a:pt x="505" y="800"/>
                  <a:pt x="505" y="800"/>
                </a:cubicBezTo>
                <a:cubicBezTo>
                  <a:pt x="505" y="716"/>
                  <a:pt x="505" y="716"/>
                  <a:pt x="505" y="716"/>
                </a:cubicBezTo>
                <a:cubicBezTo>
                  <a:pt x="589" y="716"/>
                  <a:pt x="589" y="716"/>
                  <a:pt x="589" y="716"/>
                </a:cubicBezTo>
                <a:cubicBezTo>
                  <a:pt x="589" y="674"/>
                  <a:pt x="589" y="674"/>
                  <a:pt x="589" y="674"/>
                </a:cubicBezTo>
                <a:cubicBezTo>
                  <a:pt x="505" y="674"/>
                  <a:pt x="505" y="674"/>
                  <a:pt x="505" y="674"/>
                </a:cubicBezTo>
                <a:cubicBezTo>
                  <a:pt x="505" y="590"/>
                  <a:pt x="505" y="590"/>
                  <a:pt x="505" y="590"/>
                </a:cubicBezTo>
                <a:cubicBezTo>
                  <a:pt x="589" y="590"/>
                  <a:pt x="589" y="590"/>
                  <a:pt x="589" y="590"/>
                </a:cubicBezTo>
                <a:cubicBezTo>
                  <a:pt x="589" y="548"/>
                  <a:pt x="589" y="548"/>
                  <a:pt x="589" y="548"/>
                </a:cubicBezTo>
                <a:cubicBezTo>
                  <a:pt x="505" y="548"/>
                  <a:pt x="505" y="548"/>
                  <a:pt x="505" y="548"/>
                </a:cubicBezTo>
                <a:cubicBezTo>
                  <a:pt x="505" y="464"/>
                  <a:pt x="505" y="464"/>
                  <a:pt x="505" y="464"/>
                </a:cubicBezTo>
                <a:cubicBezTo>
                  <a:pt x="589" y="464"/>
                  <a:pt x="589" y="464"/>
                  <a:pt x="589" y="464"/>
                </a:cubicBezTo>
                <a:cubicBezTo>
                  <a:pt x="589" y="421"/>
                  <a:pt x="589" y="421"/>
                  <a:pt x="589" y="421"/>
                </a:cubicBezTo>
                <a:cubicBezTo>
                  <a:pt x="505" y="421"/>
                  <a:pt x="505" y="421"/>
                  <a:pt x="505" y="421"/>
                </a:cubicBezTo>
                <a:cubicBezTo>
                  <a:pt x="505" y="337"/>
                  <a:pt x="505" y="337"/>
                  <a:pt x="505" y="337"/>
                </a:cubicBezTo>
                <a:cubicBezTo>
                  <a:pt x="589" y="337"/>
                  <a:pt x="589" y="337"/>
                  <a:pt x="589" y="337"/>
                </a:cubicBezTo>
                <a:cubicBezTo>
                  <a:pt x="589" y="295"/>
                  <a:pt x="589" y="295"/>
                  <a:pt x="589" y="295"/>
                </a:cubicBezTo>
                <a:cubicBezTo>
                  <a:pt x="505" y="295"/>
                  <a:pt x="505" y="295"/>
                  <a:pt x="505" y="295"/>
                </a:cubicBezTo>
                <a:cubicBezTo>
                  <a:pt x="505" y="211"/>
                  <a:pt x="505" y="211"/>
                  <a:pt x="505" y="211"/>
                </a:cubicBezTo>
                <a:cubicBezTo>
                  <a:pt x="589" y="211"/>
                  <a:pt x="589" y="211"/>
                  <a:pt x="589" y="211"/>
                </a:cubicBezTo>
                <a:cubicBezTo>
                  <a:pt x="589" y="169"/>
                  <a:pt x="589" y="169"/>
                  <a:pt x="589" y="169"/>
                </a:cubicBezTo>
                <a:cubicBezTo>
                  <a:pt x="505" y="169"/>
                  <a:pt x="505" y="169"/>
                  <a:pt x="505" y="169"/>
                </a:cubicBezTo>
                <a:cubicBezTo>
                  <a:pt x="505" y="43"/>
                  <a:pt x="505" y="43"/>
                  <a:pt x="505" y="43"/>
                </a:cubicBezTo>
                <a:cubicBezTo>
                  <a:pt x="758" y="43"/>
                  <a:pt x="758" y="43"/>
                  <a:pt x="758" y="43"/>
                </a:cubicBezTo>
                <a:lnTo>
                  <a:pt x="758" y="969"/>
                </a:lnTo>
                <a:close/>
                <a:moveTo>
                  <a:pt x="165" y="52"/>
                </a:moveTo>
                <a:cubicBezTo>
                  <a:pt x="157" y="40"/>
                  <a:pt x="138" y="40"/>
                  <a:pt x="130" y="52"/>
                </a:cubicBezTo>
                <a:cubicBezTo>
                  <a:pt x="4" y="241"/>
                  <a:pt x="4" y="241"/>
                  <a:pt x="4" y="241"/>
                </a:cubicBezTo>
                <a:cubicBezTo>
                  <a:pt x="1" y="245"/>
                  <a:pt x="0" y="249"/>
                  <a:pt x="0" y="253"/>
                </a:cubicBezTo>
                <a:cubicBezTo>
                  <a:pt x="0" y="864"/>
                  <a:pt x="0" y="864"/>
                  <a:pt x="0" y="864"/>
                </a:cubicBezTo>
                <a:cubicBezTo>
                  <a:pt x="0" y="922"/>
                  <a:pt x="47" y="969"/>
                  <a:pt x="105" y="969"/>
                </a:cubicBezTo>
                <a:cubicBezTo>
                  <a:pt x="189" y="969"/>
                  <a:pt x="189" y="969"/>
                  <a:pt x="189" y="969"/>
                </a:cubicBezTo>
                <a:cubicBezTo>
                  <a:pt x="248" y="969"/>
                  <a:pt x="295" y="922"/>
                  <a:pt x="295" y="864"/>
                </a:cubicBezTo>
                <a:cubicBezTo>
                  <a:pt x="295" y="253"/>
                  <a:pt x="295" y="253"/>
                  <a:pt x="295" y="253"/>
                </a:cubicBezTo>
                <a:cubicBezTo>
                  <a:pt x="295" y="249"/>
                  <a:pt x="293" y="245"/>
                  <a:pt x="291" y="241"/>
                </a:cubicBezTo>
                <a:lnTo>
                  <a:pt x="165" y="52"/>
                </a:lnTo>
                <a:close/>
                <a:moveTo>
                  <a:pt x="147" y="102"/>
                </a:moveTo>
                <a:cubicBezTo>
                  <a:pt x="178" y="148"/>
                  <a:pt x="178" y="148"/>
                  <a:pt x="178" y="148"/>
                </a:cubicBezTo>
                <a:cubicBezTo>
                  <a:pt x="117" y="148"/>
                  <a:pt x="117" y="148"/>
                  <a:pt x="117" y="148"/>
                </a:cubicBezTo>
                <a:lnTo>
                  <a:pt x="147" y="102"/>
                </a:lnTo>
                <a:close/>
                <a:moveTo>
                  <a:pt x="42" y="347"/>
                </a:moveTo>
                <a:cubicBezTo>
                  <a:pt x="55" y="354"/>
                  <a:pt x="69" y="358"/>
                  <a:pt x="84" y="358"/>
                </a:cubicBezTo>
                <a:cubicBezTo>
                  <a:pt x="84" y="716"/>
                  <a:pt x="84" y="716"/>
                  <a:pt x="84" y="716"/>
                </a:cubicBezTo>
                <a:cubicBezTo>
                  <a:pt x="42" y="716"/>
                  <a:pt x="42" y="716"/>
                  <a:pt x="42" y="716"/>
                </a:cubicBezTo>
                <a:lnTo>
                  <a:pt x="42" y="347"/>
                </a:lnTo>
                <a:close/>
                <a:moveTo>
                  <a:pt x="253" y="864"/>
                </a:moveTo>
                <a:cubicBezTo>
                  <a:pt x="253" y="898"/>
                  <a:pt x="224" y="927"/>
                  <a:pt x="189" y="927"/>
                </a:cubicBezTo>
                <a:cubicBezTo>
                  <a:pt x="105" y="927"/>
                  <a:pt x="105" y="927"/>
                  <a:pt x="105" y="927"/>
                </a:cubicBezTo>
                <a:cubicBezTo>
                  <a:pt x="70" y="927"/>
                  <a:pt x="42" y="898"/>
                  <a:pt x="42" y="864"/>
                </a:cubicBezTo>
                <a:cubicBezTo>
                  <a:pt x="42" y="843"/>
                  <a:pt x="42" y="843"/>
                  <a:pt x="42" y="843"/>
                </a:cubicBezTo>
                <a:cubicBezTo>
                  <a:pt x="253" y="843"/>
                  <a:pt x="253" y="843"/>
                  <a:pt x="253" y="843"/>
                </a:cubicBezTo>
                <a:lnTo>
                  <a:pt x="253" y="864"/>
                </a:lnTo>
                <a:close/>
                <a:moveTo>
                  <a:pt x="253" y="800"/>
                </a:moveTo>
                <a:cubicBezTo>
                  <a:pt x="42" y="800"/>
                  <a:pt x="42" y="800"/>
                  <a:pt x="42" y="800"/>
                </a:cubicBezTo>
                <a:cubicBezTo>
                  <a:pt x="42" y="758"/>
                  <a:pt x="42" y="758"/>
                  <a:pt x="42" y="758"/>
                </a:cubicBezTo>
                <a:cubicBezTo>
                  <a:pt x="253" y="758"/>
                  <a:pt x="253" y="758"/>
                  <a:pt x="253" y="758"/>
                </a:cubicBezTo>
                <a:lnTo>
                  <a:pt x="253" y="800"/>
                </a:lnTo>
                <a:close/>
                <a:moveTo>
                  <a:pt x="126" y="716"/>
                </a:moveTo>
                <a:cubicBezTo>
                  <a:pt x="126" y="347"/>
                  <a:pt x="126" y="347"/>
                  <a:pt x="126" y="347"/>
                </a:cubicBezTo>
                <a:cubicBezTo>
                  <a:pt x="134" y="342"/>
                  <a:pt x="141" y="337"/>
                  <a:pt x="147" y="330"/>
                </a:cubicBezTo>
                <a:cubicBezTo>
                  <a:pt x="153" y="337"/>
                  <a:pt x="160" y="342"/>
                  <a:pt x="168" y="347"/>
                </a:cubicBezTo>
                <a:cubicBezTo>
                  <a:pt x="168" y="716"/>
                  <a:pt x="168" y="716"/>
                  <a:pt x="168" y="716"/>
                </a:cubicBezTo>
                <a:lnTo>
                  <a:pt x="126" y="716"/>
                </a:lnTo>
                <a:close/>
                <a:moveTo>
                  <a:pt x="253" y="716"/>
                </a:moveTo>
                <a:cubicBezTo>
                  <a:pt x="211" y="716"/>
                  <a:pt x="211" y="716"/>
                  <a:pt x="211" y="716"/>
                </a:cubicBezTo>
                <a:cubicBezTo>
                  <a:pt x="211" y="358"/>
                  <a:pt x="211" y="358"/>
                  <a:pt x="211" y="358"/>
                </a:cubicBezTo>
                <a:cubicBezTo>
                  <a:pt x="226" y="358"/>
                  <a:pt x="240" y="354"/>
                  <a:pt x="253" y="347"/>
                </a:cubicBezTo>
                <a:lnTo>
                  <a:pt x="253" y="716"/>
                </a:lnTo>
                <a:close/>
                <a:moveTo>
                  <a:pt x="253" y="274"/>
                </a:moveTo>
                <a:cubicBezTo>
                  <a:pt x="253" y="297"/>
                  <a:pt x="234" y="316"/>
                  <a:pt x="211" y="316"/>
                </a:cubicBezTo>
                <a:cubicBezTo>
                  <a:pt x="187" y="316"/>
                  <a:pt x="168" y="297"/>
                  <a:pt x="168" y="274"/>
                </a:cubicBezTo>
                <a:cubicBezTo>
                  <a:pt x="168" y="262"/>
                  <a:pt x="159" y="253"/>
                  <a:pt x="147" y="253"/>
                </a:cubicBezTo>
                <a:cubicBezTo>
                  <a:pt x="136" y="253"/>
                  <a:pt x="126" y="262"/>
                  <a:pt x="126" y="274"/>
                </a:cubicBezTo>
                <a:cubicBezTo>
                  <a:pt x="126" y="297"/>
                  <a:pt x="107" y="316"/>
                  <a:pt x="84" y="316"/>
                </a:cubicBezTo>
                <a:cubicBezTo>
                  <a:pt x="61" y="316"/>
                  <a:pt x="42" y="297"/>
                  <a:pt x="42" y="274"/>
                </a:cubicBezTo>
                <a:cubicBezTo>
                  <a:pt x="42" y="259"/>
                  <a:pt x="42" y="259"/>
                  <a:pt x="42" y="259"/>
                </a:cubicBezTo>
                <a:cubicBezTo>
                  <a:pt x="88" y="190"/>
                  <a:pt x="88" y="190"/>
                  <a:pt x="88" y="190"/>
                </a:cubicBezTo>
                <a:cubicBezTo>
                  <a:pt x="206" y="190"/>
                  <a:pt x="206" y="190"/>
                  <a:pt x="206" y="190"/>
                </a:cubicBezTo>
                <a:cubicBezTo>
                  <a:pt x="253" y="259"/>
                  <a:pt x="253" y="259"/>
                  <a:pt x="253" y="259"/>
                </a:cubicBezTo>
                <a:lnTo>
                  <a:pt x="253" y="274"/>
                </a:lnTo>
                <a:close/>
              </a:path>
            </a:pathLst>
          </a:custGeom>
          <a:solidFill>
            <a:srgbClr val="FFFFFF"/>
          </a:solidFill>
          <a:ln>
            <a:noFill/>
          </a:ln>
          <a:effectLst/>
        </p:spPr>
        <p:txBody>
          <a:bodyPr vert="horz" wrap="square" lIns="91432" tIns="45715" rIns="91432" bIns="45715"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11" name="Freeform 33">
            <a:extLst>
              <a:ext uri="{FF2B5EF4-FFF2-40B4-BE49-F238E27FC236}">
                <a16:creationId xmlns="" xmlns:a16="http://schemas.microsoft.com/office/drawing/2014/main" id="{2ED9584C-3EE6-4711-A3A6-806050021CC0}"/>
              </a:ext>
            </a:extLst>
          </p:cNvPr>
          <p:cNvSpPr>
            <a:spLocks noChangeAspect="1" noEditPoints="1"/>
          </p:cNvSpPr>
          <p:nvPr/>
        </p:nvSpPr>
        <p:spPr bwMode="auto">
          <a:xfrm>
            <a:off x="1525504" y="2125538"/>
            <a:ext cx="600942" cy="583673"/>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a:effectLst/>
        </p:spPr>
        <p:txBody>
          <a:bodyPr vert="horz" wrap="square" lIns="91432" tIns="45715" rIns="91432" bIns="45715"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12" name="Freeform 21">
            <a:extLst>
              <a:ext uri="{FF2B5EF4-FFF2-40B4-BE49-F238E27FC236}">
                <a16:creationId xmlns="" xmlns:a16="http://schemas.microsoft.com/office/drawing/2014/main" id="{9ABCCB2B-6DB1-4F97-9A3A-EDEE44775B72}"/>
              </a:ext>
            </a:extLst>
          </p:cNvPr>
          <p:cNvSpPr>
            <a:spLocks noEditPoints="1"/>
          </p:cNvSpPr>
          <p:nvPr/>
        </p:nvSpPr>
        <p:spPr bwMode="auto">
          <a:xfrm>
            <a:off x="1514239" y="4041566"/>
            <a:ext cx="553911" cy="620052"/>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a:effectLst/>
        </p:spPr>
        <p:txBody>
          <a:bodyPr vert="horz" wrap="square" lIns="91432" tIns="45715" rIns="91432" bIns="45715" numCol="1" anchor="t" anchorCtr="0" compatLnSpc="1">
            <a:prstTxWarp prst="textNoShape">
              <a:avLst/>
            </a:prstTxWarp>
          </a:bodyPr>
          <a:lstStyle/>
          <a:p>
            <a:endParaRPr lang="en-US" sz="2400" dirty="0">
              <a:latin typeface="Arial" panose="020B0604020202020204" pitchFamily="34" charset="0"/>
              <a:cs typeface="Arial" panose="020B0604020202020204" pitchFamily="34" charset="0"/>
            </a:endParaRPr>
          </a:p>
        </p:txBody>
      </p:sp>
      <p:sp>
        <p:nvSpPr>
          <p:cNvPr id="13" name="Rectangle 23">
            <a:extLst>
              <a:ext uri="{FF2B5EF4-FFF2-40B4-BE49-F238E27FC236}">
                <a16:creationId xmlns="" xmlns:a16="http://schemas.microsoft.com/office/drawing/2014/main" id="{E95D9141-5ABF-44CA-9DBB-1A3E713D1A3D}"/>
              </a:ext>
            </a:extLst>
          </p:cNvPr>
          <p:cNvSpPr/>
          <p:nvPr/>
        </p:nvSpPr>
        <p:spPr>
          <a:xfrm>
            <a:off x="4941274" y="2125936"/>
            <a:ext cx="1495604" cy="5772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45161" tIns="72581" rIns="274295" bIns="72581" rtlCol="0" anchor="ctr">
            <a:spAutoFit/>
          </a:bodyPr>
          <a:lstStyle/>
          <a:p>
            <a:pPr algn="r"/>
            <a:r>
              <a:rPr lang="en-US" sz="2800" b="1" dirty="0">
                <a:solidFill>
                  <a:srgbClr val="002060"/>
                </a:solidFill>
                <a:latin typeface="Arial" panose="020B0604020202020204" pitchFamily="34" charset="0"/>
                <a:cs typeface="Arial" panose="020B0604020202020204" pitchFamily="34" charset="0"/>
              </a:rPr>
              <a:t>65%</a:t>
            </a:r>
          </a:p>
        </p:txBody>
      </p:sp>
      <p:sp>
        <p:nvSpPr>
          <p:cNvPr id="14" name="Rectangle 24">
            <a:extLst>
              <a:ext uri="{FF2B5EF4-FFF2-40B4-BE49-F238E27FC236}">
                <a16:creationId xmlns="" xmlns:a16="http://schemas.microsoft.com/office/drawing/2014/main" id="{78A29CFB-C9CE-40AF-9728-B69DEE2B52BD}"/>
              </a:ext>
            </a:extLst>
          </p:cNvPr>
          <p:cNvSpPr/>
          <p:nvPr/>
        </p:nvSpPr>
        <p:spPr>
          <a:xfrm>
            <a:off x="6501052" y="3085112"/>
            <a:ext cx="1495604" cy="5772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45161" tIns="72581" rIns="274295" bIns="72581" rtlCol="0" anchor="ctr">
            <a:spAutoFit/>
          </a:bodyPr>
          <a:lstStyle/>
          <a:p>
            <a:pPr algn="r"/>
            <a:r>
              <a:rPr lang="en-US" sz="2800" b="1" dirty="0">
                <a:solidFill>
                  <a:srgbClr val="002060"/>
                </a:solidFill>
                <a:latin typeface="Arial" panose="020B0604020202020204" pitchFamily="34" charset="0"/>
                <a:cs typeface="Arial" panose="020B0604020202020204" pitchFamily="34" charset="0"/>
              </a:rPr>
              <a:t>75%</a:t>
            </a:r>
          </a:p>
        </p:txBody>
      </p:sp>
      <p:sp>
        <p:nvSpPr>
          <p:cNvPr id="15" name="Rectangle 25">
            <a:extLst>
              <a:ext uri="{FF2B5EF4-FFF2-40B4-BE49-F238E27FC236}">
                <a16:creationId xmlns="" xmlns:a16="http://schemas.microsoft.com/office/drawing/2014/main" id="{D60430BD-2A06-4ADF-B059-9C07635DD8E3}"/>
              </a:ext>
            </a:extLst>
          </p:cNvPr>
          <p:cNvSpPr/>
          <p:nvPr/>
        </p:nvSpPr>
        <p:spPr>
          <a:xfrm>
            <a:off x="7674514" y="4084007"/>
            <a:ext cx="1495604" cy="57724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45161" tIns="72581" rIns="274295" bIns="72581" rtlCol="0" anchor="ctr">
            <a:spAutoFit/>
          </a:bodyPr>
          <a:lstStyle/>
          <a:p>
            <a:pPr algn="r"/>
            <a:r>
              <a:rPr lang="en-US" sz="2800" b="1" dirty="0">
                <a:solidFill>
                  <a:srgbClr val="002060"/>
                </a:solidFill>
                <a:latin typeface="Arial" panose="020B0604020202020204" pitchFamily="34" charset="0"/>
                <a:cs typeface="Arial" panose="020B0604020202020204" pitchFamily="34" charset="0"/>
              </a:rPr>
              <a:t>90%</a:t>
            </a:r>
          </a:p>
        </p:txBody>
      </p:sp>
      <p:sp>
        <p:nvSpPr>
          <p:cNvPr id="16" name="Rectangle 26">
            <a:extLst>
              <a:ext uri="{FF2B5EF4-FFF2-40B4-BE49-F238E27FC236}">
                <a16:creationId xmlns="" xmlns:a16="http://schemas.microsoft.com/office/drawing/2014/main" id="{AC58152B-3734-4489-9B87-625B98250DFB}"/>
              </a:ext>
            </a:extLst>
          </p:cNvPr>
          <p:cNvSpPr/>
          <p:nvPr/>
        </p:nvSpPr>
        <p:spPr>
          <a:xfrm>
            <a:off x="4427984" y="1196311"/>
            <a:ext cx="1080120" cy="5159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wrap="square" lIns="145161" tIns="72581" rIns="274295" bIns="72581" rtlCol="0" anchor="ctr">
            <a:spAutoFit/>
          </a:bodyPr>
          <a:lstStyle/>
          <a:p>
            <a:pPr algn="r"/>
            <a:r>
              <a:rPr lang="en-US" sz="2400" b="1" dirty="0">
                <a:solidFill>
                  <a:srgbClr val="002060"/>
                </a:solidFill>
                <a:latin typeface="Arial" panose="020B0604020202020204" pitchFamily="34" charset="0"/>
                <a:cs typeface="Arial" panose="020B0604020202020204" pitchFamily="34" charset="0"/>
              </a:rPr>
              <a:t>40%</a:t>
            </a:r>
          </a:p>
        </p:txBody>
      </p:sp>
      <p:sp>
        <p:nvSpPr>
          <p:cNvPr id="17" name="Rectangle 27">
            <a:extLst>
              <a:ext uri="{FF2B5EF4-FFF2-40B4-BE49-F238E27FC236}">
                <a16:creationId xmlns="" xmlns:a16="http://schemas.microsoft.com/office/drawing/2014/main" id="{B023F572-0592-4164-A3B1-BAD7A8BB8EED}"/>
              </a:ext>
            </a:extLst>
          </p:cNvPr>
          <p:cNvSpPr/>
          <p:nvPr/>
        </p:nvSpPr>
        <p:spPr>
          <a:xfrm>
            <a:off x="2591703" y="1184479"/>
            <a:ext cx="1476016" cy="460512"/>
          </a:xfrm>
          <a:prstGeom prst="rect">
            <a:avLst/>
          </a:prstGeom>
        </p:spPr>
        <p:txBody>
          <a:bodyPr wrap="square" lIns="0" tIns="72581" rIns="0" bIns="72581">
            <a:spAutoFit/>
          </a:bodyPr>
          <a:lstStyle/>
          <a:p>
            <a:pPr>
              <a:lnSpc>
                <a:spcPct val="85000"/>
              </a:lnSpc>
            </a:pPr>
            <a:r>
              <a:rPr lang="en-US" sz="2400" dirty="0" err="1">
                <a:latin typeface="Arial" panose="020B0604020202020204" pitchFamily="34" charset="0"/>
                <a:cs typeface="Arial" panose="020B0604020202020204" pitchFamily="34" charset="0"/>
              </a:rPr>
              <a:t>Eshitish</a:t>
            </a:r>
            <a:endParaRPr lang="en-US" sz="2400" dirty="0">
              <a:latin typeface="Arial" panose="020B0604020202020204" pitchFamily="34" charset="0"/>
              <a:cs typeface="Arial" panose="020B0604020202020204" pitchFamily="34" charset="0"/>
            </a:endParaRPr>
          </a:p>
        </p:txBody>
      </p:sp>
      <p:sp>
        <p:nvSpPr>
          <p:cNvPr id="18" name="Rectangle 28">
            <a:extLst>
              <a:ext uri="{FF2B5EF4-FFF2-40B4-BE49-F238E27FC236}">
                <a16:creationId xmlns="" xmlns:a16="http://schemas.microsoft.com/office/drawing/2014/main" id="{6273297A-8B0D-4E23-A89A-3F6D210E3368}"/>
              </a:ext>
            </a:extLst>
          </p:cNvPr>
          <p:cNvSpPr/>
          <p:nvPr/>
        </p:nvSpPr>
        <p:spPr>
          <a:xfrm>
            <a:off x="2483543" y="2207302"/>
            <a:ext cx="3168352" cy="460512"/>
          </a:xfrm>
          <a:prstGeom prst="rect">
            <a:avLst/>
          </a:prstGeom>
        </p:spPr>
        <p:txBody>
          <a:bodyPr wrap="square" lIns="0" tIns="72581" rIns="0" bIns="72581">
            <a:spAutoFit/>
          </a:bodyPr>
          <a:lstStyle/>
          <a:p>
            <a:pPr>
              <a:lnSpc>
                <a:spcPct val="85000"/>
              </a:lnSpc>
            </a:pPr>
            <a:r>
              <a:rPr lang="en-US" sz="2400" b="1" dirty="0" err="1">
                <a:solidFill>
                  <a:srgbClr val="002060"/>
                </a:solidFill>
                <a:latin typeface="Arial" panose="020B0604020202020204" pitchFamily="34" charset="0"/>
                <a:cs typeface="Arial" panose="020B0604020202020204" pitchFamily="34" charset="0"/>
              </a:rPr>
              <a:t>O‘qish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va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eshitish</a:t>
            </a:r>
            <a:endParaRPr lang="en-US" sz="2400" b="1" dirty="0">
              <a:solidFill>
                <a:srgbClr val="002060"/>
              </a:solidFill>
              <a:latin typeface="Arial" panose="020B0604020202020204" pitchFamily="34" charset="0"/>
              <a:cs typeface="Arial" panose="020B0604020202020204" pitchFamily="34" charset="0"/>
            </a:endParaRPr>
          </a:p>
        </p:txBody>
      </p:sp>
      <p:sp>
        <p:nvSpPr>
          <p:cNvPr id="20" name="Rectangle 30">
            <a:extLst>
              <a:ext uri="{FF2B5EF4-FFF2-40B4-BE49-F238E27FC236}">
                <a16:creationId xmlns="" xmlns:a16="http://schemas.microsoft.com/office/drawing/2014/main" id="{D50615DB-DC0F-4E14-9A0B-51DB1EA01926}"/>
              </a:ext>
            </a:extLst>
          </p:cNvPr>
          <p:cNvSpPr/>
          <p:nvPr/>
        </p:nvSpPr>
        <p:spPr>
          <a:xfrm>
            <a:off x="2233209" y="3978210"/>
            <a:ext cx="5990196" cy="774444"/>
          </a:xfrm>
          <a:prstGeom prst="rect">
            <a:avLst/>
          </a:prstGeom>
        </p:spPr>
        <p:txBody>
          <a:bodyPr wrap="square" lIns="0" tIns="72581" rIns="0" bIns="72581">
            <a:spAutoFit/>
          </a:bodyPr>
          <a:lstStyle/>
          <a:p>
            <a:pPr algn="ctr">
              <a:lnSpc>
                <a:spcPct val="85000"/>
              </a:lnSpc>
            </a:pPr>
            <a:r>
              <a:rPr lang="en-US" sz="2400" b="1" dirty="0" err="1">
                <a:solidFill>
                  <a:srgbClr val="002060"/>
                </a:solidFill>
                <a:latin typeface="Arial" panose="020B0604020202020204" pitchFamily="34" charset="0"/>
                <a:cs typeface="Arial" panose="020B0604020202020204" pitchFamily="34" charset="0"/>
              </a:rPr>
              <a:t>Muammolarni</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hal</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qilish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uchun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ijodiy</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yondoshush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hamda</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mustaqil</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bajarish</a:t>
            </a:r>
            <a:endParaRPr lang="en-US" sz="2400" b="1" dirty="0">
              <a:solidFill>
                <a:srgbClr val="002060"/>
              </a:solidFill>
              <a:latin typeface="Arial" panose="020B0604020202020204" pitchFamily="34" charset="0"/>
              <a:cs typeface="Arial" panose="020B0604020202020204" pitchFamily="34" charset="0"/>
            </a:endParaRPr>
          </a:p>
        </p:txBody>
      </p:sp>
      <p:sp>
        <p:nvSpPr>
          <p:cNvPr id="21" name="Rectangle 36">
            <a:extLst>
              <a:ext uri="{FF2B5EF4-FFF2-40B4-BE49-F238E27FC236}">
                <a16:creationId xmlns="" xmlns:a16="http://schemas.microsoft.com/office/drawing/2014/main" id="{EC3FC461-5F78-4FEA-8132-127E7E57A333}"/>
              </a:ext>
            </a:extLst>
          </p:cNvPr>
          <p:cNvSpPr/>
          <p:nvPr/>
        </p:nvSpPr>
        <p:spPr>
          <a:xfrm>
            <a:off x="277721" y="2276772"/>
            <a:ext cx="663526" cy="6369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22" name="Rectangle 37">
            <a:extLst>
              <a:ext uri="{FF2B5EF4-FFF2-40B4-BE49-F238E27FC236}">
                <a16:creationId xmlns="" xmlns:a16="http://schemas.microsoft.com/office/drawing/2014/main" id="{E60BB8AA-7962-498A-8A52-26AB4A2F3356}"/>
              </a:ext>
            </a:extLst>
          </p:cNvPr>
          <p:cNvSpPr/>
          <p:nvPr/>
        </p:nvSpPr>
        <p:spPr>
          <a:xfrm>
            <a:off x="277721" y="2900453"/>
            <a:ext cx="663526" cy="636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23" name="Rectangle 38">
            <a:extLst>
              <a:ext uri="{FF2B5EF4-FFF2-40B4-BE49-F238E27FC236}">
                <a16:creationId xmlns="" xmlns:a16="http://schemas.microsoft.com/office/drawing/2014/main" id="{719C1727-B59D-43BD-B491-CC7D3FA48E87}"/>
              </a:ext>
            </a:extLst>
          </p:cNvPr>
          <p:cNvSpPr/>
          <p:nvPr/>
        </p:nvSpPr>
        <p:spPr>
          <a:xfrm>
            <a:off x="277719" y="3524137"/>
            <a:ext cx="663526" cy="63690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sp>
        <p:nvSpPr>
          <p:cNvPr id="24" name="Rectangle 39">
            <a:extLst>
              <a:ext uri="{FF2B5EF4-FFF2-40B4-BE49-F238E27FC236}">
                <a16:creationId xmlns="" xmlns:a16="http://schemas.microsoft.com/office/drawing/2014/main" id="{9F9CF495-F184-4833-8C79-97EA170C5D12}"/>
              </a:ext>
            </a:extLst>
          </p:cNvPr>
          <p:cNvSpPr/>
          <p:nvPr/>
        </p:nvSpPr>
        <p:spPr>
          <a:xfrm>
            <a:off x="277721" y="1653088"/>
            <a:ext cx="663526" cy="6369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45161" tIns="72581" rIns="145161" bIns="72581" rtlCol="0" anchor="ctr"/>
          <a:lstStyle/>
          <a:p>
            <a:pPr algn="ctr"/>
            <a:endParaRPr lang="en-US" sz="2400" dirty="0">
              <a:latin typeface="Arial" panose="020B0604020202020204" pitchFamily="34" charset="0"/>
              <a:cs typeface="Arial" panose="020B0604020202020204" pitchFamily="34" charset="0"/>
            </a:endParaRPr>
          </a:p>
        </p:txBody>
      </p:sp>
      <p:grpSp>
        <p:nvGrpSpPr>
          <p:cNvPr id="25" name="Group 2">
            <a:extLst>
              <a:ext uri="{FF2B5EF4-FFF2-40B4-BE49-F238E27FC236}">
                <a16:creationId xmlns="" xmlns:a16="http://schemas.microsoft.com/office/drawing/2014/main" id="{7EDFB015-957C-4D74-A7DC-267AEAE6FDAB}"/>
              </a:ext>
            </a:extLst>
          </p:cNvPr>
          <p:cNvGrpSpPr/>
          <p:nvPr/>
        </p:nvGrpSpPr>
        <p:grpSpPr>
          <a:xfrm>
            <a:off x="931874" y="943248"/>
            <a:ext cx="556245" cy="1970428"/>
            <a:chOff x="413581" y="698501"/>
            <a:chExt cx="556244" cy="1970670"/>
          </a:xfrm>
        </p:grpSpPr>
        <p:sp>
          <p:nvSpPr>
            <p:cNvPr id="26" name="Freeform 43">
              <a:extLst>
                <a:ext uri="{FF2B5EF4-FFF2-40B4-BE49-F238E27FC236}">
                  <a16:creationId xmlns="" xmlns:a16="http://schemas.microsoft.com/office/drawing/2014/main" id="{36152683-D1E9-4895-993F-DA65D21F5D54}"/>
                </a:ext>
              </a:extLst>
            </p:cNvPr>
            <p:cNvSpPr/>
            <p:nvPr/>
          </p:nvSpPr>
          <p:spPr>
            <a:xfrm>
              <a:off x="413845" y="698501"/>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dirty="0">
                <a:latin typeface="Arial" panose="020B0604020202020204" pitchFamily="34" charset="0"/>
                <a:cs typeface="Arial" panose="020B0604020202020204" pitchFamily="34" charset="0"/>
              </a:endParaRPr>
            </a:p>
          </p:txBody>
        </p:sp>
        <p:sp>
          <p:nvSpPr>
            <p:cNvPr id="27" name="Freeform 46">
              <a:extLst>
                <a:ext uri="{FF2B5EF4-FFF2-40B4-BE49-F238E27FC236}">
                  <a16:creationId xmlns="" xmlns:a16="http://schemas.microsoft.com/office/drawing/2014/main" id="{3F5DCE99-98DA-4954-970E-854EB83D8820}"/>
                </a:ext>
              </a:extLst>
            </p:cNvPr>
            <p:cNvSpPr/>
            <p:nvPr/>
          </p:nvSpPr>
          <p:spPr>
            <a:xfrm>
              <a:off x="413581" y="1673921"/>
              <a:ext cx="556244" cy="995250"/>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dirty="0">
                <a:latin typeface="Arial" panose="020B0604020202020204" pitchFamily="34" charset="0"/>
                <a:cs typeface="Arial" panose="020B0604020202020204" pitchFamily="34" charset="0"/>
              </a:endParaRPr>
            </a:p>
          </p:txBody>
        </p:sp>
      </p:grpSp>
      <p:grpSp>
        <p:nvGrpSpPr>
          <p:cNvPr id="28" name="Group 47">
            <a:extLst>
              <a:ext uri="{FF2B5EF4-FFF2-40B4-BE49-F238E27FC236}">
                <a16:creationId xmlns="" xmlns:a16="http://schemas.microsoft.com/office/drawing/2014/main" id="{51453DEA-733B-4C48-887F-BE73FF67F7E4}"/>
              </a:ext>
            </a:extLst>
          </p:cNvPr>
          <p:cNvGrpSpPr/>
          <p:nvPr/>
        </p:nvGrpSpPr>
        <p:grpSpPr>
          <a:xfrm flipV="1">
            <a:off x="920594" y="2919536"/>
            <a:ext cx="556245" cy="1893202"/>
            <a:chOff x="413844" y="703352"/>
            <a:chExt cx="556244" cy="1928579"/>
          </a:xfrm>
        </p:grpSpPr>
        <p:sp>
          <p:nvSpPr>
            <p:cNvPr id="29" name="Freeform 48">
              <a:extLst>
                <a:ext uri="{FF2B5EF4-FFF2-40B4-BE49-F238E27FC236}">
                  <a16:creationId xmlns="" xmlns:a16="http://schemas.microsoft.com/office/drawing/2014/main" id="{80F4779C-2373-429A-A403-D248D865FF58}"/>
                </a:ext>
              </a:extLst>
            </p:cNvPr>
            <p:cNvSpPr/>
            <p:nvPr/>
          </p:nvSpPr>
          <p:spPr>
            <a:xfrm>
              <a:off x="413845" y="703352"/>
              <a:ext cx="555980" cy="1354334"/>
            </a:xfrm>
            <a:custGeom>
              <a:avLst/>
              <a:gdLst>
                <a:gd name="connsiteX0" fmla="*/ 555980 w 555980"/>
                <a:gd name="connsiteY0" fmla="*/ 0 h 1354334"/>
                <a:gd name="connsiteX1" fmla="*/ 555980 w 555980"/>
                <a:gd name="connsiteY1" fmla="*/ 968242 h 1354334"/>
                <a:gd name="connsiteX2" fmla="*/ 0 w 555980"/>
                <a:gd name="connsiteY2" fmla="*/ 1354334 h 1354334"/>
                <a:gd name="connsiteX3" fmla="*/ 737 w 555980"/>
                <a:gd name="connsiteY3" fmla="*/ 709226 h 1354334"/>
                <a:gd name="connsiteX4" fmla="*/ 555980 w 555980"/>
                <a:gd name="connsiteY4" fmla="*/ 0 h 1354334"/>
                <a:gd name="connsiteX0" fmla="*/ 555980 w 555980"/>
                <a:gd name="connsiteY0" fmla="*/ 0 h 1354334"/>
                <a:gd name="connsiteX1" fmla="*/ 555980 w 555980"/>
                <a:gd name="connsiteY1" fmla="*/ 976179 h 1354334"/>
                <a:gd name="connsiteX2" fmla="*/ 0 w 555980"/>
                <a:gd name="connsiteY2" fmla="*/ 1354334 h 1354334"/>
                <a:gd name="connsiteX3" fmla="*/ 737 w 555980"/>
                <a:gd name="connsiteY3" fmla="*/ 709226 h 1354334"/>
                <a:gd name="connsiteX4" fmla="*/ 555980 w 555980"/>
                <a:gd name="connsiteY4" fmla="*/ 0 h 1354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80" h="1354334">
                  <a:moveTo>
                    <a:pt x="555980" y="0"/>
                  </a:moveTo>
                  <a:lnTo>
                    <a:pt x="555980" y="976179"/>
                  </a:lnTo>
                  <a:lnTo>
                    <a:pt x="0" y="1354334"/>
                  </a:lnTo>
                  <a:cubicBezTo>
                    <a:pt x="246" y="1139298"/>
                    <a:pt x="491" y="924262"/>
                    <a:pt x="737" y="709226"/>
                  </a:cubicBezTo>
                  <a:lnTo>
                    <a:pt x="555980" y="0"/>
                  </a:ln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dirty="0">
                <a:latin typeface="Arial" panose="020B0604020202020204" pitchFamily="34" charset="0"/>
                <a:cs typeface="Arial" panose="020B0604020202020204" pitchFamily="34" charset="0"/>
              </a:endParaRPr>
            </a:p>
          </p:txBody>
        </p:sp>
        <p:sp>
          <p:nvSpPr>
            <p:cNvPr id="30" name="Freeform 49">
              <a:extLst>
                <a:ext uri="{FF2B5EF4-FFF2-40B4-BE49-F238E27FC236}">
                  <a16:creationId xmlns="" xmlns:a16="http://schemas.microsoft.com/office/drawing/2014/main" id="{9E9A9D85-3124-4922-B484-E34D34198274}"/>
                </a:ext>
              </a:extLst>
            </p:cNvPr>
            <p:cNvSpPr/>
            <p:nvPr/>
          </p:nvSpPr>
          <p:spPr>
            <a:xfrm>
              <a:off x="413844" y="1636682"/>
              <a:ext cx="556244" cy="995249"/>
            </a:xfrm>
            <a:custGeom>
              <a:avLst/>
              <a:gdLst>
                <a:gd name="connsiteX0" fmla="*/ 556244 w 556244"/>
                <a:gd name="connsiteY0" fmla="*/ 0 h 995250"/>
                <a:gd name="connsiteX1" fmla="*/ 556244 w 556244"/>
                <a:gd name="connsiteY1" fmla="*/ 148222 h 995250"/>
                <a:gd name="connsiteX2" fmla="*/ 556244 w 556244"/>
                <a:gd name="connsiteY2" fmla="*/ 847028 h 995250"/>
                <a:gd name="connsiteX3" fmla="*/ 556244 w 556244"/>
                <a:gd name="connsiteY3" fmla="*/ 995250 h 995250"/>
                <a:gd name="connsiteX4" fmla="*/ 0 w 556244"/>
                <a:gd name="connsiteY4" fmla="*/ 995250 h 995250"/>
                <a:gd name="connsiteX5" fmla="*/ 317 w 556244"/>
                <a:gd name="connsiteY5" fmla="*/ 847028 h 995250"/>
                <a:gd name="connsiteX6" fmla="*/ 0 w 556244"/>
                <a:gd name="connsiteY6" fmla="*/ 847028 h 995250"/>
                <a:gd name="connsiteX7" fmla="*/ 1001 w 556244"/>
                <a:gd name="connsiteY7" fmla="*/ 378960 h 9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6244" h="995250">
                  <a:moveTo>
                    <a:pt x="556244" y="0"/>
                  </a:moveTo>
                  <a:lnTo>
                    <a:pt x="556244" y="148222"/>
                  </a:lnTo>
                  <a:lnTo>
                    <a:pt x="556244" y="847028"/>
                  </a:lnTo>
                  <a:lnTo>
                    <a:pt x="556244" y="995250"/>
                  </a:lnTo>
                  <a:lnTo>
                    <a:pt x="0" y="995250"/>
                  </a:lnTo>
                  <a:lnTo>
                    <a:pt x="317" y="847028"/>
                  </a:lnTo>
                  <a:lnTo>
                    <a:pt x="0" y="847028"/>
                  </a:lnTo>
                  <a:lnTo>
                    <a:pt x="1001" y="378960"/>
                  </a:lnTo>
                  <a:close/>
                </a:path>
              </a:pathLst>
            </a:cu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2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0189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D90423C-B409-458B-9DD9-6E923D16D412}"/>
              </a:ext>
            </a:extLst>
          </p:cNvPr>
          <p:cNvSpPr>
            <a:spLocks noGrp="1"/>
          </p:cNvSpPr>
          <p:nvPr>
            <p:ph type="title"/>
          </p:nvPr>
        </p:nvSpPr>
        <p:spPr>
          <a:xfrm>
            <a:off x="457200" y="205979"/>
            <a:ext cx="8229600" cy="493563"/>
          </a:xfrm>
        </p:spPr>
        <p:txBody>
          <a:bodyPr>
            <a:normAutofit/>
          </a:bodyPr>
          <a:lstStyle/>
          <a:p>
            <a:pPr algn="ctr"/>
            <a:r>
              <a:rPr lang="en-US" sz="2400" dirty="0">
                <a:latin typeface="Times New Roman" pitchFamily="18" charset="0"/>
                <a:cs typeface="Times New Roman" pitchFamily="18" charset="0"/>
              </a:rPr>
              <a:t>STEAM </a:t>
            </a:r>
            <a:r>
              <a:rPr lang="en-US" sz="2400" dirty="0" err="1">
                <a:latin typeface="Times New Roman" pitchFamily="18" charset="0"/>
                <a:cs typeface="Times New Roman" pitchFamily="18" charset="0"/>
              </a:rPr>
              <a:t>nima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uchun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bizga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kerak</a:t>
            </a:r>
            <a:r>
              <a:rPr lang="en-US" sz="2400" dirty="0">
                <a:latin typeface="Times New Roman" pitchFamily="18" charset="0"/>
                <a:cs typeface="Times New Roman" pitchFamily="18" charset="0"/>
              </a:rPr>
              <a:t>?</a:t>
            </a:r>
            <a:endParaRPr lang="ru-RU" sz="2400" dirty="0">
              <a:latin typeface="Times New Roman" pitchFamily="18" charset="0"/>
              <a:cs typeface="Times New Roman" pitchFamily="18" charset="0"/>
            </a:endParaRPr>
          </a:p>
        </p:txBody>
      </p:sp>
      <p:sp>
        <p:nvSpPr>
          <p:cNvPr id="47" name="Овал 46">
            <a:extLst>
              <a:ext uri="{FF2B5EF4-FFF2-40B4-BE49-F238E27FC236}">
                <a16:creationId xmlns="" xmlns:a16="http://schemas.microsoft.com/office/drawing/2014/main" id="{9B41284D-F13B-4BC9-9DCC-418A4AD41BC3}"/>
              </a:ext>
            </a:extLst>
          </p:cNvPr>
          <p:cNvSpPr/>
          <p:nvPr/>
        </p:nvSpPr>
        <p:spPr>
          <a:xfrm>
            <a:off x="3863240" y="2261967"/>
            <a:ext cx="1401048" cy="1372956"/>
          </a:xfrm>
          <a:prstGeom prst="ellipse">
            <a:avLst/>
          </a:prstGeom>
          <a:solidFill>
            <a:schemeClr val="bg2">
              <a:lumMod val="9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b="1" dirty="0">
              <a:latin typeface="Arial" panose="020B0604020202020204" pitchFamily="34" charset="0"/>
              <a:cs typeface="Arial" panose="020B0604020202020204" pitchFamily="34" charset="0"/>
            </a:endParaRPr>
          </a:p>
          <a:p>
            <a:r>
              <a:rPr lang="en-US" b="1" dirty="0">
                <a:solidFill>
                  <a:schemeClr val="tx1"/>
                </a:solidFill>
                <a:latin typeface="Arial" panose="020B0604020202020204" pitchFamily="34" charset="0"/>
                <a:cs typeface="Arial" panose="020B0604020202020204" pitchFamily="34" charset="0"/>
              </a:rPr>
              <a:t>STEAM</a:t>
            </a:r>
            <a:endParaRPr lang="ru-RU" b="1" dirty="0">
              <a:solidFill>
                <a:schemeClr val="tx1"/>
              </a:solidFill>
              <a:latin typeface="Arial" panose="020B0604020202020204" pitchFamily="34" charset="0"/>
              <a:cs typeface="Arial" panose="020B0604020202020204" pitchFamily="34" charset="0"/>
            </a:endParaRPr>
          </a:p>
        </p:txBody>
      </p:sp>
      <p:grpSp>
        <p:nvGrpSpPr>
          <p:cNvPr id="5" name="Группа 4">
            <a:extLst>
              <a:ext uri="{FF2B5EF4-FFF2-40B4-BE49-F238E27FC236}">
                <a16:creationId xmlns="" xmlns:a16="http://schemas.microsoft.com/office/drawing/2014/main" id="{D57CE2D6-2CAB-4C2B-9304-B1B180A47A73}"/>
              </a:ext>
            </a:extLst>
          </p:cNvPr>
          <p:cNvGrpSpPr/>
          <p:nvPr/>
        </p:nvGrpSpPr>
        <p:grpSpPr>
          <a:xfrm>
            <a:off x="4248502" y="1923403"/>
            <a:ext cx="552795" cy="287153"/>
            <a:chOff x="4891256" y="1598732"/>
            <a:chExt cx="552795" cy="287153"/>
          </a:xfrm>
          <a:solidFill>
            <a:srgbClr val="C00000"/>
          </a:solidFill>
          <a:scene3d>
            <a:camera prst="orthographicFront">
              <a:rot lat="0" lon="0" rev="0"/>
            </a:camera>
            <a:lightRig rig="contrasting" dir="t">
              <a:rot lat="0" lon="0" rev="1200000"/>
            </a:lightRig>
          </a:scene3d>
        </p:grpSpPr>
        <p:sp>
          <p:nvSpPr>
            <p:cNvPr id="45" name="Стрелка: вправо 44">
              <a:extLst>
                <a:ext uri="{FF2B5EF4-FFF2-40B4-BE49-F238E27FC236}">
                  <a16:creationId xmlns="" xmlns:a16="http://schemas.microsoft.com/office/drawing/2014/main" id="{F3CF07F3-B55F-449B-B2B6-5E8ED1809CCE}"/>
                </a:ext>
              </a:extLst>
            </p:cNvPr>
            <p:cNvSpPr/>
            <p:nvPr/>
          </p:nvSpPr>
          <p:spPr>
            <a:xfrm rot="16200031">
              <a:off x="5024077" y="1465911"/>
              <a:ext cx="287153"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Стрелка: вправо 6">
              <a:extLst>
                <a:ext uri="{FF2B5EF4-FFF2-40B4-BE49-F238E27FC236}">
                  <a16:creationId xmlns="" xmlns:a16="http://schemas.microsoft.com/office/drawing/2014/main" id="{958758A7-42E3-4113-855A-74859D924A4D}"/>
                </a:ext>
              </a:extLst>
            </p:cNvPr>
            <p:cNvSpPr txBox="1"/>
            <p:nvPr/>
          </p:nvSpPr>
          <p:spPr>
            <a:xfrm rot="16200031">
              <a:off x="5067150" y="1619543"/>
              <a:ext cx="201007"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6" name="Группа 5">
            <a:extLst>
              <a:ext uri="{FF2B5EF4-FFF2-40B4-BE49-F238E27FC236}">
                <a16:creationId xmlns="" xmlns:a16="http://schemas.microsoft.com/office/drawing/2014/main" id="{5648B299-10D5-47E0-B019-728BD4DF71FC}"/>
              </a:ext>
            </a:extLst>
          </p:cNvPr>
          <p:cNvGrpSpPr/>
          <p:nvPr/>
        </p:nvGrpSpPr>
        <p:grpSpPr>
          <a:xfrm>
            <a:off x="3704599" y="785689"/>
            <a:ext cx="1408565" cy="1138105"/>
            <a:chOff x="4436021" y="0"/>
            <a:chExt cx="1463283" cy="1463283"/>
          </a:xfrm>
          <a:solidFill>
            <a:schemeClr val="accent6">
              <a:lumMod val="20000"/>
              <a:lumOff val="80000"/>
            </a:schemeClr>
          </a:solidFill>
          <a:scene3d>
            <a:camera prst="orthographicFront">
              <a:rot lat="0" lon="0" rev="0"/>
            </a:camera>
            <a:lightRig rig="contrasting" dir="t">
              <a:rot lat="0" lon="0" rev="1200000"/>
            </a:lightRig>
          </a:scene3d>
        </p:grpSpPr>
        <p:sp>
          <p:nvSpPr>
            <p:cNvPr id="43" name="Овал 42">
              <a:extLst>
                <a:ext uri="{FF2B5EF4-FFF2-40B4-BE49-F238E27FC236}">
                  <a16:creationId xmlns="" xmlns:a16="http://schemas.microsoft.com/office/drawing/2014/main" id="{D31BDBCA-FC92-40C8-8837-F6BC9B823F89}"/>
                </a:ext>
              </a:extLst>
            </p:cNvPr>
            <p:cNvSpPr/>
            <p:nvPr/>
          </p:nvSpPr>
          <p:spPr>
            <a:xfrm>
              <a:off x="4436021" y="0"/>
              <a:ext cx="1463283" cy="146328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4" name="Овал 8">
              <a:extLst>
                <a:ext uri="{FF2B5EF4-FFF2-40B4-BE49-F238E27FC236}">
                  <a16:creationId xmlns="" xmlns:a16="http://schemas.microsoft.com/office/drawing/2014/main" id="{A833D0F0-96DA-4D2A-9E3B-7C1D2BE0CD49}"/>
                </a:ext>
              </a:extLst>
            </p:cNvPr>
            <p:cNvSpPr txBox="1"/>
            <p:nvPr/>
          </p:nvSpPr>
          <p:spPr>
            <a:xfrm>
              <a:off x="4650314" y="214293"/>
              <a:ext cx="1034697" cy="103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Kreativlik</a:t>
              </a:r>
              <a:endParaRPr lang="ru-RU" sz="1600" b="1" kern="1200" dirty="0">
                <a:solidFill>
                  <a:schemeClr val="tx1"/>
                </a:solidFill>
                <a:latin typeface="Arial" panose="020B0604020202020204" pitchFamily="34" charset="0"/>
                <a:cs typeface="Arial" panose="020B0604020202020204" pitchFamily="34" charset="0"/>
              </a:endParaRPr>
            </a:p>
          </p:txBody>
        </p:sp>
      </p:grpSp>
      <p:grpSp>
        <p:nvGrpSpPr>
          <p:cNvPr id="7" name="Группа 6">
            <a:extLst>
              <a:ext uri="{FF2B5EF4-FFF2-40B4-BE49-F238E27FC236}">
                <a16:creationId xmlns="" xmlns:a16="http://schemas.microsoft.com/office/drawing/2014/main" id="{E83BA911-6CD3-4B25-B3AA-191974A76EFD}"/>
              </a:ext>
            </a:extLst>
          </p:cNvPr>
          <p:cNvGrpSpPr/>
          <p:nvPr/>
        </p:nvGrpSpPr>
        <p:grpSpPr>
          <a:xfrm>
            <a:off x="5146939" y="2085345"/>
            <a:ext cx="298937" cy="552795"/>
            <a:chOff x="5891095" y="1894723"/>
            <a:chExt cx="298937" cy="552795"/>
          </a:xfrm>
          <a:solidFill>
            <a:srgbClr val="C00000"/>
          </a:solidFill>
          <a:scene3d>
            <a:camera prst="orthographicFront">
              <a:rot lat="0" lon="0" rev="0"/>
            </a:camera>
            <a:lightRig rig="contrasting" dir="t">
              <a:rot lat="0" lon="0" rev="1200000"/>
            </a:lightRig>
          </a:scene3d>
        </p:grpSpPr>
        <p:sp>
          <p:nvSpPr>
            <p:cNvPr id="41" name="Стрелка: вправо 40">
              <a:extLst>
                <a:ext uri="{FF2B5EF4-FFF2-40B4-BE49-F238E27FC236}">
                  <a16:creationId xmlns="" xmlns:a16="http://schemas.microsoft.com/office/drawing/2014/main" id="{9836F571-4447-4F2F-B64D-FC3C906B18B7}"/>
                </a:ext>
              </a:extLst>
            </p:cNvPr>
            <p:cNvSpPr/>
            <p:nvPr/>
          </p:nvSpPr>
          <p:spPr>
            <a:xfrm rot="19407533">
              <a:off x="5891095" y="1894723"/>
              <a:ext cx="298937"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2" name="Стрелка: вправо 10">
              <a:extLst>
                <a:ext uri="{FF2B5EF4-FFF2-40B4-BE49-F238E27FC236}">
                  <a16:creationId xmlns="" xmlns:a16="http://schemas.microsoft.com/office/drawing/2014/main" id="{FB41C445-40EE-4291-B5A8-AB265D2705B2}"/>
                </a:ext>
              </a:extLst>
            </p:cNvPr>
            <p:cNvSpPr txBox="1"/>
            <p:nvPr/>
          </p:nvSpPr>
          <p:spPr>
            <a:xfrm rot="19407533">
              <a:off x="5899909" y="2031980"/>
              <a:ext cx="209256"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8" name="Группа 7">
            <a:extLst>
              <a:ext uri="{FF2B5EF4-FFF2-40B4-BE49-F238E27FC236}">
                <a16:creationId xmlns="" xmlns:a16="http://schemas.microsoft.com/office/drawing/2014/main" id="{C590F3B6-727F-443D-95B9-E9D043C7C261}"/>
              </a:ext>
            </a:extLst>
          </p:cNvPr>
          <p:cNvGrpSpPr/>
          <p:nvPr/>
        </p:nvGrpSpPr>
        <p:grpSpPr>
          <a:xfrm>
            <a:off x="5343134" y="1300298"/>
            <a:ext cx="1437083" cy="1124206"/>
            <a:chOff x="6130122" y="830911"/>
            <a:chExt cx="1463283" cy="1463283"/>
          </a:xfrm>
          <a:scene3d>
            <a:camera prst="orthographicFront">
              <a:rot lat="0" lon="0" rev="0"/>
            </a:camera>
            <a:lightRig rig="contrasting" dir="t">
              <a:rot lat="0" lon="0" rev="1200000"/>
            </a:lightRig>
          </a:scene3d>
        </p:grpSpPr>
        <p:sp>
          <p:nvSpPr>
            <p:cNvPr id="39" name="Овал 38">
              <a:extLst>
                <a:ext uri="{FF2B5EF4-FFF2-40B4-BE49-F238E27FC236}">
                  <a16:creationId xmlns="" xmlns:a16="http://schemas.microsoft.com/office/drawing/2014/main" id="{835B1285-166D-4BA9-9E10-237F8D34E7CD}"/>
                </a:ext>
              </a:extLst>
            </p:cNvPr>
            <p:cNvSpPr/>
            <p:nvPr/>
          </p:nvSpPr>
          <p:spPr>
            <a:xfrm>
              <a:off x="6130122" y="830911"/>
              <a:ext cx="1463283" cy="1463283"/>
            </a:xfrm>
            <a:prstGeom prst="ellipse">
              <a:avLst/>
            </a:prstGeom>
            <a:solidFill>
              <a:schemeClr val="accent6">
                <a:lumMod val="20000"/>
                <a:lumOff val="80000"/>
              </a:schemeClr>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40" name="Овал 12">
              <a:extLst>
                <a:ext uri="{FF2B5EF4-FFF2-40B4-BE49-F238E27FC236}">
                  <a16:creationId xmlns="" xmlns:a16="http://schemas.microsoft.com/office/drawing/2014/main" id="{12C3F526-BECA-494A-BF54-05371002A73E}"/>
                </a:ext>
              </a:extLst>
            </p:cNvPr>
            <p:cNvSpPr txBox="1"/>
            <p:nvPr/>
          </p:nvSpPr>
          <p:spPr>
            <a:xfrm>
              <a:off x="6344415" y="1045204"/>
              <a:ext cx="1034697" cy="1034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Amaliy</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ishlash</a:t>
              </a:r>
              <a:endParaRPr lang="ru-RU" sz="1600" b="1" kern="1200" dirty="0">
                <a:solidFill>
                  <a:schemeClr val="tx1"/>
                </a:solidFill>
                <a:latin typeface="Arial" panose="020B0604020202020204" pitchFamily="34" charset="0"/>
                <a:cs typeface="Arial" panose="020B0604020202020204" pitchFamily="34" charset="0"/>
              </a:endParaRPr>
            </a:p>
          </p:txBody>
        </p:sp>
      </p:grpSp>
      <p:grpSp>
        <p:nvGrpSpPr>
          <p:cNvPr id="9" name="Группа 8">
            <a:extLst>
              <a:ext uri="{FF2B5EF4-FFF2-40B4-BE49-F238E27FC236}">
                <a16:creationId xmlns="" xmlns:a16="http://schemas.microsoft.com/office/drawing/2014/main" id="{55955355-14C8-496F-9458-8062921802E8}"/>
              </a:ext>
            </a:extLst>
          </p:cNvPr>
          <p:cNvGrpSpPr/>
          <p:nvPr/>
        </p:nvGrpSpPr>
        <p:grpSpPr>
          <a:xfrm>
            <a:off x="5331271" y="2726201"/>
            <a:ext cx="344152" cy="552795"/>
            <a:chOff x="6095159" y="2792586"/>
            <a:chExt cx="344152" cy="552795"/>
          </a:xfrm>
          <a:solidFill>
            <a:srgbClr val="C00000"/>
          </a:solidFill>
          <a:scene3d>
            <a:camera prst="orthographicFront">
              <a:rot lat="0" lon="0" rev="0"/>
            </a:camera>
            <a:lightRig rig="contrasting" dir="t">
              <a:rot lat="0" lon="0" rev="1200000"/>
            </a:lightRig>
          </a:scene3d>
        </p:grpSpPr>
        <p:sp>
          <p:nvSpPr>
            <p:cNvPr id="37" name="Стрелка: вправо 36">
              <a:extLst>
                <a:ext uri="{FF2B5EF4-FFF2-40B4-BE49-F238E27FC236}">
                  <a16:creationId xmlns="" xmlns:a16="http://schemas.microsoft.com/office/drawing/2014/main" id="{60AC22EC-57E0-4F12-A6E5-4DC45B138013}"/>
                </a:ext>
              </a:extLst>
            </p:cNvPr>
            <p:cNvSpPr/>
            <p:nvPr/>
          </p:nvSpPr>
          <p:spPr>
            <a:xfrm rot="771406">
              <a:off x="6095159" y="2792586"/>
              <a:ext cx="344152"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Стрелка: вправо 14">
              <a:extLst>
                <a:ext uri="{FF2B5EF4-FFF2-40B4-BE49-F238E27FC236}">
                  <a16:creationId xmlns="" xmlns:a16="http://schemas.microsoft.com/office/drawing/2014/main" id="{773B784E-C93C-42A0-A496-3CBB3884F079}"/>
                </a:ext>
              </a:extLst>
            </p:cNvPr>
            <p:cNvSpPr txBox="1"/>
            <p:nvPr/>
          </p:nvSpPr>
          <p:spPr>
            <a:xfrm rot="771406">
              <a:off x="6096453" y="2891658"/>
              <a:ext cx="240906"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10" name="Группа 9">
            <a:extLst>
              <a:ext uri="{FF2B5EF4-FFF2-40B4-BE49-F238E27FC236}">
                <a16:creationId xmlns="" xmlns:a16="http://schemas.microsoft.com/office/drawing/2014/main" id="{8DB03110-391E-42FB-BEB5-67589D3E7E45}"/>
              </a:ext>
            </a:extLst>
          </p:cNvPr>
          <p:cNvGrpSpPr/>
          <p:nvPr/>
        </p:nvGrpSpPr>
        <p:grpSpPr>
          <a:xfrm>
            <a:off x="5728366" y="2612546"/>
            <a:ext cx="1401048" cy="1276612"/>
            <a:chOff x="6574920" y="2574555"/>
            <a:chExt cx="1463283" cy="1463283"/>
          </a:xfrm>
          <a:scene3d>
            <a:camera prst="orthographicFront">
              <a:rot lat="0" lon="0" rev="0"/>
            </a:camera>
            <a:lightRig rig="contrasting" dir="t">
              <a:rot lat="0" lon="0" rev="1200000"/>
            </a:lightRig>
          </a:scene3d>
        </p:grpSpPr>
        <p:sp>
          <p:nvSpPr>
            <p:cNvPr id="35" name="Овал 34">
              <a:extLst>
                <a:ext uri="{FF2B5EF4-FFF2-40B4-BE49-F238E27FC236}">
                  <a16:creationId xmlns="" xmlns:a16="http://schemas.microsoft.com/office/drawing/2014/main" id="{2C030AC3-3AAC-464F-9A90-A0168A334ACF}"/>
                </a:ext>
              </a:extLst>
            </p:cNvPr>
            <p:cNvSpPr/>
            <p:nvPr/>
          </p:nvSpPr>
          <p:spPr>
            <a:xfrm>
              <a:off x="6574920" y="2574555"/>
              <a:ext cx="1463283" cy="1463283"/>
            </a:xfrm>
            <a:prstGeom prst="ellipse">
              <a:avLst/>
            </a:prstGeom>
            <a:solidFill>
              <a:schemeClr val="accent6">
                <a:lumMod val="20000"/>
                <a:lumOff val="80000"/>
              </a:schemeClr>
            </a:solid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6" name="Овал 16">
              <a:extLst>
                <a:ext uri="{FF2B5EF4-FFF2-40B4-BE49-F238E27FC236}">
                  <a16:creationId xmlns="" xmlns:a16="http://schemas.microsoft.com/office/drawing/2014/main" id="{D65C1636-9294-4592-AF07-AE1AF339443C}"/>
                </a:ext>
              </a:extLst>
            </p:cNvPr>
            <p:cNvSpPr txBox="1"/>
            <p:nvPr/>
          </p:nvSpPr>
          <p:spPr>
            <a:xfrm>
              <a:off x="6789213" y="2788848"/>
              <a:ext cx="1034697" cy="1034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600" b="1" kern="1200" dirty="0" err="1">
                  <a:solidFill>
                    <a:schemeClr val="tx1"/>
                  </a:solidFill>
                  <a:latin typeface="Arial" panose="020B0604020202020204" pitchFamily="34" charset="0"/>
                  <a:cs typeface="Arial" panose="020B0604020202020204" pitchFamily="34" charset="0"/>
                </a:rPr>
                <a:t>Fanga</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bo‘lgan</a:t>
              </a:r>
              <a:r>
                <a:rPr lang="en-US" sz="1600" b="1" kern="1200" dirty="0">
                  <a:solidFill>
                    <a:schemeClr val="tx1"/>
                  </a:solidFill>
                  <a:latin typeface="Arial" panose="020B0604020202020204" pitchFamily="34" charset="0"/>
                  <a:cs typeface="Arial" panose="020B0604020202020204" pitchFamily="34" charset="0"/>
                </a:rPr>
                <a:t> </a:t>
              </a:r>
              <a:r>
                <a:rPr lang="en-US" sz="1600" b="1" kern="1200" dirty="0" err="1">
                  <a:solidFill>
                    <a:schemeClr val="tx1"/>
                  </a:solidFill>
                  <a:latin typeface="Arial" panose="020B0604020202020204" pitchFamily="34" charset="0"/>
                  <a:cs typeface="Arial" panose="020B0604020202020204" pitchFamily="34" charset="0"/>
                </a:rPr>
                <a:t>qiziqish</a:t>
              </a:r>
              <a:endParaRPr lang="ru-RU" sz="1600" b="1" kern="1200" dirty="0">
                <a:solidFill>
                  <a:schemeClr val="tx1"/>
                </a:solidFill>
                <a:latin typeface="Arial" panose="020B0604020202020204" pitchFamily="34" charset="0"/>
                <a:cs typeface="Arial" panose="020B0604020202020204" pitchFamily="34" charset="0"/>
              </a:endParaRPr>
            </a:p>
          </p:txBody>
        </p:sp>
      </p:grpSp>
      <p:grpSp>
        <p:nvGrpSpPr>
          <p:cNvPr id="11" name="Группа 10">
            <a:extLst>
              <a:ext uri="{FF2B5EF4-FFF2-40B4-BE49-F238E27FC236}">
                <a16:creationId xmlns="" xmlns:a16="http://schemas.microsoft.com/office/drawing/2014/main" id="{8DF644AD-E7D9-4B9E-BD0D-10E8E2DE1F6B}"/>
              </a:ext>
            </a:extLst>
          </p:cNvPr>
          <p:cNvGrpSpPr/>
          <p:nvPr/>
        </p:nvGrpSpPr>
        <p:grpSpPr>
          <a:xfrm>
            <a:off x="4784965" y="3470708"/>
            <a:ext cx="552795" cy="344151"/>
            <a:chOff x="5380621" y="3662108"/>
            <a:chExt cx="552795" cy="344151"/>
          </a:xfrm>
          <a:solidFill>
            <a:srgbClr val="C00000"/>
          </a:solidFill>
          <a:scene3d>
            <a:camera prst="orthographicFront">
              <a:rot lat="0" lon="0" rev="0"/>
            </a:camera>
            <a:lightRig rig="contrasting" dir="t">
              <a:rot lat="0" lon="0" rev="1200000"/>
            </a:lightRig>
          </a:scene3d>
        </p:grpSpPr>
        <p:sp>
          <p:nvSpPr>
            <p:cNvPr id="33" name="Стрелка: вправо 32">
              <a:extLst>
                <a:ext uri="{FF2B5EF4-FFF2-40B4-BE49-F238E27FC236}">
                  <a16:creationId xmlns="" xmlns:a16="http://schemas.microsoft.com/office/drawing/2014/main" id="{E1618AD2-4D28-4B1D-9827-CE5088BE24C6}"/>
                </a:ext>
              </a:extLst>
            </p:cNvPr>
            <p:cNvSpPr/>
            <p:nvPr/>
          </p:nvSpPr>
          <p:spPr>
            <a:xfrm rot="3857103">
              <a:off x="5484943" y="3557786"/>
              <a:ext cx="344151"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4" name="Стрелка: вправо 18">
              <a:extLst>
                <a:ext uri="{FF2B5EF4-FFF2-40B4-BE49-F238E27FC236}">
                  <a16:creationId xmlns="" xmlns:a16="http://schemas.microsoft.com/office/drawing/2014/main" id="{74476EA0-363B-48A2-9F57-0C117E43D998}"/>
                </a:ext>
              </a:extLst>
            </p:cNvPr>
            <p:cNvSpPr txBox="1"/>
            <p:nvPr/>
          </p:nvSpPr>
          <p:spPr>
            <a:xfrm rot="3857103">
              <a:off x="5514167" y="3621835"/>
              <a:ext cx="240906"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12" name="Группа 11">
            <a:extLst>
              <a:ext uri="{FF2B5EF4-FFF2-40B4-BE49-F238E27FC236}">
                <a16:creationId xmlns="" xmlns:a16="http://schemas.microsoft.com/office/drawing/2014/main" id="{3D61D52E-B0DC-41C8-A4F5-4824E1247752}"/>
              </a:ext>
            </a:extLst>
          </p:cNvPr>
          <p:cNvGrpSpPr/>
          <p:nvPr/>
        </p:nvGrpSpPr>
        <p:grpSpPr>
          <a:xfrm>
            <a:off x="4724645" y="3693679"/>
            <a:ext cx="1437084" cy="1276612"/>
            <a:chOff x="5206618" y="3905728"/>
            <a:chExt cx="1463283" cy="1591400"/>
          </a:xfrm>
          <a:solidFill>
            <a:schemeClr val="accent6">
              <a:lumMod val="20000"/>
              <a:lumOff val="80000"/>
            </a:schemeClr>
          </a:solidFill>
          <a:scene3d>
            <a:camera prst="orthographicFront">
              <a:rot lat="0" lon="0" rev="0"/>
            </a:camera>
            <a:lightRig rig="contrasting" dir="t">
              <a:rot lat="0" lon="0" rev="1200000"/>
            </a:lightRig>
          </a:scene3d>
        </p:grpSpPr>
        <p:sp>
          <p:nvSpPr>
            <p:cNvPr id="31" name="Овал 30">
              <a:extLst>
                <a:ext uri="{FF2B5EF4-FFF2-40B4-BE49-F238E27FC236}">
                  <a16:creationId xmlns="" xmlns:a16="http://schemas.microsoft.com/office/drawing/2014/main" id="{96618A44-36B5-4EB2-A206-2CEC0029686A}"/>
                </a:ext>
              </a:extLst>
            </p:cNvPr>
            <p:cNvSpPr/>
            <p:nvPr/>
          </p:nvSpPr>
          <p:spPr>
            <a:xfrm>
              <a:off x="5206618" y="3905728"/>
              <a:ext cx="1463283" cy="1591400"/>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2" name="Овал 20">
              <a:extLst>
                <a:ext uri="{FF2B5EF4-FFF2-40B4-BE49-F238E27FC236}">
                  <a16:creationId xmlns="" xmlns:a16="http://schemas.microsoft.com/office/drawing/2014/main" id="{F4358058-0B89-4669-B3CC-24F202383DFD}"/>
                </a:ext>
              </a:extLst>
            </p:cNvPr>
            <p:cNvSpPr txBox="1"/>
            <p:nvPr/>
          </p:nvSpPr>
          <p:spPr>
            <a:xfrm>
              <a:off x="5417794" y="4323507"/>
              <a:ext cx="1034697" cy="103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b="1" kern="1200" dirty="0" err="1">
                  <a:solidFill>
                    <a:schemeClr val="tx1"/>
                  </a:solidFill>
                  <a:latin typeface="Arial" panose="020B0604020202020204" pitchFamily="34" charset="0"/>
                  <a:cs typeface="Arial" panose="020B0604020202020204" pitchFamily="34" charset="0"/>
                </a:rPr>
                <a:t>Yaxshi</a:t>
              </a:r>
              <a:r>
                <a:rPr lang="en-US" b="1" kern="1200" dirty="0">
                  <a:solidFill>
                    <a:schemeClr val="tx1"/>
                  </a:solidFill>
                  <a:latin typeface="Arial" panose="020B0604020202020204" pitchFamily="34" charset="0"/>
                  <a:cs typeface="Arial" panose="020B0604020202020204" pitchFamily="34" charset="0"/>
                </a:rPr>
                <a:t> </a:t>
              </a:r>
              <a:r>
                <a:rPr lang="en-US" b="1" kern="1200" dirty="0" err="1">
                  <a:solidFill>
                    <a:schemeClr val="tx1"/>
                  </a:solidFill>
                  <a:latin typeface="Arial" panose="020B0604020202020204" pitchFamily="34" charset="0"/>
                  <a:cs typeface="Arial" panose="020B0604020202020204" pitchFamily="34" charset="0"/>
                </a:rPr>
                <a:t>karriera</a:t>
              </a:r>
              <a:endParaRPr lang="ru-RU" b="1" kern="1200" dirty="0">
                <a:solidFill>
                  <a:schemeClr val="tx1"/>
                </a:solidFill>
                <a:latin typeface="Arial" panose="020B0604020202020204" pitchFamily="34" charset="0"/>
                <a:cs typeface="Arial" panose="020B0604020202020204" pitchFamily="34" charset="0"/>
              </a:endParaRPr>
            </a:p>
          </p:txBody>
        </p:sp>
      </p:grpSp>
      <p:grpSp>
        <p:nvGrpSpPr>
          <p:cNvPr id="13" name="Группа 12">
            <a:extLst>
              <a:ext uri="{FF2B5EF4-FFF2-40B4-BE49-F238E27FC236}">
                <a16:creationId xmlns="" xmlns:a16="http://schemas.microsoft.com/office/drawing/2014/main" id="{3E2FF52D-BAEF-4FB7-BF71-0B4307463C1B}"/>
              </a:ext>
            </a:extLst>
          </p:cNvPr>
          <p:cNvGrpSpPr/>
          <p:nvPr/>
        </p:nvGrpSpPr>
        <p:grpSpPr>
          <a:xfrm>
            <a:off x="3806239" y="3470712"/>
            <a:ext cx="552795" cy="344137"/>
            <a:chOff x="4401895" y="3662112"/>
            <a:chExt cx="552795" cy="344137"/>
          </a:xfrm>
          <a:solidFill>
            <a:srgbClr val="C00000"/>
          </a:solidFill>
          <a:scene3d>
            <a:camera prst="orthographicFront">
              <a:rot lat="0" lon="0" rev="0"/>
            </a:camera>
            <a:lightRig rig="contrasting" dir="t">
              <a:rot lat="0" lon="0" rev="1200000"/>
            </a:lightRig>
          </a:scene3d>
        </p:grpSpPr>
        <p:sp>
          <p:nvSpPr>
            <p:cNvPr id="29" name="Стрелка: вправо 28">
              <a:extLst>
                <a:ext uri="{FF2B5EF4-FFF2-40B4-BE49-F238E27FC236}">
                  <a16:creationId xmlns="" xmlns:a16="http://schemas.microsoft.com/office/drawing/2014/main" id="{20C4C7CB-98B3-4923-AB4A-65962CB5275C}"/>
                </a:ext>
              </a:extLst>
            </p:cNvPr>
            <p:cNvSpPr/>
            <p:nvPr/>
          </p:nvSpPr>
          <p:spPr>
            <a:xfrm rot="6942838">
              <a:off x="4506224" y="3557783"/>
              <a:ext cx="344137"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Стрелка: вправо 22">
              <a:extLst>
                <a:ext uri="{FF2B5EF4-FFF2-40B4-BE49-F238E27FC236}">
                  <a16:creationId xmlns="" xmlns:a16="http://schemas.microsoft.com/office/drawing/2014/main" id="{41927717-8870-40FB-847E-A36D54385588}"/>
                </a:ext>
              </a:extLst>
            </p:cNvPr>
            <p:cNvSpPr txBox="1"/>
            <p:nvPr/>
          </p:nvSpPr>
          <p:spPr>
            <a:xfrm rot="17742838">
              <a:off x="4580242" y="3621833"/>
              <a:ext cx="240896"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14" name="Группа 13">
            <a:extLst>
              <a:ext uri="{FF2B5EF4-FFF2-40B4-BE49-F238E27FC236}">
                <a16:creationId xmlns="" xmlns:a16="http://schemas.microsoft.com/office/drawing/2014/main" id="{67A61E53-EF6B-4B1D-B5F2-F04A3A0609AA}"/>
              </a:ext>
            </a:extLst>
          </p:cNvPr>
          <p:cNvGrpSpPr/>
          <p:nvPr/>
        </p:nvGrpSpPr>
        <p:grpSpPr>
          <a:xfrm>
            <a:off x="2746917" y="3741958"/>
            <a:ext cx="1625870" cy="1250781"/>
            <a:chOff x="3484119" y="4063010"/>
            <a:chExt cx="1463283" cy="1463283"/>
          </a:xfrm>
          <a:solidFill>
            <a:schemeClr val="accent6">
              <a:lumMod val="20000"/>
              <a:lumOff val="80000"/>
            </a:schemeClr>
          </a:solidFill>
          <a:scene3d>
            <a:camera prst="orthographicFront">
              <a:rot lat="0" lon="0" rev="0"/>
            </a:camera>
            <a:lightRig rig="contrasting" dir="t">
              <a:rot lat="0" lon="0" rev="1200000"/>
            </a:lightRig>
          </a:scene3d>
        </p:grpSpPr>
        <p:sp>
          <p:nvSpPr>
            <p:cNvPr id="27" name="Овал 26">
              <a:extLst>
                <a:ext uri="{FF2B5EF4-FFF2-40B4-BE49-F238E27FC236}">
                  <a16:creationId xmlns="" xmlns:a16="http://schemas.microsoft.com/office/drawing/2014/main" id="{ECCCB3AA-2DC3-41ED-A090-DA7037D3ADB0}"/>
                </a:ext>
              </a:extLst>
            </p:cNvPr>
            <p:cNvSpPr/>
            <p:nvPr/>
          </p:nvSpPr>
          <p:spPr>
            <a:xfrm>
              <a:off x="3484119" y="4063010"/>
              <a:ext cx="1463283" cy="146328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8" name="Овал 24">
              <a:extLst>
                <a:ext uri="{FF2B5EF4-FFF2-40B4-BE49-F238E27FC236}">
                  <a16:creationId xmlns="" xmlns:a16="http://schemas.microsoft.com/office/drawing/2014/main" id="{3B4DA442-B60A-413C-B3D2-A8A589E01560}"/>
                </a:ext>
              </a:extLst>
            </p:cNvPr>
            <p:cNvSpPr txBox="1"/>
            <p:nvPr/>
          </p:nvSpPr>
          <p:spPr>
            <a:xfrm>
              <a:off x="3698412" y="4277303"/>
              <a:ext cx="1034697" cy="103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2000" b="1" kern="1200" dirty="0" err="1">
                  <a:solidFill>
                    <a:schemeClr val="tx1"/>
                  </a:solidFill>
                  <a:latin typeface="Arial" panose="020B0604020202020204" pitchFamily="34" charset="0"/>
                  <a:cs typeface="Arial" panose="020B0604020202020204" pitchFamily="34" charset="0"/>
                </a:rPr>
                <a:t>Izlanish</a:t>
              </a:r>
              <a:endParaRPr lang="ru-RU" sz="2000" b="1" kern="1200" dirty="0">
                <a:solidFill>
                  <a:schemeClr val="tx1"/>
                </a:solidFill>
                <a:latin typeface="Arial" panose="020B0604020202020204" pitchFamily="34" charset="0"/>
                <a:cs typeface="Arial" panose="020B0604020202020204" pitchFamily="34" charset="0"/>
              </a:endParaRPr>
            </a:p>
          </p:txBody>
        </p:sp>
      </p:grpSp>
      <p:grpSp>
        <p:nvGrpSpPr>
          <p:cNvPr id="15" name="Группа 14">
            <a:extLst>
              <a:ext uri="{FF2B5EF4-FFF2-40B4-BE49-F238E27FC236}">
                <a16:creationId xmlns="" xmlns:a16="http://schemas.microsoft.com/office/drawing/2014/main" id="{7A93373D-42D9-4A21-85C6-31BA1E711308}"/>
              </a:ext>
            </a:extLst>
          </p:cNvPr>
          <p:cNvGrpSpPr/>
          <p:nvPr/>
        </p:nvGrpSpPr>
        <p:grpSpPr>
          <a:xfrm>
            <a:off x="3481165" y="2721198"/>
            <a:ext cx="344139" cy="552795"/>
            <a:chOff x="3895996" y="2792589"/>
            <a:chExt cx="344139" cy="552795"/>
          </a:xfrm>
          <a:solidFill>
            <a:srgbClr val="C00000"/>
          </a:solidFill>
          <a:scene3d>
            <a:camera prst="orthographicFront">
              <a:rot lat="0" lon="0" rev="0"/>
            </a:camera>
            <a:lightRig rig="contrasting" dir="t">
              <a:rot lat="0" lon="0" rev="1200000"/>
            </a:lightRig>
          </a:scene3d>
        </p:grpSpPr>
        <p:sp>
          <p:nvSpPr>
            <p:cNvPr id="25" name="Стрелка: вправо 24">
              <a:extLst>
                <a:ext uri="{FF2B5EF4-FFF2-40B4-BE49-F238E27FC236}">
                  <a16:creationId xmlns="" xmlns:a16="http://schemas.microsoft.com/office/drawing/2014/main" id="{8C1AF50A-B2D8-46CE-8DE1-925C09AC4CD7}"/>
                </a:ext>
              </a:extLst>
            </p:cNvPr>
            <p:cNvSpPr/>
            <p:nvPr/>
          </p:nvSpPr>
          <p:spPr>
            <a:xfrm rot="10028577">
              <a:off x="3895996" y="2792589"/>
              <a:ext cx="344139"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6" name="Стрелка: вправо 26">
              <a:extLst>
                <a:ext uri="{FF2B5EF4-FFF2-40B4-BE49-F238E27FC236}">
                  <a16:creationId xmlns="" xmlns:a16="http://schemas.microsoft.com/office/drawing/2014/main" id="{A4DCE7C4-D657-48D8-A89F-126F87834B31}"/>
                </a:ext>
              </a:extLst>
            </p:cNvPr>
            <p:cNvSpPr txBox="1"/>
            <p:nvPr/>
          </p:nvSpPr>
          <p:spPr>
            <a:xfrm rot="20828577">
              <a:off x="3997944" y="2891661"/>
              <a:ext cx="240897"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a:p>
          </p:txBody>
        </p:sp>
      </p:grpSp>
      <p:grpSp>
        <p:nvGrpSpPr>
          <p:cNvPr id="16" name="Группа 15">
            <a:extLst>
              <a:ext uri="{FF2B5EF4-FFF2-40B4-BE49-F238E27FC236}">
                <a16:creationId xmlns="" xmlns:a16="http://schemas.microsoft.com/office/drawing/2014/main" id="{08971D67-7E60-4F67-8E6F-8B0B50AA5FC7}"/>
              </a:ext>
            </a:extLst>
          </p:cNvPr>
          <p:cNvGrpSpPr/>
          <p:nvPr/>
        </p:nvGrpSpPr>
        <p:grpSpPr>
          <a:xfrm>
            <a:off x="1817084" y="2541541"/>
            <a:ext cx="1682574" cy="1333182"/>
            <a:chOff x="2297110" y="2574560"/>
            <a:chExt cx="1463283" cy="1463283"/>
          </a:xfrm>
          <a:solidFill>
            <a:schemeClr val="accent6">
              <a:lumMod val="20000"/>
              <a:lumOff val="80000"/>
            </a:schemeClr>
          </a:solidFill>
          <a:scene3d>
            <a:camera prst="orthographicFront">
              <a:rot lat="0" lon="0" rev="0"/>
            </a:camera>
            <a:lightRig rig="contrasting" dir="t">
              <a:rot lat="0" lon="0" rev="1200000"/>
            </a:lightRig>
          </a:scene3d>
        </p:grpSpPr>
        <p:sp>
          <p:nvSpPr>
            <p:cNvPr id="23" name="Овал 22">
              <a:extLst>
                <a:ext uri="{FF2B5EF4-FFF2-40B4-BE49-F238E27FC236}">
                  <a16:creationId xmlns="" xmlns:a16="http://schemas.microsoft.com/office/drawing/2014/main" id="{6AF0E992-DE3E-4402-8C5C-55D6E3118315}"/>
                </a:ext>
              </a:extLst>
            </p:cNvPr>
            <p:cNvSpPr/>
            <p:nvPr/>
          </p:nvSpPr>
          <p:spPr>
            <a:xfrm>
              <a:off x="2297110" y="2574560"/>
              <a:ext cx="1463283" cy="146328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4" name="Овал 28">
              <a:extLst>
                <a:ext uri="{FF2B5EF4-FFF2-40B4-BE49-F238E27FC236}">
                  <a16:creationId xmlns="" xmlns:a16="http://schemas.microsoft.com/office/drawing/2014/main" id="{C3EF1CD1-AD45-4215-A8CA-3E458428394B}"/>
                </a:ext>
              </a:extLst>
            </p:cNvPr>
            <p:cNvSpPr txBox="1"/>
            <p:nvPr/>
          </p:nvSpPr>
          <p:spPr>
            <a:xfrm>
              <a:off x="2511403" y="2788853"/>
              <a:ext cx="1207727" cy="103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err="1">
                  <a:solidFill>
                    <a:schemeClr val="tx1"/>
                  </a:solidFill>
                  <a:latin typeface="Arial" panose="020B0604020202020204" pitchFamily="34" charset="0"/>
                  <a:cs typeface="Arial" panose="020B0604020202020204" pitchFamily="34" charset="0"/>
                </a:rPr>
                <a:t>Kommuni</a:t>
              </a:r>
              <a:endParaRPr lang="en-US" sz="1800" b="1" kern="1200" dirty="0">
                <a:solidFill>
                  <a:schemeClr val="tx1"/>
                </a:solidFill>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en-US" sz="1800" b="1" kern="1200" dirty="0" err="1">
                  <a:solidFill>
                    <a:schemeClr val="tx1"/>
                  </a:solidFill>
                  <a:latin typeface="Arial" panose="020B0604020202020204" pitchFamily="34" charset="0"/>
                  <a:cs typeface="Arial" panose="020B0604020202020204" pitchFamily="34" charset="0"/>
                </a:rPr>
                <a:t>katsiya</a:t>
              </a:r>
              <a:endParaRPr lang="ru-RU" sz="1800" b="1" kern="1200" dirty="0">
                <a:solidFill>
                  <a:schemeClr val="tx1"/>
                </a:solidFill>
                <a:latin typeface="Arial" panose="020B0604020202020204" pitchFamily="34" charset="0"/>
                <a:cs typeface="Arial" panose="020B0604020202020204" pitchFamily="34" charset="0"/>
              </a:endParaRPr>
            </a:p>
          </p:txBody>
        </p:sp>
      </p:grpSp>
      <p:grpSp>
        <p:nvGrpSpPr>
          <p:cNvPr id="17" name="Группа 16">
            <a:extLst>
              <a:ext uri="{FF2B5EF4-FFF2-40B4-BE49-F238E27FC236}">
                <a16:creationId xmlns="" xmlns:a16="http://schemas.microsoft.com/office/drawing/2014/main" id="{46CA4CE4-F97A-4AB0-970B-5A5D5582310A}"/>
              </a:ext>
            </a:extLst>
          </p:cNvPr>
          <p:cNvGrpSpPr/>
          <p:nvPr/>
        </p:nvGrpSpPr>
        <p:grpSpPr>
          <a:xfrm>
            <a:off x="3781754" y="1998501"/>
            <a:ext cx="344139" cy="552795"/>
            <a:chOff x="4113788" y="1838406"/>
            <a:chExt cx="344139" cy="552795"/>
          </a:xfrm>
          <a:solidFill>
            <a:srgbClr val="C00000"/>
          </a:solidFill>
          <a:scene3d>
            <a:camera prst="orthographicFront">
              <a:rot lat="0" lon="0" rev="0"/>
            </a:camera>
            <a:lightRig rig="contrasting" dir="t">
              <a:rot lat="0" lon="0" rev="1200000"/>
            </a:lightRig>
          </a:scene3d>
        </p:grpSpPr>
        <p:sp>
          <p:nvSpPr>
            <p:cNvPr id="21" name="Стрелка: вправо 20">
              <a:extLst>
                <a:ext uri="{FF2B5EF4-FFF2-40B4-BE49-F238E27FC236}">
                  <a16:creationId xmlns="" xmlns:a16="http://schemas.microsoft.com/office/drawing/2014/main" id="{50735CAD-B364-4C15-B13B-E3E1C65C318D}"/>
                </a:ext>
              </a:extLst>
            </p:cNvPr>
            <p:cNvSpPr/>
            <p:nvPr/>
          </p:nvSpPr>
          <p:spPr>
            <a:xfrm rot="13114314">
              <a:off x="4113788" y="1838406"/>
              <a:ext cx="344139" cy="552795"/>
            </a:xfrm>
            <a:prstGeom prst="rightArrow">
              <a:avLst>
                <a:gd name="adj1" fmla="val 60000"/>
                <a:gd name="adj2" fmla="val 50000"/>
              </a:avLst>
            </a:prstGeom>
            <a:grpFill/>
            <a:sp3d z="-182000" contourW="19050" prstMaterial="metal">
              <a:bevelT w="88900" h="203200"/>
              <a:bevelB w="165100" h="254000"/>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2" name="Стрелка: вправо 30">
              <a:extLst>
                <a:ext uri="{FF2B5EF4-FFF2-40B4-BE49-F238E27FC236}">
                  <a16:creationId xmlns="" xmlns:a16="http://schemas.microsoft.com/office/drawing/2014/main" id="{1AEFA397-FE53-4376-8481-7C88AC131DCF}"/>
                </a:ext>
              </a:extLst>
            </p:cNvPr>
            <p:cNvSpPr txBox="1"/>
            <p:nvPr/>
          </p:nvSpPr>
          <p:spPr>
            <a:xfrm rot="23914314">
              <a:off x="4205768" y="1981150"/>
              <a:ext cx="240897" cy="331677"/>
            </a:xfrm>
            <a:prstGeom prst="rect">
              <a:avLst/>
            </a:prstGeom>
            <a:grpFill/>
            <a:sp3d z="-182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ru-RU" sz="1400" kern="1200" dirty="0"/>
            </a:p>
          </p:txBody>
        </p:sp>
      </p:grpSp>
      <p:grpSp>
        <p:nvGrpSpPr>
          <p:cNvPr id="18" name="Группа 17">
            <a:extLst>
              <a:ext uri="{FF2B5EF4-FFF2-40B4-BE49-F238E27FC236}">
                <a16:creationId xmlns="" xmlns:a16="http://schemas.microsoft.com/office/drawing/2014/main" id="{C04CB203-546D-4901-BE84-BDBFCA37488A}"/>
              </a:ext>
            </a:extLst>
          </p:cNvPr>
          <p:cNvGrpSpPr/>
          <p:nvPr/>
        </p:nvGrpSpPr>
        <p:grpSpPr>
          <a:xfrm>
            <a:off x="2134179" y="1231345"/>
            <a:ext cx="1484409" cy="1230266"/>
            <a:chOff x="2720757" y="718489"/>
            <a:chExt cx="1463283" cy="1463283"/>
          </a:xfrm>
          <a:solidFill>
            <a:schemeClr val="accent6">
              <a:lumMod val="20000"/>
              <a:lumOff val="80000"/>
            </a:schemeClr>
          </a:solidFill>
          <a:scene3d>
            <a:camera prst="orthographicFront">
              <a:rot lat="0" lon="0" rev="0"/>
            </a:camera>
            <a:lightRig rig="contrasting" dir="t">
              <a:rot lat="0" lon="0" rev="1200000"/>
            </a:lightRig>
          </a:scene3d>
        </p:grpSpPr>
        <p:sp>
          <p:nvSpPr>
            <p:cNvPr id="19" name="Овал 18">
              <a:extLst>
                <a:ext uri="{FF2B5EF4-FFF2-40B4-BE49-F238E27FC236}">
                  <a16:creationId xmlns="" xmlns:a16="http://schemas.microsoft.com/office/drawing/2014/main" id="{8F52FCA0-34D2-4E06-80CC-DEBEBB642E92}"/>
                </a:ext>
              </a:extLst>
            </p:cNvPr>
            <p:cNvSpPr/>
            <p:nvPr/>
          </p:nvSpPr>
          <p:spPr>
            <a:xfrm>
              <a:off x="2720757" y="718489"/>
              <a:ext cx="1463283" cy="1463283"/>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Овал 32">
              <a:extLst>
                <a:ext uri="{FF2B5EF4-FFF2-40B4-BE49-F238E27FC236}">
                  <a16:creationId xmlns="" xmlns:a16="http://schemas.microsoft.com/office/drawing/2014/main" id="{FE19E9EB-0D13-4AB9-BA6F-EEE402272F71}"/>
                </a:ext>
              </a:extLst>
            </p:cNvPr>
            <p:cNvSpPr txBox="1"/>
            <p:nvPr/>
          </p:nvSpPr>
          <p:spPr>
            <a:xfrm>
              <a:off x="2935050" y="932782"/>
              <a:ext cx="1034697" cy="103469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b="1" kern="1200" dirty="0" err="1">
                  <a:solidFill>
                    <a:schemeClr val="tx1"/>
                  </a:solidFill>
                  <a:latin typeface="Arial" panose="020B0604020202020204" pitchFamily="34" charset="0"/>
                  <a:cs typeface="Arial" panose="020B0604020202020204" pitchFamily="34" charset="0"/>
                </a:rPr>
                <a:t>Yaxshi</a:t>
              </a:r>
              <a:r>
                <a:rPr lang="en-US" b="1" kern="1200" dirty="0">
                  <a:solidFill>
                    <a:schemeClr val="tx1"/>
                  </a:solidFill>
                  <a:latin typeface="Arial" panose="020B0604020202020204" pitchFamily="34" charset="0"/>
                  <a:cs typeface="Arial" panose="020B0604020202020204" pitchFamily="34" charset="0"/>
                </a:rPr>
                <a:t> </a:t>
              </a:r>
              <a:r>
                <a:rPr lang="en-US" b="1" kern="1200" dirty="0" err="1">
                  <a:solidFill>
                    <a:schemeClr val="tx1"/>
                  </a:solidFill>
                  <a:latin typeface="Arial" panose="020B0604020202020204" pitchFamily="34" charset="0"/>
                  <a:cs typeface="Arial" panose="020B0604020202020204" pitchFamily="34" charset="0"/>
                </a:rPr>
                <a:t>maosh</a:t>
              </a:r>
              <a:endParaRPr lang="ru-RU" b="1" kern="1200" dirty="0">
                <a:solidFill>
                  <a:schemeClr val="tx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891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D90423C-B409-458B-9DD9-6E923D16D412}"/>
              </a:ext>
            </a:extLst>
          </p:cNvPr>
          <p:cNvSpPr>
            <a:spLocks noGrp="1"/>
          </p:cNvSpPr>
          <p:nvPr>
            <p:ph type="title"/>
          </p:nvPr>
        </p:nvSpPr>
        <p:spPr>
          <a:xfrm>
            <a:off x="457200" y="205979"/>
            <a:ext cx="8229600" cy="493563"/>
          </a:xfrm>
        </p:spPr>
        <p:txBody>
          <a:bodyPr>
            <a:normAutofit/>
          </a:bodyPr>
          <a:lstStyle/>
          <a:p>
            <a:pPr algn="ctr"/>
            <a:r>
              <a:rPr lang="en-US" sz="2400" dirty="0" err="1">
                <a:latin typeface="Times New Roman" pitchFamily="18" charset="0"/>
                <a:cs typeface="Times New Roman" pitchFamily="18" charset="0"/>
              </a:rPr>
              <a:t>Kompetensiya</a:t>
            </a:r>
            <a:endParaRPr lang="ru-RU" sz="2400" dirty="0">
              <a:latin typeface="Times New Roman" pitchFamily="18" charset="0"/>
              <a:cs typeface="Times New Roman" pitchFamily="18" charset="0"/>
            </a:endParaRPr>
          </a:p>
        </p:txBody>
      </p:sp>
      <p:pic>
        <p:nvPicPr>
          <p:cNvPr id="1026" name="Picture 2" descr="10 ключевых компетенций 21 века: чему учить и чему учиться">
            <a:extLst>
              <a:ext uri="{FF2B5EF4-FFF2-40B4-BE49-F238E27FC236}">
                <a16:creationId xmlns="" xmlns:a16="http://schemas.microsoft.com/office/drawing/2014/main" id="{7602BF8B-C1FF-4A40-99BA-6074E6759A2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050" t="26201" r="14563" b="9400"/>
          <a:stretch/>
        </p:blipFill>
        <p:spPr bwMode="auto">
          <a:xfrm>
            <a:off x="205723" y="915567"/>
            <a:ext cx="8481077" cy="402195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 xmlns:a16="http://schemas.microsoft.com/office/drawing/2014/main" id="{6E93B35A-6EF2-4E35-85FC-10D1C3E2BED2}"/>
              </a:ext>
            </a:extLst>
          </p:cNvPr>
          <p:cNvSpPr/>
          <p:nvPr/>
        </p:nvSpPr>
        <p:spPr>
          <a:xfrm>
            <a:off x="457200" y="1131590"/>
            <a:ext cx="2746648" cy="504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Tanqidiy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fikrlash</a:t>
            </a:r>
            <a:endParaRPr lang="ru-RU" sz="2400" b="1" dirty="0">
              <a:latin typeface="Times New Roman" pitchFamily="18" charset="0"/>
              <a:cs typeface="Times New Roman" pitchFamily="18" charset="0"/>
            </a:endParaRPr>
          </a:p>
        </p:txBody>
      </p:sp>
      <p:sp>
        <p:nvSpPr>
          <p:cNvPr id="5" name="Прямоугольник 4">
            <a:extLst>
              <a:ext uri="{FF2B5EF4-FFF2-40B4-BE49-F238E27FC236}">
                <a16:creationId xmlns="" xmlns:a16="http://schemas.microsoft.com/office/drawing/2014/main" id="{561049B4-9AA1-4FD6-B672-112CC460B1C4}"/>
              </a:ext>
            </a:extLst>
          </p:cNvPr>
          <p:cNvSpPr/>
          <p:nvPr/>
        </p:nvSpPr>
        <p:spPr>
          <a:xfrm>
            <a:off x="203480" y="3255827"/>
            <a:ext cx="2424303" cy="504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Kommunikativ</a:t>
            </a:r>
            <a:endParaRPr lang="ru-RU" sz="2400" b="1" dirty="0">
              <a:latin typeface="Times New Roman" pitchFamily="18" charset="0"/>
              <a:cs typeface="Times New Roman" pitchFamily="18" charset="0"/>
            </a:endParaRPr>
          </a:p>
        </p:txBody>
      </p:sp>
      <p:sp>
        <p:nvSpPr>
          <p:cNvPr id="6" name="Прямоугольник 5">
            <a:extLst>
              <a:ext uri="{FF2B5EF4-FFF2-40B4-BE49-F238E27FC236}">
                <a16:creationId xmlns="" xmlns:a16="http://schemas.microsoft.com/office/drawing/2014/main" id="{82D10161-BF37-4134-9241-AF21D80383E9}"/>
              </a:ext>
            </a:extLst>
          </p:cNvPr>
          <p:cNvSpPr/>
          <p:nvPr/>
        </p:nvSpPr>
        <p:spPr>
          <a:xfrm>
            <a:off x="6516219" y="3183819"/>
            <a:ext cx="2026568" cy="504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Ijodkorlik</a:t>
            </a:r>
            <a:endParaRPr lang="ru-RU" sz="2400" b="1" dirty="0">
              <a:latin typeface="Times New Roman" pitchFamily="18" charset="0"/>
              <a:cs typeface="Times New Roman" pitchFamily="18" charset="0"/>
            </a:endParaRPr>
          </a:p>
        </p:txBody>
      </p:sp>
      <p:sp>
        <p:nvSpPr>
          <p:cNvPr id="7" name="Прямоугольник 6">
            <a:extLst>
              <a:ext uri="{FF2B5EF4-FFF2-40B4-BE49-F238E27FC236}">
                <a16:creationId xmlns="" xmlns:a16="http://schemas.microsoft.com/office/drawing/2014/main" id="{8C203D83-6E52-467F-87FA-1CD9D564B546}"/>
              </a:ext>
            </a:extLst>
          </p:cNvPr>
          <p:cNvSpPr/>
          <p:nvPr/>
        </p:nvSpPr>
        <p:spPr>
          <a:xfrm>
            <a:off x="6353922" y="1203598"/>
            <a:ext cx="2639187" cy="504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Hamkorlik</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307172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3"/>
          <p:cNvPicPr>
            <a:picLocks noChangeAspect="1"/>
          </p:cNvPicPr>
          <p:nvPr/>
        </p:nvPicPr>
        <p:blipFill>
          <a:blip r:embed="rId2" cstate="print"/>
          <a:srcRect/>
          <a:stretch>
            <a:fillRect/>
          </a:stretch>
        </p:blipFill>
        <p:spPr bwMode="auto">
          <a:xfrm>
            <a:off x="8172400" y="107082"/>
            <a:ext cx="869156" cy="754856"/>
          </a:xfrm>
          <a:prstGeom prst="rect">
            <a:avLst/>
          </a:prstGeom>
          <a:noFill/>
          <a:ln w="9525">
            <a:noFill/>
            <a:miter lim="800000"/>
            <a:headEnd/>
            <a:tailEnd/>
          </a:ln>
        </p:spPr>
      </p:pic>
      <p:grpSp>
        <p:nvGrpSpPr>
          <p:cNvPr id="29698" name="Группа 4"/>
          <p:cNvGrpSpPr>
            <a:grpSpLocks/>
          </p:cNvGrpSpPr>
          <p:nvPr/>
        </p:nvGrpSpPr>
        <p:grpSpPr bwMode="auto">
          <a:xfrm>
            <a:off x="461891" y="823957"/>
            <a:ext cx="3426932" cy="4281562"/>
            <a:chOff x="3047780" y="10380"/>
            <a:chExt cx="6374456" cy="7006598"/>
          </a:xfrm>
        </p:grpSpPr>
        <p:pic>
          <p:nvPicPr>
            <p:cNvPr id="29703" name="Рисунок 5"/>
            <p:cNvPicPr>
              <a:picLocks noChangeAspect="1"/>
            </p:cNvPicPr>
            <p:nvPr/>
          </p:nvPicPr>
          <p:blipFill>
            <a:blip r:embed="rId3" cstate="print"/>
            <a:srcRect l="18417" t="18373" r="18761" b="12140"/>
            <a:stretch>
              <a:fillRect/>
            </a:stretch>
          </p:blipFill>
          <p:spPr bwMode="auto">
            <a:xfrm>
              <a:off x="3642116" y="530720"/>
              <a:ext cx="5076968" cy="5615749"/>
            </a:xfrm>
            <a:prstGeom prst="rect">
              <a:avLst/>
            </a:prstGeom>
            <a:noFill/>
            <a:ln w="9525">
              <a:noFill/>
              <a:miter lim="800000"/>
              <a:headEnd/>
              <a:tailEnd/>
            </a:ln>
          </p:spPr>
        </p:pic>
        <p:sp>
          <p:nvSpPr>
            <p:cNvPr id="13" name="Прямоугольник 12"/>
            <p:cNvSpPr/>
            <p:nvPr/>
          </p:nvSpPr>
          <p:spPr>
            <a:xfrm>
              <a:off x="5152314" y="10380"/>
              <a:ext cx="486564" cy="1040681"/>
            </a:xfrm>
            <a:prstGeom prst="rect">
              <a:avLst/>
            </a:prstGeom>
          </p:spPr>
          <p:txBody>
            <a:bodyPr>
              <a:spAutoFit/>
            </a:bodyPr>
            <a:lstStyle/>
            <a:p>
              <a:pPr>
                <a:defRPr/>
              </a:pPr>
              <a:r>
                <a:rPr lang="en-US" sz="3600" dirty="0">
                  <a:solidFill>
                    <a:schemeClr val="bg1">
                      <a:lumMod val="50000"/>
                    </a:schemeClr>
                  </a:solidFill>
                  <a:latin typeface="Arial" panose="020B0604020202020204" pitchFamily="34" charset="0"/>
                </a:rPr>
                <a:t>A</a:t>
              </a:r>
              <a:endParaRPr lang="ru-RU" sz="3600" dirty="0">
                <a:solidFill>
                  <a:schemeClr val="bg1">
                    <a:lumMod val="50000"/>
                  </a:schemeClr>
                </a:solidFill>
              </a:endParaRPr>
            </a:p>
          </p:txBody>
        </p:sp>
        <p:sp>
          <p:nvSpPr>
            <p:cNvPr id="14" name="Прямоугольник 13"/>
            <p:cNvSpPr/>
            <p:nvPr/>
          </p:nvSpPr>
          <p:spPr>
            <a:xfrm>
              <a:off x="8571939" y="1522947"/>
              <a:ext cx="808205" cy="1040681"/>
            </a:xfrm>
            <a:prstGeom prst="rect">
              <a:avLst/>
            </a:prstGeom>
          </p:spPr>
          <p:txBody>
            <a:bodyPr wrap="none">
              <a:spAutoFit/>
            </a:bodyPr>
            <a:lstStyle/>
            <a:p>
              <a:pPr>
                <a:defRPr/>
              </a:pPr>
              <a:r>
                <a:rPr lang="en-US" sz="3600" dirty="0">
                  <a:solidFill>
                    <a:schemeClr val="bg1">
                      <a:lumMod val="50000"/>
                    </a:schemeClr>
                  </a:solidFill>
                  <a:latin typeface="Arial" panose="020B0604020202020204" pitchFamily="34" charset="0"/>
                </a:rPr>
                <a:t>B</a:t>
              </a:r>
              <a:endParaRPr lang="ru-RU" sz="3600" dirty="0">
                <a:solidFill>
                  <a:schemeClr val="bg1">
                    <a:lumMod val="50000"/>
                  </a:schemeClr>
                </a:solidFill>
              </a:endParaRPr>
            </a:p>
          </p:txBody>
        </p:sp>
        <p:sp>
          <p:nvSpPr>
            <p:cNvPr id="15" name="Прямоугольник 14"/>
            <p:cNvSpPr/>
            <p:nvPr/>
          </p:nvSpPr>
          <p:spPr>
            <a:xfrm>
              <a:off x="8571938" y="4331452"/>
              <a:ext cx="850298" cy="1040681"/>
            </a:xfrm>
            <a:prstGeom prst="rect">
              <a:avLst/>
            </a:prstGeom>
          </p:spPr>
          <p:txBody>
            <a:bodyPr wrap="none">
              <a:spAutoFit/>
            </a:bodyPr>
            <a:lstStyle/>
            <a:p>
              <a:pPr>
                <a:defRPr/>
              </a:pPr>
              <a:r>
                <a:rPr lang="en-US" sz="3600" dirty="0">
                  <a:solidFill>
                    <a:schemeClr val="bg1">
                      <a:lumMod val="50000"/>
                    </a:schemeClr>
                  </a:solidFill>
                  <a:latin typeface="Arial" panose="020B0604020202020204" pitchFamily="34" charset="0"/>
                </a:rPr>
                <a:t>C</a:t>
              </a:r>
              <a:endParaRPr lang="ru-RU" sz="3600" dirty="0">
                <a:solidFill>
                  <a:schemeClr val="bg1">
                    <a:lumMod val="50000"/>
                  </a:schemeClr>
                </a:solidFill>
              </a:endParaRPr>
            </a:p>
          </p:txBody>
        </p:sp>
        <p:sp>
          <p:nvSpPr>
            <p:cNvPr id="16" name="Прямоугольник 15"/>
            <p:cNvSpPr/>
            <p:nvPr/>
          </p:nvSpPr>
          <p:spPr>
            <a:xfrm>
              <a:off x="6268088" y="5976297"/>
              <a:ext cx="850298" cy="1040681"/>
            </a:xfrm>
            <a:prstGeom prst="rect">
              <a:avLst/>
            </a:prstGeom>
          </p:spPr>
          <p:txBody>
            <a:bodyPr wrap="none">
              <a:spAutoFit/>
            </a:bodyPr>
            <a:lstStyle/>
            <a:p>
              <a:pPr>
                <a:defRPr/>
              </a:pPr>
              <a:r>
                <a:rPr lang="en-US" sz="3600" dirty="0">
                  <a:solidFill>
                    <a:schemeClr val="bg1">
                      <a:lumMod val="50000"/>
                    </a:schemeClr>
                  </a:solidFill>
                  <a:latin typeface="Arial" panose="020B0604020202020204" pitchFamily="34" charset="0"/>
                </a:rPr>
                <a:t>D</a:t>
              </a:r>
              <a:endParaRPr lang="ru-RU" sz="3600" dirty="0">
                <a:solidFill>
                  <a:schemeClr val="bg1">
                    <a:lumMod val="50000"/>
                  </a:schemeClr>
                </a:solidFill>
              </a:endParaRPr>
            </a:p>
          </p:txBody>
        </p:sp>
        <p:sp>
          <p:nvSpPr>
            <p:cNvPr id="17" name="Прямоугольник 16"/>
            <p:cNvSpPr/>
            <p:nvPr/>
          </p:nvSpPr>
          <p:spPr>
            <a:xfrm>
              <a:off x="3047780" y="4331453"/>
              <a:ext cx="808204" cy="1040681"/>
            </a:xfrm>
            <a:prstGeom prst="rect">
              <a:avLst/>
            </a:prstGeom>
          </p:spPr>
          <p:txBody>
            <a:bodyPr wrap="none">
              <a:spAutoFit/>
            </a:bodyPr>
            <a:lstStyle/>
            <a:p>
              <a:pPr>
                <a:defRPr/>
              </a:pPr>
              <a:r>
                <a:rPr lang="en-US" sz="3600" dirty="0">
                  <a:solidFill>
                    <a:schemeClr val="bg1">
                      <a:lumMod val="50000"/>
                    </a:schemeClr>
                  </a:solidFill>
                  <a:latin typeface="Arial" panose="020B0604020202020204" pitchFamily="34" charset="0"/>
                </a:rPr>
                <a:t>E</a:t>
              </a:r>
              <a:endParaRPr lang="ru-RU" sz="3600" dirty="0">
                <a:solidFill>
                  <a:schemeClr val="bg1">
                    <a:lumMod val="50000"/>
                  </a:schemeClr>
                </a:solidFill>
              </a:endParaRPr>
            </a:p>
          </p:txBody>
        </p:sp>
        <p:sp>
          <p:nvSpPr>
            <p:cNvPr id="18" name="Прямоугольник 17"/>
            <p:cNvSpPr/>
            <p:nvPr/>
          </p:nvSpPr>
          <p:spPr>
            <a:xfrm>
              <a:off x="3047780" y="1639888"/>
              <a:ext cx="766109" cy="1040681"/>
            </a:xfrm>
            <a:prstGeom prst="rect">
              <a:avLst/>
            </a:prstGeom>
          </p:spPr>
          <p:txBody>
            <a:bodyPr wrap="none">
              <a:spAutoFit/>
            </a:bodyPr>
            <a:lstStyle/>
            <a:p>
              <a:pPr>
                <a:defRPr/>
              </a:pPr>
              <a:r>
                <a:rPr lang="en-US" sz="3600" dirty="0">
                  <a:solidFill>
                    <a:schemeClr val="bg1">
                      <a:lumMod val="50000"/>
                    </a:schemeClr>
                  </a:solidFill>
                  <a:latin typeface="Arial" panose="020B0604020202020204" pitchFamily="34" charset="0"/>
                </a:rPr>
                <a:t>F</a:t>
              </a:r>
              <a:endParaRPr lang="ru-RU" sz="3600" dirty="0">
                <a:solidFill>
                  <a:schemeClr val="bg1">
                    <a:lumMod val="50000"/>
                  </a:schemeClr>
                </a:solidFill>
              </a:endParaRPr>
            </a:p>
          </p:txBody>
        </p:sp>
      </p:grpSp>
      <p:sp>
        <p:nvSpPr>
          <p:cNvPr id="29699" name="Прямоугольник 19"/>
          <p:cNvSpPr>
            <a:spLocks noChangeArrowheads="1"/>
          </p:cNvSpPr>
          <p:nvPr/>
        </p:nvSpPr>
        <p:spPr bwMode="auto">
          <a:xfrm>
            <a:off x="4968921" y="583854"/>
            <a:ext cx="3049633" cy="707886"/>
          </a:xfrm>
          <a:prstGeom prst="rect">
            <a:avLst/>
          </a:prstGeom>
          <a:noFill/>
          <a:ln w="9525">
            <a:noFill/>
            <a:miter lim="800000"/>
            <a:headEnd/>
            <a:tailEnd/>
          </a:ln>
        </p:spPr>
        <p:txBody>
          <a:bodyPr wrap="square">
            <a:spAutoFit/>
          </a:bodyPr>
          <a:lstStyle/>
          <a:p>
            <a:pPr algn="ctr"/>
            <a:r>
              <a:rPr lang="en-US" sz="2000" b="1" dirty="0">
                <a:solidFill>
                  <a:srgbClr val="C00000"/>
                </a:solidFill>
                <a:latin typeface="Arial" panose="020B0604020202020204" pitchFamily="34" charset="0"/>
                <a:cs typeface="Arial" panose="020B0604020202020204" pitchFamily="34" charset="0"/>
              </a:rPr>
              <a:t>STEAM - </a:t>
            </a:r>
            <a:r>
              <a:rPr lang="en-US" sz="2000" b="1" dirty="0" err="1">
                <a:solidFill>
                  <a:srgbClr val="C00000"/>
                </a:solidFill>
                <a:latin typeface="Arial" panose="020B0604020202020204" pitchFamily="34" charset="0"/>
                <a:cs typeface="Arial" panose="020B0604020202020204" pitchFamily="34" charset="0"/>
              </a:rPr>
              <a:t>olti</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bosqichdan</a:t>
            </a:r>
            <a:r>
              <a:rPr lang="en-US" sz="2000" b="1" dirty="0">
                <a:solidFill>
                  <a:srgbClr val="C00000"/>
                </a:solidFill>
                <a:latin typeface="Arial" panose="020B0604020202020204" pitchFamily="34" charset="0"/>
                <a:cs typeface="Arial" panose="020B0604020202020204" pitchFamily="34" charset="0"/>
              </a:rPr>
              <a:t> </a:t>
            </a:r>
            <a:r>
              <a:rPr lang="en-US" sz="2000" b="1" dirty="0" err="1">
                <a:solidFill>
                  <a:srgbClr val="C00000"/>
                </a:solidFill>
                <a:latin typeface="Arial" panose="020B0604020202020204" pitchFamily="34" charset="0"/>
                <a:cs typeface="Arial" panose="020B0604020202020204" pitchFamily="34" charset="0"/>
              </a:rPr>
              <a:t>iborat</a:t>
            </a:r>
            <a:r>
              <a:rPr lang="en-US" sz="2000" b="1" dirty="0">
                <a:solidFill>
                  <a:srgbClr val="C00000"/>
                </a:solidFill>
                <a:latin typeface="Arial" panose="020B0604020202020204" pitchFamily="34" charset="0"/>
                <a:cs typeface="Arial" panose="020B0604020202020204" pitchFamily="34" charset="0"/>
              </a:rPr>
              <a:t>:</a:t>
            </a:r>
            <a:endParaRPr lang="ru-RU" sz="2000" b="1" dirty="0">
              <a:solidFill>
                <a:srgbClr val="C00000"/>
              </a:solidFill>
              <a:latin typeface="Arial" panose="020B0604020202020204" pitchFamily="34" charset="0"/>
              <a:cs typeface="Arial" panose="020B0604020202020204" pitchFamily="34" charset="0"/>
            </a:endParaRPr>
          </a:p>
        </p:txBody>
      </p:sp>
      <p:sp>
        <p:nvSpPr>
          <p:cNvPr id="23" name="Прямоугольник 22"/>
          <p:cNvSpPr/>
          <p:nvPr/>
        </p:nvSpPr>
        <p:spPr>
          <a:xfrm>
            <a:off x="461891" y="144981"/>
            <a:ext cx="5283819" cy="70788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none">
            <a:spAutoFit/>
          </a:bodyPr>
          <a:lstStyle/>
          <a:p>
            <a:pPr>
              <a:defRPr/>
            </a:pPr>
            <a:r>
              <a:rPr lang="uz-Cyrl-UZ" sz="4000" b="1" dirty="0">
                <a:solidFill>
                  <a:srgbClr val="C00000"/>
                </a:solidFill>
                <a:latin typeface="Arial" panose="020B0604020202020204" pitchFamily="34" charset="0"/>
                <a:cs typeface="Arial" panose="020B0604020202020204" pitchFamily="34" charset="0"/>
              </a:rPr>
              <a:t>STE</a:t>
            </a:r>
            <a:r>
              <a:rPr lang="en-US" sz="4000" b="1" dirty="0">
                <a:solidFill>
                  <a:srgbClr val="C00000"/>
                </a:solidFill>
                <a:latin typeface="Arial" panose="020B0604020202020204" pitchFamily="34" charset="0"/>
                <a:cs typeface="Arial" panose="020B0604020202020204" pitchFamily="34" charset="0"/>
              </a:rPr>
              <a:t>A</a:t>
            </a:r>
            <a:r>
              <a:rPr lang="uz-Cyrl-UZ" sz="4000" b="1" dirty="0">
                <a:solidFill>
                  <a:srgbClr val="C00000"/>
                </a:solidFill>
                <a:latin typeface="Arial" panose="020B0604020202020204" pitchFamily="34" charset="0"/>
                <a:cs typeface="Arial" panose="020B0604020202020204" pitchFamily="34" charset="0"/>
              </a:rPr>
              <a:t>M</a:t>
            </a:r>
            <a:r>
              <a:rPr lang="uz-Cyrl-UZ" sz="4000" b="1" dirty="0">
                <a:solidFill>
                  <a:srgbClr val="9BBB59"/>
                </a:solidFill>
                <a:latin typeface="Arial" panose="020B0604020202020204" pitchFamily="34" charset="0"/>
                <a:cs typeface="Arial" panose="020B0604020202020204" pitchFamily="34" charset="0"/>
              </a:rPr>
              <a:t> </a:t>
            </a:r>
            <a:r>
              <a:rPr lang="uz-Cyrl-UZ" sz="4000" b="1" dirty="0">
                <a:solidFill>
                  <a:srgbClr val="002060"/>
                </a:solidFill>
                <a:latin typeface="Arial" panose="020B0604020202020204" pitchFamily="34" charset="0"/>
                <a:cs typeface="Arial" panose="020B0604020202020204" pitchFamily="34" charset="0"/>
              </a:rPr>
              <a:t>– </a:t>
            </a:r>
            <a:r>
              <a:rPr lang="en-US" sz="4000" b="1" dirty="0" err="1">
                <a:solidFill>
                  <a:srgbClr val="002060"/>
                </a:solidFill>
                <a:latin typeface="Arial" panose="020B0604020202020204" pitchFamily="34" charset="0"/>
                <a:cs typeface="Arial" panose="020B0604020202020204" pitchFamily="34" charset="0"/>
              </a:rPr>
              <a:t>bosqichlari</a:t>
            </a:r>
            <a:endParaRPr lang="ru-RU" sz="4000" dirty="0">
              <a:solidFill>
                <a:srgbClr val="002060"/>
              </a:solidFill>
              <a:latin typeface="Arial" panose="020B0604020202020204" pitchFamily="34" charset="0"/>
              <a:cs typeface="Arial" panose="020B0604020202020204" pitchFamily="34" charset="0"/>
            </a:endParaRPr>
          </a:p>
        </p:txBody>
      </p:sp>
      <p:sp>
        <p:nvSpPr>
          <p:cNvPr id="29702" name="Прямоугольник 23"/>
          <p:cNvSpPr>
            <a:spLocks noChangeArrowheads="1"/>
          </p:cNvSpPr>
          <p:nvPr/>
        </p:nvSpPr>
        <p:spPr bwMode="auto">
          <a:xfrm>
            <a:off x="4019406" y="1300811"/>
            <a:ext cx="4948664" cy="3539430"/>
          </a:xfrm>
          <a:prstGeom prst="rect">
            <a:avLst/>
          </a:prstGeom>
          <a:noFill/>
          <a:ln w="9525">
            <a:noFill/>
            <a:miter lim="800000"/>
            <a:headEnd/>
            <a:tailEnd/>
          </a:ln>
        </p:spPr>
        <p:txBody>
          <a:bodyPr wrap="square">
            <a:spAutoFit/>
          </a:bodyPr>
          <a:lstStyle/>
          <a:p>
            <a:pPr algn="just"/>
            <a:r>
              <a:rPr lang="en-US" sz="2800" dirty="0" err="1">
                <a:latin typeface="Arial" panose="020B0604020202020204" pitchFamily="34" charset="0"/>
                <a:cs typeface="Arial" panose="020B0604020202020204" pitchFamily="34" charset="0"/>
              </a:rPr>
              <a:t>Ushbu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bosqichlar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loyihaning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asosi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hisoblanadi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O‘z</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navbatida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o‘quvchilar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jamoa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sifatida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barcha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imkoniyatlardan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foydalanish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birgalikda</a:t>
            </a:r>
            <a:r>
              <a:rPr lang="en-US" sz="2800" dirty="0">
                <a:latin typeface="Arial" panose="020B0604020202020204" pitchFamily="34" charset="0"/>
                <a:cs typeface="Arial" panose="020B0604020202020204" pitchFamily="34" charset="0"/>
              </a:rPr>
              <a:t> harakat </a:t>
            </a:r>
            <a:r>
              <a:rPr lang="en-US" sz="2800" dirty="0" err="1">
                <a:latin typeface="Arial" panose="020B0604020202020204" pitchFamily="34" charset="0"/>
                <a:cs typeface="Arial" panose="020B0604020202020204" pitchFamily="34" charset="0"/>
              </a:rPr>
              <a:t>qilish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undan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foydalanish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ijodkorlik</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innovatsiyalarning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asosidir</a:t>
            </a:r>
            <a:r>
              <a:rPr lang="en-US" sz="2800" dirty="0">
                <a:latin typeface="Arial" panose="020B0604020202020204" pitchFamily="34" charset="0"/>
                <a:cs typeface="Arial" panose="020B0604020202020204" pitchFamily="34" charset="0"/>
              </a:rPr>
              <a:t>.</a:t>
            </a:r>
            <a:r>
              <a:rPr lang="uz-Cyrl-UZ" sz="2800" dirty="0">
                <a:latin typeface="Arial" panose="020B0604020202020204" pitchFamily="34" charset="0"/>
                <a:cs typeface="Arial" panose="020B0604020202020204" pitchFamily="34" charset="0"/>
              </a:rPr>
              <a:t> </a:t>
            </a:r>
            <a:endParaRPr lang="ru-RU" sz="2800" dirty="0">
              <a:latin typeface="Arial" panose="020B0604020202020204" pitchFamily="34" charset="0"/>
              <a:cs typeface="Arial" panose="020B0604020202020204"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Заголовок 1"/>
          <p:cNvSpPr>
            <a:spLocks noGrp="1"/>
          </p:cNvSpPr>
          <p:nvPr>
            <p:ph type="title" idx="4294967295"/>
          </p:nvPr>
        </p:nvSpPr>
        <p:spPr>
          <a:xfrm>
            <a:off x="2032992" y="117277"/>
            <a:ext cx="2831307" cy="365522"/>
          </a:xfrm>
        </p:spPr>
        <p:txBody>
          <a:bodyPr>
            <a:noAutofit/>
          </a:bodyPr>
          <a:lstStyle/>
          <a:p>
            <a:pPr eaLnBrk="1" hangingPunct="1"/>
            <a:r>
              <a:rPr lang="uz-Cyrl-UZ"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Aqilli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uy</a:t>
            </a:r>
            <a:r>
              <a:rPr lang="uz-Cyrl-UZ" sz="2400" dirty="0">
                <a:latin typeface="Arial" panose="020B0604020202020204" pitchFamily="34" charset="0"/>
                <a:cs typeface="Arial" panose="020B0604020202020204" pitchFamily="34" charset="0"/>
              </a:rPr>
              <a:t>”</a:t>
            </a:r>
            <a:endParaRPr lang="ru-RU" sz="2400" dirty="0">
              <a:latin typeface="Arial" panose="020B0604020202020204" pitchFamily="34" charset="0"/>
              <a:cs typeface="Arial" panose="020B0604020202020204" pitchFamily="34" charset="0"/>
            </a:endParaRPr>
          </a:p>
        </p:txBody>
      </p:sp>
      <p:sp>
        <p:nvSpPr>
          <p:cNvPr id="52226" name="Прямоугольник 3"/>
          <p:cNvSpPr>
            <a:spLocks noChangeArrowheads="1"/>
          </p:cNvSpPr>
          <p:nvPr/>
        </p:nvSpPr>
        <p:spPr bwMode="auto">
          <a:xfrm>
            <a:off x="107504" y="681157"/>
            <a:ext cx="4822875" cy="2816156"/>
          </a:xfrm>
          <a:prstGeom prst="rect">
            <a:avLst/>
          </a:prstGeom>
          <a:noFill/>
          <a:ln w="9525">
            <a:noFill/>
            <a:miter lim="800000"/>
            <a:headEnd/>
            <a:tailEnd/>
          </a:ln>
        </p:spPr>
        <p:txBody>
          <a:bodyPr wrap="square">
            <a:spAutoFit/>
          </a:bodyPr>
          <a:lstStyle/>
          <a:p>
            <a:pPr indent="450215" algn="just">
              <a:spcAft>
                <a:spcPts val="0"/>
              </a:spcAft>
            </a:pPr>
            <a:r>
              <a:rPr lang="uz-Cyrl-UZ" dirty="0">
                <a:effectLst/>
                <a:latin typeface="Times New Roman" pitchFamily="18" charset="0"/>
                <a:ea typeface="Calibri" panose="020F0502020204030204" pitchFamily="34" charset="0"/>
                <a:cs typeface="Times New Roman" pitchFamily="18" charset="0"/>
              </a:rPr>
              <a:t>Kim uchun: 5-11-sinf o‘quvchilari</a:t>
            </a:r>
            <a:endParaRPr lang="ru-RU" dirty="0">
              <a:effectLst/>
              <a:latin typeface="Times New Roman" pitchFamily="18" charset="0"/>
              <a:ea typeface="Calibri" panose="020F0502020204030204" pitchFamily="34" charset="0"/>
              <a:cs typeface="Times New Roman" pitchFamily="18" charset="0"/>
            </a:endParaRPr>
          </a:p>
          <a:p>
            <a:pPr indent="450215" algn="just">
              <a:spcAft>
                <a:spcPts val="0"/>
              </a:spcAft>
            </a:pPr>
            <a:r>
              <a:rPr lang="uz-Cyrl-UZ" dirty="0">
                <a:effectLst/>
                <a:latin typeface="Times New Roman" pitchFamily="18" charset="0"/>
                <a:ea typeface="Calibri" panose="020F0502020204030204" pitchFamily="34" charset="0"/>
                <a:cs typeface="Times New Roman" pitchFamily="18" charset="0"/>
              </a:rPr>
              <a:t>Guruhdagi o‘quvchilar soni: 4 nafar</a:t>
            </a:r>
            <a:endParaRPr lang="ru-RU" dirty="0">
              <a:effectLst/>
              <a:latin typeface="Times New Roman" pitchFamily="18" charset="0"/>
              <a:ea typeface="Calibri" panose="020F0502020204030204" pitchFamily="34" charset="0"/>
              <a:cs typeface="Times New Roman" pitchFamily="18" charset="0"/>
            </a:endParaRPr>
          </a:p>
          <a:p>
            <a:pPr indent="450215" algn="just">
              <a:spcAft>
                <a:spcPts val="0"/>
              </a:spcAft>
            </a:pPr>
            <a:r>
              <a:rPr lang="uz-Cyrl-UZ" dirty="0">
                <a:effectLst/>
                <a:latin typeface="Times New Roman" pitchFamily="18" charset="0"/>
                <a:ea typeface="Calibri" panose="020F0502020204030204" pitchFamily="34" charset="0"/>
                <a:cs typeface="Times New Roman" pitchFamily="18" charset="0"/>
              </a:rPr>
              <a:t>Qaysi fanlarni birlashtiradi: informatika, muhandislik, matematika, fizika, kimyo, arxitektura dizayn, texnologiya (mehnat)</a:t>
            </a:r>
            <a:endParaRPr lang="ru-RU" dirty="0">
              <a:effectLst/>
              <a:latin typeface="Times New Roman" pitchFamily="18" charset="0"/>
              <a:ea typeface="Calibri" panose="020F0502020204030204" pitchFamily="34" charset="0"/>
              <a:cs typeface="Times New Roman" pitchFamily="18" charset="0"/>
            </a:endParaRPr>
          </a:p>
          <a:p>
            <a:pPr indent="450215" algn="just">
              <a:spcAft>
                <a:spcPts val="0"/>
              </a:spcAft>
            </a:pPr>
            <a:r>
              <a:rPr lang="uz-Cyrl-UZ" dirty="0">
                <a:effectLst/>
                <a:latin typeface="Times New Roman" pitchFamily="18" charset="0"/>
                <a:ea typeface="Calibri" panose="020F0502020204030204" pitchFamily="34" charset="0"/>
                <a:cs typeface="Times New Roman" pitchFamily="18" charset="0"/>
              </a:rPr>
              <a:t>Maqsad: qayta tiklanadigan manbalar yordamida amalga oshiriladigan kelajak uyining modelini yaratish.</a:t>
            </a:r>
            <a:endParaRPr lang="ru-RU" dirty="0">
              <a:effectLst/>
              <a:latin typeface="Times New Roman" pitchFamily="18" charset="0"/>
              <a:ea typeface="Calibri" panose="020F0502020204030204" pitchFamily="34" charset="0"/>
              <a:cs typeface="Times New Roman" pitchFamily="18" charset="0"/>
            </a:endParaRPr>
          </a:p>
          <a:p>
            <a:pPr indent="450215" algn="just">
              <a:spcAft>
                <a:spcPts val="0"/>
              </a:spcAft>
            </a:pPr>
            <a:r>
              <a:rPr lang="uz-Cyrl-UZ" dirty="0">
                <a:effectLst/>
                <a:latin typeface="Times New Roman" pitchFamily="18" charset="0"/>
                <a:ea typeface="Calibri" panose="020F0502020204030204" pitchFamily="34" charset="0"/>
                <a:cs typeface="Times New Roman" pitchFamily="18" charset="0"/>
              </a:rPr>
              <a:t>Muddati: 6-9 oy</a:t>
            </a:r>
            <a:endParaRPr lang="ru-RU" dirty="0">
              <a:effectLst/>
              <a:latin typeface="Times New Roman" pitchFamily="18" charset="0"/>
              <a:ea typeface="Calibri" panose="020F0502020204030204" pitchFamily="34" charset="0"/>
              <a:cs typeface="Times New Roman" pitchFamily="18" charset="0"/>
            </a:endParaRPr>
          </a:p>
          <a:p>
            <a:pPr indent="336947" algn="just"/>
            <a:endParaRPr lang="ru-RU" sz="1500" dirty="0">
              <a:latin typeface="Times New Roman" pitchFamily="18" charset="0"/>
              <a:cs typeface="Calibri" pitchFamily="34" charset="0"/>
            </a:endParaRPr>
          </a:p>
        </p:txBody>
      </p:sp>
      <p:pic>
        <p:nvPicPr>
          <p:cNvPr id="52227" name="Рисунок 4"/>
          <p:cNvPicPr>
            <a:picLocks noChangeAspect="1"/>
          </p:cNvPicPr>
          <p:nvPr/>
        </p:nvPicPr>
        <p:blipFill>
          <a:blip r:embed="rId2" cstate="print"/>
          <a:srcRect/>
          <a:stretch>
            <a:fillRect/>
          </a:stretch>
        </p:blipFill>
        <p:spPr bwMode="auto">
          <a:xfrm>
            <a:off x="4930379" y="117277"/>
            <a:ext cx="869156" cy="754856"/>
          </a:xfrm>
          <a:prstGeom prst="rect">
            <a:avLst/>
          </a:prstGeom>
          <a:noFill/>
          <a:ln w="9525">
            <a:noFill/>
            <a:miter lim="800000"/>
            <a:headEnd/>
            <a:tailEnd/>
          </a:ln>
        </p:spPr>
      </p:pic>
      <p:pic>
        <p:nvPicPr>
          <p:cNvPr id="52228" name="Picture 2" descr="https://fullhub.ru/media/2017-post-icon/digimax-smart-home-1920x1080.png"/>
          <p:cNvPicPr>
            <a:picLocks noChangeAspect="1" noChangeArrowheads="1"/>
          </p:cNvPicPr>
          <p:nvPr/>
        </p:nvPicPr>
        <p:blipFill>
          <a:blip r:embed="rId3" cstate="print"/>
          <a:srcRect/>
          <a:stretch>
            <a:fillRect/>
          </a:stretch>
        </p:blipFill>
        <p:spPr bwMode="auto">
          <a:xfrm>
            <a:off x="4147016" y="555527"/>
            <a:ext cx="4994672" cy="4392488"/>
          </a:xfrm>
          <a:prstGeom prst="rect">
            <a:avLst/>
          </a:prstGeom>
          <a:noFill/>
          <a:ln w="9525">
            <a:noFill/>
            <a:miter lim="800000"/>
            <a:headEnd/>
            <a:tailEnd/>
          </a:ln>
        </p:spPr>
      </p:pic>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DAA60D0-662D-481B-8018-68D35A58CC04}"/>
              </a:ext>
            </a:extLst>
          </p:cNvPr>
          <p:cNvSpPr>
            <a:spLocks noGrp="1"/>
          </p:cNvSpPr>
          <p:nvPr>
            <p:ph type="title"/>
          </p:nvPr>
        </p:nvSpPr>
        <p:spPr>
          <a:xfrm>
            <a:off x="457200" y="205979"/>
            <a:ext cx="8229600" cy="565571"/>
          </a:xfrm>
        </p:spPr>
        <p:txBody>
          <a:bodyPr>
            <a:normAutofit/>
          </a:bodyPr>
          <a:lstStyle/>
          <a:p>
            <a:pPr algn="ctr"/>
            <a:r>
              <a:rPr lang="en-US" sz="2400" dirty="0">
                <a:latin typeface="Times New Roman" pitchFamily="18" charset="0"/>
                <a:cs typeface="Times New Roman" pitchFamily="18" charset="0"/>
              </a:rPr>
              <a:t>MODELLASH</a:t>
            </a:r>
            <a:endParaRPr lang="ru-RU" sz="2400" dirty="0">
              <a:latin typeface="Times New Roman" pitchFamily="18" charset="0"/>
              <a:cs typeface="Times New Roman" pitchFamily="18" charset="0"/>
            </a:endParaRPr>
          </a:p>
        </p:txBody>
      </p:sp>
      <p:pic>
        <p:nvPicPr>
          <p:cNvPr id="6" name="Рисунок 5">
            <a:extLst>
              <a:ext uri="{FF2B5EF4-FFF2-40B4-BE49-F238E27FC236}">
                <a16:creationId xmlns="" xmlns:a16="http://schemas.microsoft.com/office/drawing/2014/main" id="{F6534B93-D726-450D-A973-5D69EF84492B}"/>
              </a:ext>
            </a:extLst>
          </p:cNvPr>
          <p:cNvPicPr>
            <a:picLocks noChangeAspect="1"/>
          </p:cNvPicPr>
          <p:nvPr/>
        </p:nvPicPr>
        <p:blipFill>
          <a:blip r:embed="rId2" cstate="print"/>
          <a:stretch>
            <a:fillRect/>
          </a:stretch>
        </p:blipFill>
        <p:spPr>
          <a:xfrm>
            <a:off x="223610" y="3003797"/>
            <a:ext cx="2314061" cy="1959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a:extLst>
              <a:ext uri="{FF2B5EF4-FFF2-40B4-BE49-F238E27FC236}">
                <a16:creationId xmlns="" xmlns:a16="http://schemas.microsoft.com/office/drawing/2014/main" id="{42140220-C902-4716-BC4D-353A385DAC22}"/>
              </a:ext>
            </a:extLst>
          </p:cNvPr>
          <p:cNvPicPr>
            <a:picLocks noChangeAspect="1"/>
          </p:cNvPicPr>
          <p:nvPr/>
        </p:nvPicPr>
        <p:blipFill rotWithShape="1">
          <a:blip r:embed="rId3" cstate="print"/>
          <a:srcRect t="841" r="34336"/>
          <a:stretch/>
        </p:blipFill>
        <p:spPr>
          <a:xfrm>
            <a:off x="256469" y="885912"/>
            <a:ext cx="2282310" cy="21070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3">
            <a:extLst>
              <a:ext uri="{FF2B5EF4-FFF2-40B4-BE49-F238E27FC236}">
                <a16:creationId xmlns="" xmlns:a16="http://schemas.microsoft.com/office/drawing/2014/main" id="{F32B3238-D4EA-432E-BFE1-D02D0C9B8975}"/>
              </a:ext>
            </a:extLst>
          </p:cNvPr>
          <p:cNvPicPr>
            <a:picLocks noChangeAspect="1" noChangeArrowheads="1"/>
          </p:cNvPicPr>
          <p:nvPr/>
        </p:nvPicPr>
        <p:blipFill>
          <a:blip r:embed="rId4" cstate="print"/>
          <a:srcRect l="10811" t="12472" r="1779" b="16288"/>
          <a:stretch>
            <a:fillRect/>
          </a:stretch>
        </p:blipFill>
        <p:spPr bwMode="auto">
          <a:xfrm rot="10800000">
            <a:off x="2657843" y="885911"/>
            <a:ext cx="3118352" cy="4077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2">
            <a:extLst>
              <a:ext uri="{FF2B5EF4-FFF2-40B4-BE49-F238E27FC236}">
                <a16:creationId xmlns="" xmlns:a16="http://schemas.microsoft.com/office/drawing/2014/main" id="{F89C00E3-5FE0-4F32-9899-C60E89839762}"/>
              </a:ext>
            </a:extLst>
          </p:cNvPr>
          <p:cNvPicPr>
            <a:picLocks noChangeAspect="1" noChangeArrowheads="1"/>
          </p:cNvPicPr>
          <p:nvPr/>
        </p:nvPicPr>
        <p:blipFill>
          <a:blip r:embed="rId5" cstate="print"/>
          <a:srcRect/>
          <a:stretch>
            <a:fillRect/>
          </a:stretch>
        </p:blipFill>
        <p:spPr bwMode="auto">
          <a:xfrm>
            <a:off x="5895258" y="915566"/>
            <a:ext cx="3063263" cy="40845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66595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Рисунок 2">
            <a:extLst>
              <a:ext uri="{FF2B5EF4-FFF2-40B4-BE49-F238E27FC236}">
                <a16:creationId xmlns="" xmlns:a16="http://schemas.microsoft.com/office/drawing/2014/main" id="{462A9560-1B6B-4B49-B3C7-1548363CE4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0" y="0"/>
            <a:ext cx="9126141" cy="505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035844" y="160735"/>
            <a:ext cx="1125141" cy="642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p>
        </p:txBody>
      </p:sp>
      <p:sp>
        <p:nvSpPr>
          <p:cNvPr id="2" name="TextBox 1">
            <a:extLst>
              <a:ext uri="{FF2B5EF4-FFF2-40B4-BE49-F238E27FC236}">
                <a16:creationId xmlns="" xmlns:a16="http://schemas.microsoft.com/office/drawing/2014/main" id="{8A837B7D-324C-4599-BF55-56E6916947E6}"/>
              </a:ext>
            </a:extLst>
          </p:cNvPr>
          <p:cNvSpPr txBox="1"/>
          <p:nvPr/>
        </p:nvSpPr>
        <p:spPr>
          <a:xfrm>
            <a:off x="1598414" y="688377"/>
            <a:ext cx="6696744" cy="1569660"/>
          </a:xfrm>
          <a:prstGeom prst="rect">
            <a:avLst/>
          </a:prstGeom>
          <a:noFill/>
        </p:spPr>
        <p:txBody>
          <a:bodyPr wrap="square" rtlCol="0">
            <a:spAutoFit/>
          </a:bodyPr>
          <a:lstStyle/>
          <a:p>
            <a:pPr algn="ctr"/>
            <a:r>
              <a:rPr lang="en-US" sz="4800" dirty="0" err="1">
                <a:solidFill>
                  <a:srgbClr val="002060"/>
                </a:solidFill>
                <a:latin typeface="Arial" panose="020B0604020202020204" pitchFamily="34" charset="0"/>
                <a:cs typeface="Arial" panose="020B0604020202020204" pitchFamily="34" charset="0"/>
              </a:rPr>
              <a:t>E’tiboringiz</a:t>
            </a: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uchun</a:t>
            </a:r>
            <a:endParaRPr lang="en-US" sz="4800" dirty="0">
              <a:solidFill>
                <a:srgbClr val="002060"/>
              </a:solidFill>
              <a:latin typeface="Arial" panose="020B0604020202020204" pitchFamily="34" charset="0"/>
              <a:cs typeface="Arial" panose="020B0604020202020204" pitchFamily="34" charset="0"/>
            </a:endParaRPr>
          </a:p>
          <a:p>
            <a:pPr algn="ctr"/>
            <a:r>
              <a:rPr lang="en-US" sz="4800" dirty="0">
                <a:solidFill>
                  <a:srgbClr val="002060"/>
                </a:solidFill>
                <a:latin typeface="Arial" panose="020B0604020202020204" pitchFamily="34" charset="0"/>
                <a:cs typeface="Arial" panose="020B0604020202020204" pitchFamily="34" charset="0"/>
              </a:rPr>
              <a:t> </a:t>
            </a:r>
            <a:r>
              <a:rPr lang="en-US" sz="4800" dirty="0" err="1">
                <a:solidFill>
                  <a:srgbClr val="002060"/>
                </a:solidFill>
                <a:latin typeface="Arial" panose="020B0604020202020204" pitchFamily="34" charset="0"/>
                <a:cs typeface="Arial" panose="020B0604020202020204" pitchFamily="34" charset="0"/>
              </a:rPr>
              <a:t>rahmat</a:t>
            </a:r>
            <a:r>
              <a:rPr lang="en-US" sz="4800" dirty="0">
                <a:solidFill>
                  <a:srgbClr val="002060"/>
                </a:solidFill>
                <a:latin typeface="Arial" panose="020B0604020202020204" pitchFamily="34" charset="0"/>
                <a:cs typeface="Arial" panose="020B0604020202020204" pitchFamily="34" charset="0"/>
              </a:rPr>
              <a:t>!</a:t>
            </a:r>
            <a:endParaRPr lang="ru-RU" sz="4800" dirty="0">
              <a:solidFill>
                <a:srgbClr val="002060"/>
              </a:solidFill>
              <a:latin typeface="Arial" panose="020B0604020202020204" pitchFamily="34" charset="0"/>
              <a:cs typeface="Arial" panose="020B0604020202020204" pitchFamily="34" charset="0"/>
            </a:endParaRPr>
          </a:p>
        </p:txBody>
      </p:sp>
      <p:pic>
        <p:nvPicPr>
          <p:cNvPr id="5" name="Picture 4" descr="ALGORÄ°TMA ile ilgili gÃ¶rsel sonucu">
            <a:extLst>
              <a:ext uri="{FF2B5EF4-FFF2-40B4-BE49-F238E27FC236}">
                <a16:creationId xmlns="" xmlns:a16="http://schemas.microsoft.com/office/drawing/2014/main" id="{D165C2A3-FDF1-4EAD-B100-27450B6B9B0A}"/>
              </a:ext>
            </a:extLst>
          </p:cNvPr>
          <p:cNvPicPr>
            <a:picLocks noChangeAspect="1" noChangeArrowheads="1"/>
          </p:cNvPicPr>
          <p:nvPr/>
        </p:nvPicPr>
        <p:blipFill>
          <a:blip r:embed="rId2" cstate="print"/>
          <a:srcRect b="7318"/>
          <a:stretch>
            <a:fillRect/>
          </a:stretch>
        </p:blipFill>
        <p:spPr bwMode="auto">
          <a:xfrm>
            <a:off x="0" y="2142741"/>
            <a:ext cx="3819952" cy="3000759"/>
          </a:xfrm>
          <a:prstGeom prst="rect">
            <a:avLst/>
          </a:prstGeom>
          <a:noFill/>
          <a:ln w="9525">
            <a:noFill/>
            <a:miter lim="800000"/>
            <a:headEnd/>
            <a:tailEnd/>
          </a:ln>
        </p:spPr>
      </p:pic>
      <p:pic>
        <p:nvPicPr>
          <p:cNvPr id="7" name="Picture 2" descr="C:\Users\a.dustov\Desktop\Рисунок1.jpg">
            <a:extLst>
              <a:ext uri="{FF2B5EF4-FFF2-40B4-BE49-F238E27FC236}">
                <a16:creationId xmlns="" xmlns:a16="http://schemas.microsoft.com/office/drawing/2014/main" id="{1AFDED31-D559-4808-B8F6-F3768B6AA09C}"/>
              </a:ext>
            </a:extLst>
          </p:cNvPr>
          <p:cNvPicPr>
            <a:picLocks noChangeAspect="1" noChangeArrowheads="1"/>
          </p:cNvPicPr>
          <p:nvPr/>
        </p:nvPicPr>
        <p:blipFill>
          <a:blip r:embed="rId3" cstate="print"/>
          <a:srcRect/>
          <a:stretch>
            <a:fillRect/>
          </a:stretch>
        </p:blipFill>
        <p:spPr bwMode="auto">
          <a:xfrm>
            <a:off x="3666311" y="2657450"/>
            <a:ext cx="3315478" cy="2486050"/>
          </a:xfrm>
          <a:prstGeom prst="rect">
            <a:avLst/>
          </a:prstGeom>
          <a:noFill/>
          <a:ln w="9525">
            <a:noFill/>
            <a:miter lim="800000"/>
            <a:headEnd/>
            <a:tailEnd/>
          </a:ln>
        </p:spPr>
      </p:pic>
      <p:pic>
        <p:nvPicPr>
          <p:cNvPr id="8" name="Picture 4" descr="http://colorkid.net/sites/default/files/robots.png">
            <a:extLst>
              <a:ext uri="{FF2B5EF4-FFF2-40B4-BE49-F238E27FC236}">
                <a16:creationId xmlns="" xmlns:a16="http://schemas.microsoft.com/office/drawing/2014/main" id="{51E268A5-4FA8-4784-8080-419D780429B7}"/>
              </a:ext>
            </a:extLst>
          </p:cNvPr>
          <p:cNvPicPr>
            <a:picLocks noChangeAspect="1" noChangeArrowheads="1"/>
          </p:cNvPicPr>
          <p:nvPr/>
        </p:nvPicPr>
        <p:blipFill>
          <a:blip r:embed="rId4" cstate="print"/>
          <a:srcRect/>
          <a:stretch>
            <a:fillRect/>
          </a:stretch>
        </p:blipFill>
        <p:spPr bwMode="auto">
          <a:xfrm>
            <a:off x="6955451" y="2571750"/>
            <a:ext cx="2188549" cy="2576284"/>
          </a:xfrm>
          <a:prstGeom prst="rect">
            <a:avLst/>
          </a:prstGeom>
          <a:noFill/>
          <a:ln w="9525">
            <a:noFill/>
            <a:miter lim="800000"/>
            <a:headEnd/>
            <a:tailEnd/>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r>
              <a:rPr lang="uz-Latn-UZ" b="1" dirty="0" smtClean="0">
                <a:solidFill>
                  <a:schemeClr val="bg1"/>
                </a:solidFill>
                <a:latin typeface="Times New Roman" pitchFamily="18" charset="0"/>
                <a:cs typeface="Times New Roman" pitchFamily="18" charset="0"/>
              </a:rPr>
              <a:t>U</a:t>
            </a:r>
            <a:r>
              <a:rPr lang="bg-BG" b="1" dirty="0" smtClean="0">
                <a:solidFill>
                  <a:schemeClr val="bg1"/>
                </a:solidFill>
                <a:latin typeface="Times New Roman" pitchFamily="18" charset="0"/>
                <a:cs typeface="Times New Roman" pitchFamily="18" charset="0"/>
              </a:rPr>
              <a:t>ZLUKSIZ TA‘LIM TIZIMI MAZMUNINI SIFAT JIHATIDAN YANGILASH VA</a:t>
            </a:r>
            <a:endParaRPr lang="uz-Latn-UZ" b="1" dirty="0" smtClean="0">
              <a:solidFill>
                <a:schemeClr val="bg1"/>
              </a:solidFill>
              <a:latin typeface="Times New Roman" pitchFamily="18" charset="0"/>
              <a:cs typeface="Times New Roman" pitchFamily="18" charset="0"/>
            </a:endParaRPr>
          </a:p>
          <a:p>
            <a:pPr lvl="0" algn="ctr" fontAlgn="base">
              <a:spcBef>
                <a:spcPct val="0"/>
              </a:spcBef>
              <a:spcAft>
                <a:spcPct val="0"/>
              </a:spcAft>
              <a:tabLst>
                <a:tab pos="520700" algn="l"/>
              </a:tabLst>
            </a:pPr>
            <a:r>
              <a:rPr lang="bg-BG" b="1" dirty="0" smtClean="0">
                <a:solidFill>
                  <a:schemeClr val="bg1"/>
                </a:solidFill>
                <a:latin typeface="Times New Roman" pitchFamily="18" charset="0"/>
                <a:cs typeface="Times New Roman" pitchFamily="18" charset="0"/>
              </a:rPr>
              <a:t> TA‘LIM  SAMARADORLIGINI OSHIRISH</a:t>
            </a:r>
            <a:endParaRPr lang="ru-RU" b="1" dirty="0" smtClean="0">
              <a:solidFill>
                <a:schemeClr val="bg1"/>
              </a:solidFill>
              <a:latin typeface="Times New Roman" pitchFamily="18" charset="0"/>
              <a:cs typeface="Times New Roman" pitchFamily="18" charset="0"/>
            </a:endParaRPr>
          </a:p>
        </p:txBody>
      </p:sp>
      <p:graphicFrame>
        <p:nvGraphicFramePr>
          <p:cNvPr id="4" name="Схема 3"/>
          <p:cNvGraphicFramePr/>
          <p:nvPr/>
        </p:nvGraphicFramePr>
        <p:xfrm>
          <a:off x="285720" y="785800"/>
          <a:ext cx="8643998"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r>
              <a:rPr lang="bg-BG" sz="2400" b="1" dirty="0" smtClean="0">
                <a:solidFill>
                  <a:schemeClr val="bg1"/>
                </a:solidFill>
                <a:latin typeface="Times New Roman" pitchFamily="18" charset="0"/>
                <a:cs typeface="Times New Roman" pitchFamily="18" charset="0"/>
              </a:rPr>
              <a:t>TA‘LIM SIFATINI YANGI BOSQICHGA</a:t>
            </a:r>
            <a:endParaRPr lang="uz-Latn-UZ" sz="2400" b="1" dirty="0" smtClean="0">
              <a:solidFill>
                <a:schemeClr val="bg1"/>
              </a:solidFill>
              <a:latin typeface="Times New Roman" pitchFamily="18" charset="0"/>
              <a:cs typeface="Times New Roman" pitchFamily="18" charset="0"/>
            </a:endParaRPr>
          </a:p>
          <a:p>
            <a:pPr lvl="0" algn="ctr" fontAlgn="base">
              <a:spcBef>
                <a:spcPct val="0"/>
              </a:spcBef>
              <a:spcAft>
                <a:spcPct val="0"/>
              </a:spcAft>
              <a:tabLst>
                <a:tab pos="520700" algn="l"/>
              </a:tabLst>
            </a:pPr>
            <a:r>
              <a:rPr lang="bg-BG" sz="2400" b="1" dirty="0" smtClean="0">
                <a:solidFill>
                  <a:schemeClr val="bg1"/>
                </a:solidFill>
                <a:latin typeface="Times New Roman" pitchFamily="18" charset="0"/>
                <a:cs typeface="Times New Roman" pitchFamily="18" charset="0"/>
              </a:rPr>
              <a:t> KO‘TARISH </a:t>
            </a:r>
            <a:endParaRPr lang="ru-RU" sz="2400" b="1" dirty="0" smtClean="0">
              <a:solidFill>
                <a:schemeClr val="bg1"/>
              </a:solidFill>
              <a:latin typeface="Times New Roman" pitchFamily="18" charset="0"/>
              <a:cs typeface="Times New Roman" pitchFamily="18" charset="0"/>
            </a:endParaRPr>
          </a:p>
        </p:txBody>
      </p:sp>
      <p:sp>
        <p:nvSpPr>
          <p:cNvPr id="4" name="Прямоугольник 3"/>
          <p:cNvSpPr/>
          <p:nvPr/>
        </p:nvSpPr>
        <p:spPr>
          <a:xfrm>
            <a:off x="500034" y="928676"/>
            <a:ext cx="8286808" cy="923330"/>
          </a:xfrm>
          <a:prstGeom prst="rect">
            <a:avLst/>
          </a:prstGeom>
        </p:spPr>
        <p:txBody>
          <a:bodyPr wrap="square">
            <a:spAutoFit/>
          </a:bodyPr>
          <a:lstStyle/>
          <a:p>
            <a:pPr algn="ctr"/>
            <a:r>
              <a:rPr lang="bg-BG" dirty="0" smtClean="0">
                <a:latin typeface="Times New Roman" pitchFamily="18" charset="0"/>
                <a:cs typeface="Times New Roman" pitchFamily="18" charset="0"/>
              </a:rPr>
              <a:t>2018</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yil 5</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sentabrda O‘zbekiston Respublikasi Prezidentining </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Xalq ta‘limi boshqaruv tizimini takomillashtirish bo‘yicha qo‘shimcha chora-tadbirlar to‘g‘risida</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gi </a:t>
            </a:r>
            <a:r>
              <a:rPr lang="uz-Latn-UZ"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PF-5538-son Farmoni qabul qilindi. </a:t>
            </a:r>
            <a:endParaRPr lang="ru-RU" dirty="0">
              <a:latin typeface="Times New Roman" pitchFamily="18" charset="0"/>
              <a:cs typeface="Times New Roman" pitchFamily="18" charset="0"/>
            </a:endParaRPr>
          </a:p>
        </p:txBody>
      </p:sp>
      <p:sp>
        <p:nvSpPr>
          <p:cNvPr id="6" name="Прямоугольник 5"/>
          <p:cNvSpPr/>
          <p:nvPr/>
        </p:nvSpPr>
        <p:spPr>
          <a:xfrm>
            <a:off x="1857356" y="2071684"/>
            <a:ext cx="6000792"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g-BG" dirty="0" smtClean="0">
                <a:latin typeface="Times New Roman" pitchFamily="18" charset="0"/>
                <a:cs typeface="Times New Roman" pitchFamily="18" charset="0"/>
              </a:rPr>
              <a:t>Xalq ta‘limi tizimiga ilg‘or xorijiy tajribani, o‘quv-tarbiya jarayoniga zamonaviy pedagogik texnologiyalarni, shu jumladan ta‘lim berishning innovatsion usullarini joriy etish, o‘quv va o‘quv-uslubiy adabiyotlarning yangi avlodini yaratish, fundamental va amaliy ilmiy tadqiqotlarni amalga oshirish belgilangan.</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endParaRPr lang="ru-RU" sz="2400" b="1" dirty="0" smtClean="0">
              <a:solidFill>
                <a:schemeClr val="bg1"/>
              </a:solidFill>
              <a:latin typeface="Times New Roman" pitchFamily="18" charset="0"/>
              <a:cs typeface="Times New Roman" pitchFamily="18" charset="0"/>
            </a:endParaRPr>
          </a:p>
        </p:txBody>
      </p:sp>
      <p:sp>
        <p:nvSpPr>
          <p:cNvPr id="7" name="Прямоугольник 6"/>
          <p:cNvSpPr/>
          <p:nvPr/>
        </p:nvSpPr>
        <p:spPr>
          <a:xfrm>
            <a:off x="285720" y="785800"/>
            <a:ext cx="8643998" cy="1200329"/>
          </a:xfrm>
          <a:prstGeom prst="rect">
            <a:avLst/>
          </a:prstGeom>
        </p:spPr>
        <p:txBody>
          <a:bodyPr wrap="square">
            <a:spAutoFit/>
          </a:bodyPr>
          <a:lstStyle/>
          <a:p>
            <a:r>
              <a:rPr lang="bg-BG" dirty="0" smtClean="0">
                <a:latin typeface="Times New Roman" pitchFamily="18" charset="0"/>
                <a:cs typeface="Times New Roman" pitchFamily="18" charset="0"/>
              </a:rPr>
              <a:t>O‘zbekiston Respublikasi Prezidentining 2018</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yil 5</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sentabrdagi </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Xalq ta‘limi tizimiga boshqaruvning  yangi tamoyillarini joriy etish chora-tadbirlari to‘g‘risida</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 gi  PQ-3931 son qarori bilan tasdiqlangan ―2018-2021 yillarda O‘zbekiston Respublikasi xalq ta‘limi tizimini yanada takomillashtirish bo‘yicha chora-tadbirlar dasturining II bo‘lim, 11 bandida:</a:t>
            </a:r>
            <a:endParaRPr lang="ru-RU" dirty="0">
              <a:latin typeface="Times New Roman" pitchFamily="18" charset="0"/>
              <a:cs typeface="Times New Roman" pitchFamily="18" charset="0"/>
            </a:endParaRPr>
          </a:p>
        </p:txBody>
      </p:sp>
      <p:sp>
        <p:nvSpPr>
          <p:cNvPr id="8" name="Прямоугольник 7"/>
          <p:cNvSpPr/>
          <p:nvPr/>
        </p:nvSpPr>
        <p:spPr>
          <a:xfrm>
            <a:off x="857224" y="2214560"/>
            <a:ext cx="7215238" cy="17045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bg-BG" dirty="0" smtClean="0">
                <a:latin typeface="Times New Roman" pitchFamily="18" charset="0"/>
                <a:cs typeface="Times New Roman" pitchFamily="18" charset="0"/>
              </a:rPr>
              <a:t>Umumiy o‘rta ta‘limning yangi davlat ta‘lim standartlari va o‘quv dasturlarini takomillashtirish va shu bilan birga STEAM (fan, texnologiya, muhandislik va matematika) metodlarini bosqichma-bosqich amaliyotga joriy etish belgilab berilgan.</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endParaRPr lang="ru-RU" sz="2400" b="1" dirty="0" smtClean="0">
              <a:solidFill>
                <a:schemeClr val="bg1"/>
              </a:solidFill>
              <a:latin typeface="Times New Roman" pitchFamily="18" charset="0"/>
              <a:cs typeface="Times New Roman" pitchFamily="18" charset="0"/>
            </a:endParaRPr>
          </a:p>
        </p:txBody>
      </p:sp>
      <p:sp>
        <p:nvSpPr>
          <p:cNvPr id="7" name="Прямоугольник 6"/>
          <p:cNvSpPr/>
          <p:nvPr/>
        </p:nvSpPr>
        <p:spPr>
          <a:xfrm>
            <a:off x="285720" y="785800"/>
            <a:ext cx="8643998" cy="1200329"/>
          </a:xfrm>
          <a:prstGeom prst="rect">
            <a:avLst/>
          </a:prstGeom>
        </p:spPr>
        <p:txBody>
          <a:bodyPr wrap="square">
            <a:spAutoFit/>
          </a:bodyPr>
          <a:lstStyle/>
          <a:p>
            <a:r>
              <a:rPr lang="bg-BG" dirty="0" smtClean="0">
                <a:latin typeface="Times New Roman" pitchFamily="18" charset="0"/>
                <a:cs typeface="Times New Roman" pitchFamily="18" charset="0"/>
              </a:rPr>
              <a:t>O‘zbekiston Respublikasi Prezidentining 2018</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yil 5</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sentabrdagi </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Xalq ta‘limi tizimiga boshqaruvning  yangi tamoyillarini joriy etish chora-tadbirlari to‘g‘risida</a:t>
            </a:r>
            <a:r>
              <a:rPr lang="uz-Latn-UZ" dirty="0" smtClean="0">
                <a:latin typeface="Times New Roman" pitchFamily="18" charset="0"/>
                <a:cs typeface="Times New Roman" pitchFamily="18" charset="0"/>
              </a:rPr>
              <a:t>”</a:t>
            </a:r>
            <a:r>
              <a:rPr lang="bg-BG" dirty="0" smtClean="0">
                <a:latin typeface="Times New Roman" pitchFamily="18" charset="0"/>
                <a:cs typeface="Times New Roman" pitchFamily="18" charset="0"/>
              </a:rPr>
              <a:t> gi  PQ-3931 son qarori bilan tasdiqlangan ―2018-2021 yillarda O‘zbekiston Respublikasi xalq ta‘limi tizimini yanada takomillashtirish bo‘yicha chora-tadbirlar dasturining II bo‘lim, 11 bandida:</a:t>
            </a:r>
            <a:endParaRPr lang="ru-RU" dirty="0">
              <a:latin typeface="Times New Roman" pitchFamily="18" charset="0"/>
              <a:cs typeface="Times New Roman" pitchFamily="18" charset="0"/>
            </a:endParaRPr>
          </a:p>
        </p:txBody>
      </p:sp>
      <p:sp>
        <p:nvSpPr>
          <p:cNvPr id="8" name="Прямоугольник 7"/>
          <p:cNvSpPr/>
          <p:nvPr/>
        </p:nvSpPr>
        <p:spPr>
          <a:xfrm>
            <a:off x="857224" y="2214560"/>
            <a:ext cx="7215238" cy="17045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pPr>
            <a:r>
              <a:rPr lang="bg-BG" dirty="0" smtClean="0">
                <a:latin typeface="Times New Roman" pitchFamily="18" charset="0"/>
                <a:cs typeface="Times New Roman" pitchFamily="18" charset="0"/>
              </a:rPr>
              <a:t>Umumiy o‘rta ta‘limning yangi davlat ta‘lim standartlari va o‘quv dasturlarini takomillashtirish va shu bilan birga STEAM (fan, texnologiya, muhandislik va matematika) metodlarini bosqichma-bosqich amaliyotga joriy etish belgilab berilgan.</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99551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541735" algn="ctr"/>
            <a:r>
              <a:rPr lang="en-US" sz="5400" b="1" dirty="0">
                <a:solidFill>
                  <a:schemeClr val="bg1"/>
                </a:solidFill>
                <a:latin typeface="Century Gothic" pitchFamily="34" charset="0"/>
                <a:cs typeface="Arial" panose="020B0604020202020204" pitchFamily="34" charset="0"/>
              </a:rPr>
              <a:t>    </a:t>
            </a:r>
            <a:r>
              <a:rPr lang="en-US" sz="2400" b="1" dirty="0">
                <a:solidFill>
                  <a:schemeClr val="bg1"/>
                </a:solidFill>
                <a:latin typeface="Times New Roman" pitchFamily="18" charset="0"/>
                <a:cs typeface="Times New Roman" pitchFamily="18" charset="0"/>
              </a:rPr>
              <a:t>STEM </a:t>
            </a:r>
            <a:r>
              <a:rPr lang="en-US" sz="2400" b="1" dirty="0" err="1">
                <a:solidFill>
                  <a:schemeClr val="bg1"/>
                </a:solidFill>
                <a:latin typeface="Times New Roman" pitchFamily="18" charset="0"/>
                <a:cs typeface="Times New Roman" pitchFamily="18" charset="0"/>
              </a:rPr>
              <a:t>tarixidan</a:t>
            </a:r>
            <a:endParaRPr lang="ru-RU" sz="2400" b="1" dirty="0">
              <a:solidFill>
                <a:schemeClr val="bg1"/>
              </a:solidFill>
              <a:latin typeface="Times New Roman" pitchFamily="18" charset="0"/>
              <a:cs typeface="Times New Roman" pitchFamily="18" charset="0"/>
            </a:endParaRPr>
          </a:p>
        </p:txBody>
      </p:sp>
      <p:sp>
        <p:nvSpPr>
          <p:cNvPr id="5" name="Прямоугольник 4">
            <a:extLst>
              <a:ext uri="{FF2B5EF4-FFF2-40B4-BE49-F238E27FC236}">
                <a16:creationId xmlns="" xmlns:a16="http://schemas.microsoft.com/office/drawing/2014/main" id="{56A56F02-7076-4F28-9B01-0A2C1C601085}"/>
              </a:ext>
            </a:extLst>
          </p:cNvPr>
          <p:cNvSpPr/>
          <p:nvPr/>
        </p:nvSpPr>
        <p:spPr>
          <a:xfrm>
            <a:off x="4286248" y="1643056"/>
            <a:ext cx="3655878" cy="1477328"/>
          </a:xfrm>
          <a:prstGeom prst="rect">
            <a:avLst/>
          </a:prstGeom>
        </p:spPr>
        <p:txBody>
          <a:bodyPr wrap="square">
            <a:spAutoFit/>
          </a:bodyPr>
          <a:lstStyle/>
          <a:p>
            <a:pPr indent="397669" algn="just"/>
            <a:r>
              <a:rPr lang="en-US" dirty="0">
                <a:latin typeface="Times New Roman" pitchFamily="18" charset="0"/>
                <a:cs typeface="Times New Roman" pitchFamily="18" charset="0"/>
              </a:rPr>
              <a:t>Ilk </a:t>
            </a:r>
            <a:r>
              <a:rPr lang="en-US" dirty="0" err="1">
                <a:latin typeface="Times New Roman" pitchFamily="18" charset="0"/>
                <a:cs typeface="Times New Roman" pitchFamily="18" charset="0"/>
              </a:rPr>
              <a:t>bor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iborani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amerikalik</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bakterolog</a:t>
            </a:r>
            <a:r>
              <a:rPr lang="en-US" dirty="0">
                <a:latin typeface="Times New Roman" pitchFamily="18" charset="0"/>
                <a:cs typeface="Times New Roman" pitchFamily="18" charset="0"/>
              </a:rPr>
              <a:t> Rita </a:t>
            </a:r>
            <a:r>
              <a:rPr lang="en-US" dirty="0" err="1">
                <a:latin typeface="Times New Roman" pitchFamily="18" charset="0"/>
                <a:cs typeface="Times New Roman" pitchFamily="18" charset="0"/>
              </a:rPr>
              <a:t>Kolvell</a:t>
            </a:r>
            <a:r>
              <a:rPr lang="en-US" dirty="0">
                <a:latin typeface="Times New Roman" pitchFamily="18" charset="0"/>
                <a:cs typeface="Times New Roman" pitchFamily="18" charset="0"/>
              </a:rPr>
              <a:t> 1990-yilda </a:t>
            </a:r>
            <a:r>
              <a:rPr lang="en-US" dirty="0" err="1">
                <a:latin typeface="Times New Roman" pitchFamily="18" charset="0"/>
                <a:cs typeface="Times New Roman" pitchFamily="18" charset="0"/>
              </a:rPr>
              <a:t>fanga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kiritishni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taklif</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qilgan</a:t>
            </a:r>
            <a:r>
              <a:rPr lang="en-US" dirty="0">
                <a:latin typeface="Times New Roman" pitchFamily="18" charset="0"/>
                <a:cs typeface="Times New Roman" pitchFamily="18" charset="0"/>
              </a:rPr>
              <a:t>.</a:t>
            </a:r>
          </a:p>
          <a:p>
            <a:pPr algn="just"/>
            <a:r>
              <a:rPr lang="en-US" dirty="0" err="1">
                <a:latin typeface="Times New Roman" pitchFamily="18" charset="0"/>
                <a:cs typeface="Times New Roman" pitchFamily="18" charset="0"/>
              </a:rPr>
              <a:t>Biroq</a:t>
            </a:r>
            <a:r>
              <a:rPr lang="en-US" dirty="0">
                <a:latin typeface="Times New Roman" pitchFamily="18" charset="0"/>
                <a:cs typeface="Times New Roman" pitchFamily="18" charset="0"/>
              </a:rPr>
              <a:t> 2000-yildan </a:t>
            </a:r>
            <a:r>
              <a:rPr lang="en-US" dirty="0" err="1">
                <a:latin typeface="Times New Roman" pitchFamily="18" charset="0"/>
                <a:cs typeface="Times New Roman" pitchFamily="18" charset="0"/>
              </a:rPr>
              <a:t>boshlab</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faol</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ishlatila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boshlangan</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6" name="Picture 2" descr="http://www.studica.com/blog/wp-content/uploads/2017/02/stem_logo-300x300.jpg">
            <a:extLst>
              <a:ext uri="{FF2B5EF4-FFF2-40B4-BE49-F238E27FC236}">
                <a16:creationId xmlns="" xmlns:a16="http://schemas.microsoft.com/office/drawing/2014/main" id="{4D6B214B-EBF5-49B5-BC1A-3797E96222D2}"/>
              </a:ext>
            </a:extLst>
          </p:cNvPr>
          <p:cNvPicPr>
            <a:picLocks noChangeAspect="1" noChangeArrowheads="1"/>
          </p:cNvPicPr>
          <p:nvPr/>
        </p:nvPicPr>
        <p:blipFill>
          <a:blip r:embed="rId2" cstate="print"/>
          <a:srcRect/>
          <a:stretch>
            <a:fillRect/>
          </a:stretch>
        </p:blipFill>
        <p:spPr bwMode="auto">
          <a:xfrm>
            <a:off x="7889698" y="120330"/>
            <a:ext cx="869156" cy="754856"/>
          </a:xfrm>
          <a:prstGeom prst="rect">
            <a:avLst/>
          </a:prstGeom>
          <a:noFill/>
          <a:ln w="9525">
            <a:noFill/>
            <a:miter lim="800000"/>
            <a:headEnd/>
            <a:tailEnd/>
          </a:ln>
        </p:spPr>
      </p:pic>
      <p:pic>
        <p:nvPicPr>
          <p:cNvPr id="7" name="Picture 2" descr="C:\Users\User\Desktop\Без названия.jpg">
            <a:extLst>
              <a:ext uri="{FF2B5EF4-FFF2-40B4-BE49-F238E27FC236}">
                <a16:creationId xmlns="" xmlns:a16="http://schemas.microsoft.com/office/drawing/2014/main" id="{1FBDCB79-6C1A-4AE0-ADF7-1F8D5D1D3AB4}"/>
              </a:ext>
            </a:extLst>
          </p:cNvPr>
          <p:cNvPicPr>
            <a:picLocks noChangeAspect="1" noChangeArrowheads="1"/>
          </p:cNvPicPr>
          <p:nvPr/>
        </p:nvPicPr>
        <p:blipFill>
          <a:blip r:embed="rId3" cstate="print"/>
          <a:srcRect/>
          <a:stretch>
            <a:fillRect/>
          </a:stretch>
        </p:blipFill>
        <p:spPr bwMode="auto">
          <a:xfrm>
            <a:off x="179512" y="1203598"/>
            <a:ext cx="2736304" cy="3620341"/>
          </a:xfrm>
          <a:prstGeom prst="rect">
            <a:avLst/>
          </a:prstGeom>
          <a:noFill/>
        </p:spPr>
      </p:pic>
    </p:spTree>
    <p:extLst>
      <p:ext uri="{BB962C8B-B14F-4D97-AF65-F5344CB8AC3E}">
        <p14:creationId xmlns:p14="http://schemas.microsoft.com/office/powerpoint/2010/main" val="4256943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1"/>
            <a:ext cx="9144000" cy="714362"/>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algn="ctr"/>
            <a:r>
              <a:rPr lang="bg-BG" sz="2400" b="1" dirty="0" smtClean="0">
                <a:solidFill>
                  <a:schemeClr val="bg1"/>
                </a:solidFill>
                <a:latin typeface="Times New Roman" pitchFamily="18" charset="0"/>
                <a:cs typeface="Times New Roman" pitchFamily="18" charset="0"/>
              </a:rPr>
              <a:t>TA</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LIMNI HAQIQIY HAYOT BILAN BOG</a:t>
            </a:r>
            <a:r>
              <a:rPr lang="uz-Latn-UZ" sz="2400" b="1" dirty="0" smtClean="0">
                <a:solidFill>
                  <a:schemeClr val="bg1"/>
                </a:solidFill>
                <a:latin typeface="Times New Roman" pitchFamily="18" charset="0"/>
                <a:cs typeface="Times New Roman" pitchFamily="18" charset="0"/>
              </a:rPr>
              <a:t>‘</a:t>
            </a:r>
            <a:r>
              <a:rPr lang="bg-BG" sz="2400" b="1" dirty="0" smtClean="0">
                <a:solidFill>
                  <a:schemeClr val="bg1"/>
                </a:solidFill>
                <a:latin typeface="Times New Roman" pitchFamily="18" charset="0"/>
                <a:cs typeface="Times New Roman" pitchFamily="18" charset="0"/>
              </a:rPr>
              <a:t>LOVCHI TEXNOLOGIYA</a:t>
            </a:r>
            <a:endParaRPr lang="ru-RU" sz="2400" b="1" dirty="0">
              <a:solidFill>
                <a:schemeClr val="bg1"/>
              </a:solidFill>
              <a:latin typeface="Times New Roman" pitchFamily="18" charset="0"/>
              <a:cs typeface="Times New Roman" pitchFamily="18" charset="0"/>
            </a:endParaRPr>
          </a:p>
        </p:txBody>
      </p:sp>
      <p:sp>
        <p:nvSpPr>
          <p:cNvPr id="6" name="Прямоугольник 5"/>
          <p:cNvSpPr/>
          <p:nvPr/>
        </p:nvSpPr>
        <p:spPr>
          <a:xfrm>
            <a:off x="1071538" y="928676"/>
            <a:ext cx="7000924"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bg-BG" b="1" dirty="0" smtClean="0">
                <a:solidFill>
                  <a:srgbClr val="00B050"/>
                </a:solidFill>
                <a:latin typeface="Times New Roman" pitchFamily="18" charset="0"/>
                <a:cs typeface="Times New Roman" pitchFamily="18" charset="0"/>
              </a:rPr>
              <a:t>S</a:t>
            </a:r>
            <a:r>
              <a:rPr lang="bg-BG" b="1" dirty="0" smtClean="0">
                <a:solidFill>
                  <a:schemeClr val="bg2">
                    <a:lumMod val="50000"/>
                  </a:schemeClr>
                </a:solidFill>
                <a:latin typeface="Times New Roman" pitchFamily="18" charset="0"/>
                <a:cs typeface="Times New Roman" pitchFamily="18" charset="0"/>
              </a:rPr>
              <a:t>T</a:t>
            </a:r>
            <a:r>
              <a:rPr lang="bg-BG" b="1" dirty="0" smtClean="0">
                <a:solidFill>
                  <a:schemeClr val="accent3">
                    <a:lumMod val="60000"/>
                    <a:lumOff val="40000"/>
                  </a:schemeClr>
                </a:solidFill>
                <a:latin typeface="Times New Roman" pitchFamily="18" charset="0"/>
                <a:cs typeface="Times New Roman" pitchFamily="18" charset="0"/>
              </a:rPr>
              <a:t>E</a:t>
            </a:r>
            <a:r>
              <a:rPr lang="bg-BG" b="1" dirty="0" smtClean="0">
                <a:solidFill>
                  <a:srgbClr val="FF0000"/>
                </a:solidFill>
                <a:latin typeface="Times New Roman" pitchFamily="18" charset="0"/>
                <a:cs typeface="Times New Roman" pitchFamily="18" charset="0"/>
              </a:rPr>
              <a:t>A</a:t>
            </a:r>
            <a:r>
              <a:rPr lang="bg-BG" b="1" dirty="0" smtClean="0">
                <a:solidFill>
                  <a:srgbClr val="7030A0"/>
                </a:solidFill>
                <a:latin typeface="Times New Roman" pitchFamily="18" charset="0"/>
                <a:cs typeface="Times New Roman" pitchFamily="18" charset="0"/>
              </a:rPr>
              <a:t>M</a:t>
            </a:r>
            <a:r>
              <a:rPr lang="bg-BG" b="1"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(S   -   fan,   T   -   texnologiya,   E   -   muhandislik,    A   - san‘at, M - matematika) - ilm-fan, texnologiya, muhandislik, san‘at va matematikani birlashtiruvchi zamonaviy yondashuv.</a:t>
            </a:r>
            <a:endParaRPr lang="ru-RU" dirty="0">
              <a:latin typeface="Times New Roman" pitchFamily="18" charset="0"/>
              <a:cs typeface="Times New Roman" pitchFamily="18" charset="0"/>
            </a:endParaRPr>
          </a:p>
        </p:txBody>
      </p:sp>
      <p:sp>
        <p:nvSpPr>
          <p:cNvPr id="9" name="Прямоугольник 8"/>
          <p:cNvSpPr/>
          <p:nvPr/>
        </p:nvSpPr>
        <p:spPr>
          <a:xfrm>
            <a:off x="357158" y="2143122"/>
            <a:ext cx="4572000" cy="64633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bg-BG" dirty="0" smtClean="0">
                <a:latin typeface="Times New Roman" pitchFamily="18" charset="0"/>
                <a:cs typeface="Times New Roman" pitchFamily="18" charset="0"/>
              </a:rPr>
              <a:t>STEAM yondashuvining asosiy g‘oyasi: amaliyot nazariy bilim kabi juda muhimdir.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xmlns="" id="{EE80F0AA-4DF1-4DBF-9AA2-5439157D8912}"/>
              </a:ext>
            </a:extLst>
          </p:cNvPr>
          <p:cNvSpPr/>
          <p:nvPr/>
        </p:nvSpPr>
        <p:spPr>
          <a:xfrm>
            <a:off x="0" y="0"/>
            <a:ext cx="9144000" cy="928676"/>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pPr lvl="0" algn="ctr" fontAlgn="base">
              <a:spcBef>
                <a:spcPct val="0"/>
              </a:spcBef>
              <a:spcAft>
                <a:spcPct val="0"/>
              </a:spcAft>
              <a:tabLst>
                <a:tab pos="520700" algn="l"/>
              </a:tabLst>
            </a:pPr>
            <a:endParaRPr lang="ru-RU" sz="2400" b="1" dirty="0" smtClean="0">
              <a:solidFill>
                <a:schemeClr val="bg1"/>
              </a:solidFill>
              <a:latin typeface="Times New Roman" pitchFamily="18" charset="0"/>
              <a:cs typeface="Times New Roman" pitchFamily="18" charset="0"/>
            </a:endParaRPr>
          </a:p>
        </p:txBody>
      </p:sp>
      <p:sp>
        <p:nvSpPr>
          <p:cNvPr id="778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77828" name="Rectangle 4"/>
          <p:cNvSpPr>
            <a:spLocks noChangeArrowheads="1"/>
          </p:cNvSpPr>
          <p:nvPr/>
        </p:nvSpPr>
        <p:spPr bwMode="auto">
          <a:xfrm>
            <a:off x="1357290" y="0"/>
            <a:ext cx="6545511" cy="86177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bg-BG"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STEAM</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YONDASHUVI </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NAFAQAT</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O‘RGANISH </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METODI, </a:t>
            </a:r>
            <a:endPar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BALKI</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FIKRLASH </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a:t>
            </a:r>
            <a:r>
              <a:rPr kumimoji="0" lang="bg-BG"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USULI</a:t>
            </a:r>
            <a:r>
              <a:rPr kumimoji="0" lang="uz-Latn-UZ" b="1" i="0" u="none" strike="noStrike" cap="none" normalizeH="0" baseline="0" dirty="0" smtClean="0">
                <a:ln>
                  <a:noFill/>
                </a:ln>
                <a:solidFill>
                  <a:schemeClr val="bg1"/>
                </a:solidFill>
                <a:effectLst/>
                <a:latin typeface="Times New Roman" pitchFamily="18" charset="0"/>
                <a:ea typeface="Times New Roman" pitchFamily="18" charset="0"/>
                <a:cs typeface="Times New Roman" pitchFamily="18" charset="0"/>
              </a:rPr>
              <a:t>  HAMDIR</a:t>
            </a:r>
            <a:endParaRPr kumimoji="0" lang="bg-BG"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9" name="Прямоугольник 8"/>
          <p:cNvSpPr/>
          <p:nvPr/>
        </p:nvSpPr>
        <p:spPr>
          <a:xfrm>
            <a:off x="285720" y="1071552"/>
            <a:ext cx="8572560"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bg-BG" dirty="0" smtClean="0">
                <a:latin typeface="Times New Roman" pitchFamily="18" charset="0"/>
                <a:cs typeface="Times New Roman" pitchFamily="18" charset="0"/>
              </a:rPr>
              <a:t>STEAM ta‘lim muhitida bolalar bilimga ega bo‘lib, shu bilimdan foydalanishni darhol o‘rganadilar. Shuning uchun ular o‘sib, haqiqiy dunyoda istalgan hayot muammosiga duch kelganda, bu xoh ifloslanish yoki iqlimning global   o‘zgarishi   bo‘lsin,   bunday   murakkab    masalalarni    faqat    turi fanlardan olgan bilimlarga tayanish va birgalikda ishlash orqali hal qilish mumkinligini tushunadilar. Faqat bitta fandan olingan bilimga tayanish yetarli emas.</a:t>
            </a:r>
            <a:endParaRPr lang="ru-RU" dirty="0">
              <a:latin typeface="Times New Roman" pitchFamily="18" charset="0"/>
              <a:cs typeface="Times New Roman" pitchFamily="18" charset="0"/>
            </a:endParaRPr>
          </a:p>
        </p:txBody>
      </p:sp>
      <p:pic>
        <p:nvPicPr>
          <p:cNvPr id="10" name="Рисунок 9">
            <a:extLst>
              <a:ext uri="{FF2B5EF4-FFF2-40B4-BE49-F238E27FC236}">
                <a16:creationId xmlns="" xmlns:a16="http://schemas.microsoft.com/office/drawing/2014/main" id="{694E8B3A-50E4-4EB5-B646-D26EE8D21322}"/>
              </a:ext>
            </a:extLst>
          </p:cNvPr>
          <p:cNvPicPr>
            <a:picLocks noChangeAspect="1"/>
          </p:cNvPicPr>
          <p:nvPr/>
        </p:nvPicPr>
        <p:blipFill>
          <a:blip r:embed="rId2" cstate="print"/>
          <a:stretch>
            <a:fillRect/>
          </a:stretch>
        </p:blipFill>
        <p:spPr>
          <a:xfrm>
            <a:off x="7286644" y="3071816"/>
            <a:ext cx="1700064" cy="19311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Прямоугольник 10"/>
          <p:cNvSpPr/>
          <p:nvPr/>
        </p:nvSpPr>
        <p:spPr>
          <a:xfrm>
            <a:off x="2071670" y="3143254"/>
            <a:ext cx="3214678"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bg-BG" dirty="0" smtClean="0">
                <a:latin typeface="Times New Roman" pitchFamily="18" charset="0"/>
                <a:cs typeface="Times New Roman" pitchFamily="18" charset="0"/>
              </a:rPr>
              <a:t>Axborotni olish, qayta ishlash va amaliyotda foydalanish STEAM</a:t>
            </a:r>
            <a:endParaRPr lang="ru-RU" dirty="0" smtClean="0">
              <a:latin typeface="Times New Roman" pitchFamily="18" charset="0"/>
              <a:cs typeface="Times New Roman" pitchFamily="18" charset="0"/>
            </a:endParaRPr>
          </a:p>
          <a:p>
            <a:pPr algn="ctr"/>
            <a:r>
              <a:rPr lang="bg-BG" dirty="0" smtClean="0">
                <a:latin typeface="Times New Roman" pitchFamily="18" charset="0"/>
                <a:cs typeface="Times New Roman" pitchFamily="18" charset="0"/>
              </a:rPr>
              <a:t>–</a:t>
            </a:r>
            <a:r>
              <a:rPr lang="uz-Latn-UZ" dirty="0" smtClean="0">
                <a:latin typeface="Times New Roman" pitchFamily="18" charset="0"/>
                <a:cs typeface="Times New Roman" pitchFamily="18" charset="0"/>
              </a:rPr>
              <a:t> </a:t>
            </a:r>
            <a:r>
              <a:rPr lang="bg-BG" dirty="0" smtClean="0">
                <a:latin typeface="Times New Roman" pitchFamily="18" charset="0"/>
                <a:cs typeface="Times New Roman" pitchFamily="18" charset="0"/>
              </a:rPr>
              <a:t>ta‘limi dasturining asosini tashkil etadi.</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833813285"/>
      </p:ext>
    </p:extLst>
  </p:cSld>
  <p:clrMapOvr>
    <a:masterClrMapping/>
  </p:clrMapOvr>
  <p:transition spd="slow">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6601</TotalTime>
  <Words>1243</Words>
  <Application>Microsoft Office PowerPoint</Application>
  <PresentationFormat>Экран (16:9)</PresentationFormat>
  <Paragraphs>150</Paragraphs>
  <Slides>29</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29</vt:i4>
      </vt:variant>
    </vt:vector>
  </HeadingPairs>
  <TitlesOfParts>
    <vt:vector size="39" baseType="lpstr">
      <vt:lpstr>Arial</vt:lpstr>
      <vt:lpstr>Calibri</vt:lpstr>
      <vt:lpstr>Century Gothic</vt:lpstr>
      <vt:lpstr>Lucida Sans Unicode</vt:lpstr>
      <vt:lpstr>Times New Roman</vt:lpstr>
      <vt:lpstr>Verdana</vt:lpstr>
      <vt:lpstr>Wingdings</vt:lpstr>
      <vt:lpstr>Wingdings 2</vt:lpstr>
      <vt:lpstr>Wingdings 3</vt:lpstr>
      <vt:lpstr>Открытая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STEM</vt:lpstr>
      <vt:lpstr>Презентация PowerPoint</vt:lpstr>
      <vt:lpstr>Презентация PowerPoint</vt:lpstr>
      <vt:lpstr>Презентация PowerPoint</vt:lpstr>
      <vt:lpstr>STEM chap miya yarim sharining funksiyalarini  rivojlantiradi</vt:lpstr>
      <vt:lpstr>“Art” - o‘ng miya yarim sharining funksiyalarini  rivojlantiradi</vt:lpstr>
      <vt:lpstr>Презентация PowerPoint</vt:lpstr>
      <vt:lpstr>Презентация PowerPoint</vt:lpstr>
      <vt:lpstr>Презентация PowerPoint</vt:lpstr>
      <vt:lpstr>STEAM  texnologiyasining afzalligi</vt:lpstr>
      <vt:lpstr>STEAM nima uchun bizga kerak?</vt:lpstr>
      <vt:lpstr>Kompetensiya</vt:lpstr>
      <vt:lpstr>Презентация PowerPoint</vt:lpstr>
      <vt:lpstr>“Aqilli uy”</vt:lpstr>
      <vt:lpstr>MODELLASH</vt:lpstr>
      <vt:lpstr>Презентация PowerPoint</vt:lpstr>
      <vt:lpstr>Презентация PowerPoint</vt:lpstr>
    </vt:vector>
  </TitlesOfParts>
  <Company>Reanimator Extreme Edition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класс биология «Внешнее строение листа» §23 стр71-73</dc:title>
  <dc:creator>User</dc:creator>
  <cp:lastModifiedBy>admin</cp:lastModifiedBy>
  <cp:revision>872</cp:revision>
  <dcterms:created xsi:type="dcterms:W3CDTF">2020-03-18T12:10:00Z</dcterms:created>
  <dcterms:modified xsi:type="dcterms:W3CDTF">2023-09-07T09:19:36Z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ies>
</file>