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5" r:id="rId13"/>
    <p:sldId id="276" r:id="rId14"/>
    <p:sldId id="277" r:id="rId15"/>
    <p:sldId id="279" r:id="rId16"/>
    <p:sldId id="281" r:id="rId17"/>
    <p:sldId id="284" r:id="rId18"/>
    <p:sldId id="285" r:id="rId19"/>
    <p:sldId id="28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5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4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127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388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697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5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6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5076-5D38-4A4C-B886-98DB31BFC4D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C235-6CEC-4766-9353-7C3E8F9085E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6284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40" y="3248"/>
            <a:ext cx="12189761" cy="21580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28" y="330520"/>
            <a:ext cx="9416445" cy="1503511"/>
          </a:xfrm>
          <a:prstGeom prst="rect">
            <a:avLst/>
          </a:prstGeom>
        </p:spPr>
        <p:txBody>
          <a:bodyPr vert="horz" wrap="square" lIns="0" tIns="25930" rIns="0" bIns="0" rtlCol="0" anchor="ctr">
            <a:spAutoFit/>
          </a:bodyPr>
          <a:lstStyle/>
          <a:p>
            <a:pPr marL="22548">
              <a:spcBef>
                <a:spcPts val="203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FANDAGI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YANGILIKLAR,FANNI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O'QITISHNING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DOLZARB  MASALALARI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2893" y="2231569"/>
            <a:ext cx="10905716" cy="20563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24802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12-MAVZU: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PISA </a:t>
            </a:r>
            <a:r>
              <a:rPr lang="en-US" sz="4400" b="1" dirty="0" err="1">
                <a:solidFill>
                  <a:srgbClr val="C00000"/>
                </a:solidFill>
              </a:rPr>
              <a:t>sinov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topshiriqlarining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turlari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va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ularni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baholash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mezonlari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E14D5E-3A0C-43D0-9992-67A698122EC5}"/>
              </a:ext>
            </a:extLst>
          </p:cNvPr>
          <p:cNvSpPr/>
          <p:nvPr/>
        </p:nvSpPr>
        <p:spPr>
          <a:xfrm>
            <a:off x="627856" y="5024958"/>
            <a:ext cx="10940752" cy="100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682" tIns="38341" rIns="76682" bIns="38341">
            <a:spAutoFit/>
          </a:bodyPr>
          <a:lstStyle/>
          <a:p>
            <a:pPr marL="57494" algn="ctr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Samarqand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pedagoglarni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metodikalarga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o’rgatish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94" algn="ctr"/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metodikasi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kafedrasi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o`qituvchisi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494" algn="ctr"/>
            <a:r>
              <a:rPr lang="en-US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Yunusova</a:t>
            </a:r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Navbahor</a:t>
            </a:r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Ahmadjonovna</a:t>
            </a:r>
            <a:endParaRPr 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3" y="332657"/>
            <a:ext cx="1919068" cy="16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42D478-3A92-428D-93A8-E599A471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518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5-savol 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CC73BE-F69E-4BB7-9A5D-B088EAA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6572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qanchalik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qiziqasiz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qatordagi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katakchani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269F1BF-F615-4926-8BD0-A73875A3F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68910"/>
              </p:ext>
            </p:extLst>
          </p:nvPr>
        </p:nvGraphicFramePr>
        <p:xfrm>
          <a:off x="827649" y="2506263"/>
          <a:ext cx="1053670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79">
                  <a:extLst>
                    <a:ext uri="{9D8B030D-6E8A-4147-A177-3AD203B41FA5}">
                      <a16:colId xmlns:a16="http://schemas.microsoft.com/office/drawing/2014/main" val="2122614415"/>
                    </a:ext>
                  </a:extLst>
                </a:gridCol>
                <a:gridCol w="4545558">
                  <a:extLst>
                    <a:ext uri="{9D8B030D-6E8A-4147-A177-3AD203B41FA5}">
                      <a16:colId xmlns:a16="http://schemas.microsoft.com/office/drawing/2014/main" val="2996233725"/>
                    </a:ext>
                  </a:extLst>
                </a:gridCol>
                <a:gridCol w="1252840">
                  <a:extLst>
                    <a:ext uri="{9D8B030D-6E8A-4147-A177-3AD203B41FA5}">
                      <a16:colId xmlns:a16="http://schemas.microsoft.com/office/drawing/2014/main" val="2261253421"/>
                    </a:ext>
                  </a:extLst>
                </a:gridCol>
                <a:gridCol w="1333149">
                  <a:extLst>
                    <a:ext uri="{9D8B030D-6E8A-4147-A177-3AD203B41FA5}">
                      <a16:colId xmlns:a16="http://schemas.microsoft.com/office/drawing/2014/main" val="3661022038"/>
                    </a:ext>
                  </a:extLst>
                </a:gridCol>
                <a:gridCol w="1317088">
                  <a:extLst>
                    <a:ext uri="{9D8B030D-6E8A-4147-A177-3AD203B41FA5}">
                      <a16:colId xmlns:a16="http://schemas.microsoft.com/office/drawing/2014/main" val="2148384713"/>
                    </a:ext>
                  </a:extLst>
                </a:gridCol>
                <a:gridCol w="1317088">
                  <a:extLst>
                    <a:ext uri="{9D8B030D-6E8A-4147-A177-3AD203B41FA5}">
                      <a16:colId xmlns:a16="http://schemas.microsoft.com/office/drawing/2014/main" val="2518969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Juda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qiziq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Qiziq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Unchalik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qiziq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Qiziq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8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Jarrohlik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asboblari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qanday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sterillanishini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bilish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2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Anesteziya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uchun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ishlatiladigan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turli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xil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preparatlar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haqida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bilish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2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Jarrohlik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amaliyoti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vaqtida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bemorning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onglilik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darajasi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qanday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nazorat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qilinishini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bilish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6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6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268413"/>
            <a:ext cx="10966451" cy="4908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/>
              <a:t>Jismoniy mashqlarni muntazam, ammo me’yorda bajarish salomatligimiz uchun foydalidir.</a:t>
            </a:r>
          </a:p>
          <a:p>
            <a:pPr algn="ctr"/>
            <a:endParaRPr lang="ru-RU" sz="400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"/>
            <a:ext cx="12192000" cy="93027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prstClr val="white"/>
                </a:solidFill>
                <a:cs typeface="Arial" charset="0"/>
              </a:rPr>
              <a:t>J</a:t>
            </a:r>
            <a:r>
              <a:rPr lang="en-US" sz="4800" b="1">
                <a:solidFill>
                  <a:prstClr val="white"/>
                </a:solidFill>
                <a:cs typeface="Arial" charset="0"/>
              </a:rPr>
              <a:t>ISMONIY MASHQLAR</a:t>
            </a:r>
            <a:endParaRPr lang="ru-RU" sz="4800" b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0899" name="Picture 4" descr="Урок физкультуры: взгляд в будущ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691" y="3356992"/>
            <a:ext cx="5625787" cy="31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0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1"/>
          <p:cNvSpPr>
            <a:spLocks noGrp="1"/>
          </p:cNvSpPr>
          <p:nvPr>
            <p:ph type="title" idx="4294967295"/>
          </p:nvPr>
        </p:nvSpPr>
        <p:spPr>
          <a:xfrm>
            <a:off x="1395413" y="0"/>
            <a:ext cx="10796587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/>
            </a:r>
            <a:br>
              <a:rPr lang="en-US" sz="4000" b="1" dirty="0">
                <a:latin typeface="Calibri" pitchFamily="34" charset="0"/>
              </a:rPr>
            </a:br>
            <a:r>
              <a:rPr lang="ru-RU" sz="3100" b="1" dirty="0" err="1">
                <a:latin typeface="Calibri" pitchFamily="34" charset="0"/>
              </a:rPr>
              <a:t>Jismoniy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mashqlarni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muntazam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bajarishning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salomatlik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uchun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foydasi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nimada</a:t>
            </a:r>
            <a:r>
              <a:rPr lang="ru-RU" sz="3100" b="1" dirty="0">
                <a:latin typeface="Calibri" pitchFamily="34" charset="0"/>
              </a:rPr>
              <a:t>?</a:t>
            </a:r>
            <a:r>
              <a:rPr lang="en-US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Har</a:t>
            </a:r>
            <a:r>
              <a:rPr lang="ru-RU" sz="3100" b="1" dirty="0">
                <a:latin typeface="Calibri" pitchFamily="34" charset="0"/>
              </a:rPr>
              <a:t> </a:t>
            </a:r>
            <a:r>
              <a:rPr lang="ru-RU" sz="3100" b="1" dirty="0" err="1">
                <a:latin typeface="Calibri" pitchFamily="34" charset="0"/>
              </a:rPr>
              <a:t>bir</a:t>
            </a:r>
            <a:r>
              <a:rPr lang="en-US" sz="3100" b="1" dirty="0">
                <a:latin typeface="Calibri" pitchFamily="34" charset="0"/>
              </a:rPr>
              <a:t> </a:t>
            </a:r>
            <a:r>
              <a:rPr lang="en-US" sz="3100" b="1" dirty="0" err="1">
                <a:latin typeface="Calibri" pitchFamily="34" charset="0"/>
              </a:rPr>
              <a:t>fikr</a:t>
            </a:r>
            <a:r>
              <a:rPr lang="en-US" sz="3100" b="1" dirty="0">
                <a:latin typeface="Calibri" pitchFamily="34" charset="0"/>
              </a:rPr>
              <a:t> </a:t>
            </a:r>
            <a:r>
              <a:rPr lang="en-US" sz="3100" b="1" dirty="0" err="1">
                <a:latin typeface="Calibri" pitchFamily="34" charset="0"/>
              </a:rPr>
              <a:t>uchun</a:t>
            </a:r>
            <a:r>
              <a:rPr lang="en-US" sz="3100" b="1" dirty="0">
                <a:latin typeface="Calibri" pitchFamily="34" charset="0"/>
              </a:rPr>
              <a:t> “Ha” </a:t>
            </a:r>
            <a:r>
              <a:rPr lang="en-US" sz="3100" b="1" dirty="0" err="1">
                <a:latin typeface="Calibri" pitchFamily="34" charset="0"/>
              </a:rPr>
              <a:t>yoki</a:t>
            </a:r>
            <a:r>
              <a:rPr lang="en-US" sz="3100" b="1" dirty="0">
                <a:latin typeface="Calibri" pitchFamily="34" charset="0"/>
              </a:rPr>
              <a:t> “</a:t>
            </a:r>
            <a:r>
              <a:rPr lang="en-US" sz="3100" b="1" dirty="0" err="1">
                <a:latin typeface="Calibri" pitchFamily="34" charset="0"/>
              </a:rPr>
              <a:t>Yo‘q”ni</a:t>
            </a:r>
            <a:r>
              <a:rPr lang="en-US" sz="3100" b="1" dirty="0">
                <a:latin typeface="Calibri" pitchFamily="34" charset="0"/>
              </a:rPr>
              <a:t> </a:t>
            </a:r>
            <a:r>
              <a:rPr lang="en-US" sz="3100" b="1" dirty="0" err="1">
                <a:latin typeface="Calibri" pitchFamily="34" charset="0"/>
              </a:rPr>
              <a:t>aylanaga</a:t>
            </a:r>
            <a:r>
              <a:rPr lang="en-US" sz="3100" b="1" dirty="0">
                <a:latin typeface="Calibri" pitchFamily="34" charset="0"/>
              </a:rPr>
              <a:t> </a:t>
            </a:r>
            <a:r>
              <a:rPr lang="en-US" sz="3100" b="1" dirty="0" err="1">
                <a:latin typeface="Calibri" pitchFamily="34" charset="0"/>
              </a:rPr>
              <a:t>oling</a:t>
            </a:r>
            <a:r>
              <a:rPr lang="en-US" sz="3100" b="1" dirty="0">
                <a:latin typeface="Calibri" pitchFamily="34" charset="0"/>
              </a:rPr>
              <a:t>.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819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endParaRPr lang="en-US" sz="2400" b="1"/>
          </a:p>
          <a:p>
            <a:endParaRPr lang="en-US" sz="2400" b="1"/>
          </a:p>
          <a:p>
            <a:endParaRPr lang="ru-RU" sz="2400"/>
          </a:p>
        </p:txBody>
      </p:sp>
      <p:graphicFrame>
        <p:nvGraphicFramePr>
          <p:cNvPr id="52250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0" y="1844825"/>
          <a:ext cx="12192000" cy="4752529"/>
        </p:xfrm>
        <a:graphic>
          <a:graphicData uri="http://schemas.openxmlformats.org/drawingml/2006/table">
            <a:tbl>
              <a:tblPr/>
              <a:tblGrid>
                <a:gridCol w="945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Jismoniy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mashqlarni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muntazam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bajarish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foydalimi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yoki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‘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989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Jismoniy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mashqlarni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bajarish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yurak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qon-tomir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sistemasi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kasalliklarining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oldini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olishda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foydalidir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/ </a:t>
                      </a: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‘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180"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Jismoniy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mashqlarni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bajarish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to‘g‘ri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ovqatlanishga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olib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keladi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/ </a:t>
                      </a: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‘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18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Jismoniy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mashqlarni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bajarish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ortiqcha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vaznga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ega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bo‘lishning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oldini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oladi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/ </a:t>
                      </a: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‘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431371" y="548681"/>
            <a:ext cx="1301751" cy="12160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81941" name="Freeform 42"/>
          <p:cNvSpPr>
            <a:spLocks noEditPoints="1"/>
          </p:cNvSpPr>
          <p:nvPr/>
        </p:nvSpPr>
        <p:spPr bwMode="auto">
          <a:xfrm>
            <a:off x="623392" y="836713"/>
            <a:ext cx="904875" cy="709613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360363" y="2924944"/>
            <a:ext cx="81597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7585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2" name="Овал 3"/>
          <p:cNvSpPr/>
          <p:nvPr/>
        </p:nvSpPr>
        <p:spPr>
          <a:xfrm>
            <a:off x="10608502" y="4437112"/>
            <a:ext cx="81597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7585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3" name="Овал 3"/>
          <p:cNvSpPr/>
          <p:nvPr/>
        </p:nvSpPr>
        <p:spPr>
          <a:xfrm>
            <a:off x="9456374" y="5517232"/>
            <a:ext cx="81597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57585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970" y="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1-savol</a:t>
            </a:r>
          </a:p>
        </p:txBody>
      </p:sp>
    </p:spTree>
    <p:extLst>
      <p:ext uri="{BB962C8B-B14F-4D97-AF65-F5344CB8AC3E}">
        <p14:creationId xmlns:p14="http://schemas.microsoft.com/office/powerpoint/2010/main" val="39069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Baholash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mezoni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mashqlarning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foydasini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bilishlari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tomirlar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sistemasi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kasalliklari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ortiqcha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vaznga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bo‘lishning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shug‘ullanganda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zahira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to‘plangan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undagi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kaloriyalar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sarflanadi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ketma-ketlikda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belgilashsa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(1 ball): Ha,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qilinmaydi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(0 ball) .</a:t>
            </a:r>
          </a:p>
          <a:p>
            <a:pPr indent="457200" algn="ctr"/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hodisalarni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kompetensiyasini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baholashga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qaratilgan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68608" y="6309321"/>
            <a:ext cx="62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 idx="4294967295"/>
          </p:nvPr>
        </p:nvSpPr>
        <p:spPr>
          <a:xfrm>
            <a:off x="1627189" y="980729"/>
            <a:ext cx="10564812" cy="245792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  </a:t>
            </a:r>
            <a:r>
              <a:rPr lang="ru-RU" sz="4000" dirty="0" err="1">
                <a:latin typeface="Calibri" pitchFamily="34" charset="0"/>
              </a:rPr>
              <a:t>Nima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sababdan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jismoniy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mashqlar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bajarish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jarayonida</a:t>
            </a:r>
            <a:r>
              <a:rPr lang="ru-RU" sz="4000" dirty="0">
                <a:latin typeface="Calibri" pitchFamily="34" charset="0"/>
              </a:rPr>
              <a:t>  </a:t>
            </a:r>
            <a:r>
              <a:rPr lang="ru-RU" sz="4000" dirty="0" err="1">
                <a:latin typeface="Calibri" pitchFamily="34" charset="0"/>
              </a:rPr>
              <a:t>tanangiz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tinch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holatdagiga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nisbatan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tezroq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nafas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olishingizga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to‘g‘ri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keladi</a:t>
            </a:r>
            <a:r>
              <a:rPr lang="ru-RU" sz="4000" dirty="0" smtClean="0">
                <a:latin typeface="Calibri" pitchFamily="34" charset="0"/>
              </a:rPr>
              <a:t>?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334963" y="1192215"/>
            <a:ext cx="1301751" cy="12160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83971" name="Freeform 42"/>
          <p:cNvSpPr>
            <a:spLocks noEditPoints="1"/>
          </p:cNvSpPr>
          <p:nvPr/>
        </p:nvSpPr>
        <p:spPr bwMode="auto">
          <a:xfrm>
            <a:off x="579439" y="1423988"/>
            <a:ext cx="904875" cy="709612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"/>
            <a:ext cx="12192000" cy="93027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prstClr val="white"/>
                </a:solidFill>
                <a:cs typeface="Arial" charset="0"/>
              </a:rPr>
              <a:t>J</a:t>
            </a:r>
            <a:r>
              <a:rPr lang="en-US" sz="4800" b="1">
                <a:solidFill>
                  <a:prstClr val="white"/>
                </a:solidFill>
                <a:cs typeface="Arial" charset="0"/>
              </a:rPr>
              <a:t>ISMONIY MASHQLAR</a:t>
            </a:r>
            <a:endParaRPr lang="ru-RU" sz="4800" b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692" y="3525268"/>
            <a:ext cx="5806777" cy="33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8555" y="2492897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3-savol</a:t>
            </a:r>
          </a:p>
        </p:txBody>
      </p:sp>
    </p:spTree>
    <p:extLst>
      <p:ext uri="{BB962C8B-B14F-4D97-AF65-F5344CB8AC3E}">
        <p14:creationId xmlns:p14="http://schemas.microsoft.com/office/powerpoint/2010/main" val="9468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Baholash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mezoni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biologiya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muskullarning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ishlashi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bilimlarini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olishlari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muskullar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ishlaganda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almashinuvi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kuchayadi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organizmning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kislorodga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ehtiyoji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ortadi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qonda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angidrid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gazining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miqdori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ko‘payadi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natijada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tez-tez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68608" y="6309321"/>
            <a:ext cx="62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/>
          </p:cNvSpPr>
          <p:nvPr>
            <p:ph type="body" idx="4294967295"/>
          </p:nvPr>
        </p:nvSpPr>
        <p:spPr>
          <a:xfrm>
            <a:off x="542925" y="2533650"/>
            <a:ext cx="11383963" cy="405923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4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  J</a:t>
            </a:r>
            <a:r>
              <a:rPr lang="ru-RU" sz="3200" dirty="0" err="1">
                <a:solidFill>
                  <a:srgbClr val="002060"/>
                </a:solidFill>
              </a:rPr>
              <a:t>ismoniy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mashqlar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bajarganda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organizmning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kislorodga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bo‘lgan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ehtiyoji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ortadi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va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ko‘p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miqdorda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karbonat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angidrid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ajratib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chiqaradi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Bu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nafas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olish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orqali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amalga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oshiriladi</a:t>
            </a:r>
            <a:r>
              <a:rPr lang="ru-RU" sz="3200" dirty="0">
                <a:solidFill>
                  <a:srgbClr val="002060"/>
                </a:solidFill>
              </a:rPr>
              <a:t>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  O</a:t>
            </a:r>
            <a:r>
              <a:rPr lang="ru-RU" sz="3200" dirty="0" err="1">
                <a:solidFill>
                  <a:srgbClr val="002060"/>
                </a:solidFill>
              </a:rPr>
              <a:t>rganizmda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ortib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ketgan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karbonat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angidrid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miqdorini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kamaytirish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uchun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yoki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kislorod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bilan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yanada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ko‘proq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ta’minlash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uchun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  T</a:t>
            </a:r>
            <a:r>
              <a:rPr lang="ru-RU" sz="3200" dirty="0" err="1">
                <a:solidFill>
                  <a:srgbClr val="002060"/>
                </a:solidFill>
              </a:rPr>
              <a:t>ez-tez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nafas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olish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qonning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kislorod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bilan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to‘yinishi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va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karbonat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angidridni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ko‘proq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ajratib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chiqarishni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ta’minlaydi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32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4" y="2747965"/>
            <a:ext cx="673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5401" y="265115"/>
            <a:ext cx="199231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4170365"/>
            <a:ext cx="673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9" y="5432427"/>
            <a:ext cx="673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Rectangle 2"/>
          <p:cNvSpPr>
            <a:spLocks noGrp="1"/>
          </p:cNvSpPr>
          <p:nvPr>
            <p:ph type="title" idx="4294967295"/>
          </p:nvPr>
        </p:nvSpPr>
        <p:spPr>
          <a:xfrm>
            <a:off x="265113" y="125415"/>
            <a:ext cx="10196512" cy="2408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 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Agar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o‘quvchilar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o‘z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javoblarida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qonda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ortib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ketgan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karbonat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angidrid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gazi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miqdorini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kamaytirish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va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organizmni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kislorod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bilan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yanada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ko‘proq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ta’minlashni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qayd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etishsa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javob</a:t>
            </a:r>
            <a:r>
              <a:rPr lang="en-US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to‘liq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qabul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 pitchFamily="34" charset="0"/>
              </a:rPr>
              <a:t>qilinadi</a:t>
            </a:r>
            <a:r>
              <a:rPr lang="ru-RU" sz="31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71694"/>
            <a:ext cx="1219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Baholash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mezoni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Mazkur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topshiriqni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bajarish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o‘quvchilar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geografiya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fanidan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tegishli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bilimlarni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yodga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olishlari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zarur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: grunt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yopiq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havzasi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bo‘lganligi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sababli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ularga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tashqi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muhitdagi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ifloslantiriuvchi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omillar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ta’sir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ko‘rsatmaydi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tabiiy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yo‘l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bilan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filtrlanadi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toshlar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orasidan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o‘tadi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undagi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zarrachalar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cho‘kadi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Agar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o‘quvchilarning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javoblarida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grunt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qatlamlari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orasidan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yerning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yuza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qismiga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ko‘tarilayotganda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filtrlanishi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ko‘rsatilgan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bo‘lsa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to‘liq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qabul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qilinadi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To‘g‘ri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javoblar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quyidagicha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bo‘lishi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mumkin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tuproq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orasidan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sizib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o‘tayotganda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tozalanadi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tabiiy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filtratsiya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sodir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yerdan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o‘tayotganda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toshlar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yordamida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filtrlanadi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Agar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o‘quvchilarning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javoblarida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grunt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yopiq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joyda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bo‘lganligi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sababli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ifloslanmasligi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yoki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yerning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yuza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qismidagi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ko‘proq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ifloslanishi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ifodalangan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bo‘lsa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to‘liq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qabul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qilinadi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To‘g‘ri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javoblar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quyidagicha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bo‘lishi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mumkin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grunt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ostida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joylashganligi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sababli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atmosferaning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ifloslanishi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ularning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ifloslanishiga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olib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kelmaydi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daryo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ko‘llar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havo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orqali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ifloslanishi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mumkin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odamlar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hayvonlar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daryo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ko‘llarni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ifloslantiradi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grunt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suvlarida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bakteriyalar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yetarlicha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ozuqa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yo‘q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shuning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bunday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suvlarda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yashay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olmaydi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GaramondPremrPro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bajarganda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ehtiyoji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ortadi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miqdorda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angidrid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chiqaradi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tez-tez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qonning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to‘yinishi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angidridni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chiqarishni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ortib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angidrid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miqdorini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kamaytirish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ta’minlash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sv-SE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hosil bo‘layotgan karbonat angidriddan xalos bo‘lish uchun;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bajarganda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sarflanadi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keltirilgan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qilinmaydi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(0 ball).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o‘pkalarga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kirishi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muskullar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energiya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sarflaydi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chunki yurak tez-tez ura boshlaydi;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tanaga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kislorodga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ehtiyoj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ortishi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gapirilmagan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hodisalarni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kompetensiyasini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baholashga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qaratilgan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68608" y="6309321"/>
            <a:ext cx="62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503" y="2487512"/>
            <a:ext cx="69819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ea typeface="GaramondPremrPro" charset="-128"/>
                <a:cs typeface="Times New Roman" pitchFamily="18" charset="0"/>
              </a:rPr>
              <a:t>E’TIBORINGIZ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ea typeface="GaramondPremrPro" charset="-128"/>
                <a:cs typeface="Times New Roman" pitchFamily="18" charset="0"/>
              </a:rPr>
              <a:t> UCHUN RAHMAT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GaramondPremrPro" charset="-128"/>
                <a:cs typeface="Times New Roman" pitchFamily="18" charset="0"/>
              </a:rPr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5822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6491D-54C4-4F95-917C-A136EFCD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701" y="119281"/>
            <a:ext cx="10363200" cy="98942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000" dirty="0">
                <a:solidFill>
                  <a:schemeClr val="tx1"/>
                </a:solidFill>
              </a:rPr>
              <a:t>JARROHLIK   AMALIYOTI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47E86-A7F1-4BD3-A3FA-2C3755773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394" y="5868572"/>
            <a:ext cx="8534400" cy="98942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PISA </a:t>
            </a:r>
            <a:r>
              <a:rPr lang="en-US" b="1" dirty="0" err="1">
                <a:solidFill>
                  <a:srgbClr val="002060"/>
                </a:solidFill>
              </a:rPr>
              <a:t>sinov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topshiriqlarining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turlari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ularni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baholash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mezonlari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CC245-C2BE-432E-B17E-33F2761E9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6" y="1108707"/>
            <a:ext cx="8693833" cy="4759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6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0E481-4B54-4773-8833-35E1E1C3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9" y="393895"/>
            <a:ext cx="10515600" cy="1547446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amaliyotini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jihozlangan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xonalarda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ko‘pgina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davolashda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nihoyatda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muhimdir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461E9B-1F4D-4F44-93F9-077ADB372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674055"/>
            <a:ext cx="9777046" cy="4790050"/>
          </a:xfrm>
        </p:spPr>
      </p:pic>
    </p:spTree>
    <p:extLst>
      <p:ext uri="{BB962C8B-B14F-4D97-AF65-F5344CB8AC3E}">
        <p14:creationId xmlns:p14="http://schemas.microsoft.com/office/powerpoint/2010/main" val="161716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72D8F-A367-4B1B-9771-9AF83B04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477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1-savol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E034D-5877-4509-B04B-0A6D885F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486" y="1095375"/>
            <a:ext cx="10515600" cy="2251124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anesteziya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bo‘lganliklari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og‘riqni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sezishmaydi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anesteziya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og‘zi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to‘sib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niqob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yuboriladi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Anesteziya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organizmining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ko‘rsatadimi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“Ha”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Yo‘q”ni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984531-C0AE-4BFE-9FCD-9D0A21F3E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46669"/>
              </p:ext>
            </p:extLst>
          </p:nvPr>
        </p:nvGraphicFramePr>
        <p:xfrm>
          <a:off x="1105486" y="3429000"/>
          <a:ext cx="1040188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943">
                  <a:extLst>
                    <a:ext uri="{9D8B030D-6E8A-4147-A177-3AD203B41FA5}">
                      <a16:colId xmlns:a16="http://schemas.microsoft.com/office/drawing/2014/main" val="2988495184"/>
                    </a:ext>
                  </a:extLst>
                </a:gridCol>
                <a:gridCol w="5200943">
                  <a:extLst>
                    <a:ext uri="{9D8B030D-6E8A-4147-A177-3AD203B41FA5}">
                      <a16:colId xmlns:a16="http://schemas.microsoft.com/office/drawing/2014/main" val="3193770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Anesteziya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ishlatiladigan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gazlar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organizmining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quyida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keltirilgan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organlar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sistemasiga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ta’sir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ko‘rsatadimi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1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Ovqat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qilish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3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Nerv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7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Nafas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olish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sistemasi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45659"/>
                  </a:ext>
                </a:extLst>
              </a:tr>
            </a:tbl>
          </a:graphicData>
        </a:graphic>
      </p:graphicFrame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9353123B-943A-4508-BE41-F548FF99CA14}"/>
              </a:ext>
            </a:extLst>
          </p:cNvPr>
          <p:cNvSpPr/>
          <p:nvPr/>
        </p:nvSpPr>
        <p:spPr>
          <a:xfrm>
            <a:off x="8651632" y="5015024"/>
            <a:ext cx="1280160" cy="8210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Yo’q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02FFDD00-F28F-4D88-8ED8-3E43400C84B3}"/>
              </a:ext>
            </a:extLst>
          </p:cNvPr>
          <p:cNvSpPr/>
          <p:nvPr/>
        </p:nvSpPr>
        <p:spPr>
          <a:xfrm>
            <a:off x="9291712" y="5584143"/>
            <a:ext cx="1182858" cy="8210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5D16695D-B256-43DE-BA7B-71CE9928A96D}"/>
              </a:ext>
            </a:extLst>
          </p:cNvPr>
          <p:cNvSpPr/>
          <p:nvPr/>
        </p:nvSpPr>
        <p:spPr>
          <a:xfrm>
            <a:off x="9806354" y="6199934"/>
            <a:ext cx="1280160" cy="76115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98AEB-18BB-4534-8C6E-A9144DB3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3945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2-savol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39F67-4D83-4D18-A9C1-E0246BF0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42537"/>
            <a:ext cx="11591778" cy="5550339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Operatsiyada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ishlatiladigan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asboblari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sababdan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sterillanishini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Agar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javoblarida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asboblarida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yo‘qligiga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kasalliklar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tarqalishining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ball). </a:t>
            </a:r>
          </a:p>
          <a:p>
            <a:pPr marL="0" indent="0"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javoblar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►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tanasiga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tushib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zararlantirishining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►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tanasiga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tushmasligi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javoblarida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asboblarida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mikroblar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yo‘qligiga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etishsa-yu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kasallik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tarqalishining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aytilmagan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ball).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1C4D92-2501-4E66-81AB-23B151A45D6B}"/>
              </a:ext>
            </a:extLst>
          </p:cNvPr>
          <p:cNvSpPr/>
          <p:nvPr/>
        </p:nvSpPr>
        <p:spPr>
          <a:xfrm>
            <a:off x="534572" y="407964"/>
            <a:ext cx="114229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ulardagi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mikroblarni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o‘ldirish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kasallik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tarqalishining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bo‘lsa-yu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ammo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asboblarida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qilinganligi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etilmagan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kasalliklar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tarqalishining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asboblarini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qilinmaydi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7400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966D3-3429-4F3E-90B9-425FC8FA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55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3-savol 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CBE1-EBE2-498B-9394-A38E33AF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7" y="1280160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operatsiyadan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olmaganliklari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glukoza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Ba’zi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tomchiga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antibiotiklar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tinchlantiruvchi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tomchiga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glukoza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bemorlar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nihoyatda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Suvsizlanishning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og‘riqni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kamaytirish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infeksiyalarni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678A81E-8F4A-48EE-9FEB-A25CC23E8D91}"/>
              </a:ext>
            </a:extLst>
          </p:cNvPr>
          <p:cNvSpPr/>
          <p:nvPr/>
        </p:nvSpPr>
        <p:spPr>
          <a:xfrm rot="2452105">
            <a:off x="62343" y="5796389"/>
            <a:ext cx="858129" cy="5102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C98DB-2361-410A-B014-0B6297B1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77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4-savol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AAD2F-8E89-4AAD-A004-B1891A75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25415"/>
            <a:ext cx="11394831" cy="524765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jarrohlik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tarqalmoqda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2003-yil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shifoxonalardan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Ko`chirib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o`tkazilgan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50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40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30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20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10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0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Buyraklar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Jigar          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O‘pkalar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Ko‘chirib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053D53-D615-46B1-8326-2BB010BE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497" y="2491115"/>
            <a:ext cx="6250738" cy="23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82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54" y="274638"/>
            <a:ext cx="10822745" cy="1300944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diagrammaga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lanib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xulosalarga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kelish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mumkinmi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090B9C6-5E8B-4845-B345-2BB6092A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“Ha”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Yo‘q”ni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5047EB-4CE7-45E8-B972-902CF0070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52076"/>
              </p:ext>
            </p:extLst>
          </p:nvPr>
        </p:nvGraphicFramePr>
        <p:xfrm>
          <a:off x="609600" y="2210842"/>
          <a:ext cx="107992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339">
                  <a:extLst>
                    <a:ext uri="{9D8B030D-6E8A-4147-A177-3AD203B41FA5}">
                      <a16:colId xmlns:a16="http://schemas.microsoft.com/office/drawing/2014/main" val="3631791548"/>
                    </a:ext>
                  </a:extLst>
                </a:gridCol>
                <a:gridCol w="1581959">
                  <a:extLst>
                    <a:ext uri="{9D8B030D-6E8A-4147-A177-3AD203B41FA5}">
                      <a16:colId xmlns:a16="http://schemas.microsoft.com/office/drawing/2014/main" val="84742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Diagrammada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keltirilgan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ma’lumotlar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asosida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quyidagi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xulosalarga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mumkinmi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6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Agar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o‘pkalar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ko‘chirib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o‘tkazilgan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bo‘lsa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holda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yurakni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ko‘chirib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o‘tkazish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zarur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3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Buyraklar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tanasidagi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muhim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a’zolardir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Organlar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ko‘chirib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o‘tkazilgan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aksariyat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bemorlarning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buyraklari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kasallangan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27992"/>
                  </a:ext>
                </a:extLst>
              </a:tr>
            </a:tbl>
          </a:graphicData>
        </a:graphic>
      </p:graphicFrame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0109683-011F-4F88-BBF4-9AF8A184D08C}"/>
              </a:ext>
            </a:extLst>
          </p:cNvPr>
          <p:cNvSpPr/>
          <p:nvPr/>
        </p:nvSpPr>
        <p:spPr>
          <a:xfrm rot="229253">
            <a:off x="-386908" y="3423443"/>
            <a:ext cx="1118502" cy="8794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A77968B-5FC6-4754-BD26-DCD401F43F58}"/>
              </a:ext>
            </a:extLst>
          </p:cNvPr>
          <p:cNvSpPr/>
          <p:nvPr/>
        </p:nvSpPr>
        <p:spPr>
          <a:xfrm rot="354533">
            <a:off x="-374424" y="4240210"/>
            <a:ext cx="1092591" cy="8440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505C291-CBD8-4599-97F3-698A4549D311}"/>
              </a:ext>
            </a:extLst>
          </p:cNvPr>
          <p:cNvSpPr/>
          <p:nvPr/>
        </p:nvSpPr>
        <p:spPr>
          <a:xfrm rot="188895">
            <a:off x="-332284" y="5213558"/>
            <a:ext cx="1069144" cy="82521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274</TotalTime>
  <Words>1257</Words>
  <Application>Microsoft Office PowerPoint</Application>
  <PresentationFormat>Широкоэкранный</PresentationFormat>
  <Paragraphs>154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GaramondPremrPro</vt:lpstr>
      <vt:lpstr>Open Sans Light</vt:lpstr>
      <vt:lpstr>Times New Roman</vt:lpstr>
      <vt:lpstr>La mente</vt:lpstr>
      <vt:lpstr> FANDAGI  YANGILIKLAR,FANNI  O'QITISHNING  DOLZARB  MASALALARI </vt:lpstr>
      <vt:lpstr> JARROHLIK   AMALIYOTI</vt:lpstr>
      <vt:lpstr>Jarrohlik amaliyotini maxsus jihozlangan xonalarda o‘tkazish ko‘pgina kasalliklarni davolashda nihoyatda muhimdir. </vt:lpstr>
      <vt:lpstr>1-savol</vt:lpstr>
      <vt:lpstr>2-savol</vt:lpstr>
      <vt:lpstr>Презентация PowerPoint</vt:lpstr>
      <vt:lpstr>3-savol </vt:lpstr>
      <vt:lpstr>4-savol</vt:lpstr>
      <vt:lpstr>Yuqoridagi diagrammaga asos lanib, quyidagi xulosalarga kelish mumkinmi?  </vt:lpstr>
      <vt:lpstr>5-savol </vt:lpstr>
      <vt:lpstr>Презентация PowerPoint</vt:lpstr>
      <vt:lpstr> Jismoniy mashqlarni muntazam bajarishning salomatlik uchun foydasi nimada? Har bir fikr uchun “Ha” yoki “Yo‘q”ni aylanaga oling.</vt:lpstr>
      <vt:lpstr>Презентация PowerPoint</vt:lpstr>
      <vt:lpstr>  Nima sababdan jismoniy mashqlar bajarish jarayonida  tanangiz tinch holatdagiga nisbatan tezroq nafas olishingizga to‘g‘ri keladi?</vt:lpstr>
      <vt:lpstr>Презентация PowerPoint</vt:lpstr>
      <vt:lpstr>  Agar o‘quvchilar o‘z javoblarida qonda ortib ketgan karbonat angidrid gazi miqdorini  kamaytirish va organizmni kislorod bilan yanada ko‘proq ta’minlashni qayd etishsa, javob to‘liq qabul qilinadi.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JARROHLIK   AMALIYOTI</dc:title>
  <dc:creator>Пользователь</dc:creator>
  <cp:lastModifiedBy>User</cp:lastModifiedBy>
  <cp:revision>27</cp:revision>
  <dcterms:created xsi:type="dcterms:W3CDTF">2020-08-01T12:00:39Z</dcterms:created>
  <dcterms:modified xsi:type="dcterms:W3CDTF">2023-09-05T17:56:13Z</dcterms:modified>
</cp:coreProperties>
</file>