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04" r:id="rId2"/>
    <p:sldId id="481" r:id="rId3"/>
    <p:sldId id="668" r:id="rId4"/>
    <p:sldId id="617" r:id="rId5"/>
    <p:sldId id="680" r:id="rId6"/>
    <p:sldId id="669" r:id="rId7"/>
    <p:sldId id="689" r:id="rId8"/>
    <p:sldId id="690" r:id="rId9"/>
    <p:sldId id="691" r:id="rId10"/>
    <p:sldId id="692" r:id="rId11"/>
    <p:sldId id="694" r:id="rId12"/>
    <p:sldId id="695" r:id="rId13"/>
    <p:sldId id="696" r:id="rId14"/>
    <p:sldId id="697" r:id="rId15"/>
    <p:sldId id="698" r:id="rId16"/>
    <p:sldId id="699" r:id="rId17"/>
    <p:sldId id="700" r:id="rId18"/>
    <p:sldId id="704" r:id="rId19"/>
    <p:sldId id="705" r:id="rId20"/>
    <p:sldId id="706" r:id="rId21"/>
    <p:sldId id="707" r:id="rId22"/>
    <p:sldId id="375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A2021E-0B4B-469E-B454-86C3FE5E8B40}" type="doc">
      <dgm:prSet loTypeId="urn:microsoft.com/office/officeart/2008/layout/VerticalCurvedList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7411328-7886-4DFA-BB08-4D3CE0B4C1D0}">
      <dgm:prSet phldrT="[Текст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3200" dirty="0" err="1" smtClean="0">
              <a:solidFill>
                <a:schemeClr val="tx1"/>
              </a:solidFill>
            </a:rPr>
            <a:t>Odamdagi</a:t>
          </a:r>
          <a:r>
            <a:rPr lang="en-US" sz="3200" dirty="0" smtClean="0">
              <a:solidFill>
                <a:schemeClr val="tx1"/>
              </a:solidFill>
            </a:rPr>
            <a:t> </a:t>
          </a:r>
          <a:r>
            <a:rPr lang="en-US" sz="3200" dirty="0" err="1" smtClean="0">
              <a:solidFill>
                <a:schemeClr val="tx1"/>
              </a:solidFill>
            </a:rPr>
            <a:t>irsiy</a:t>
          </a:r>
          <a:r>
            <a:rPr lang="en-US" sz="3200" dirty="0" smtClean="0">
              <a:solidFill>
                <a:schemeClr val="tx1"/>
              </a:solidFill>
            </a:rPr>
            <a:t> </a:t>
          </a:r>
          <a:r>
            <a:rPr lang="en-US" sz="3200" dirty="0" err="1" smtClean="0">
              <a:solidFill>
                <a:schemeClr val="tx1"/>
              </a:solidFill>
            </a:rPr>
            <a:t>kasalliklar</a:t>
          </a:r>
          <a:endParaRPr lang="ru-RU" sz="3200" dirty="0">
            <a:solidFill>
              <a:schemeClr val="tx1"/>
            </a:solidFill>
          </a:endParaRPr>
        </a:p>
      </dgm:t>
    </dgm:pt>
    <dgm:pt modelId="{076CB863-0F47-4996-A5F6-AB378E9A50B3}" type="parTrans" cxnId="{204A89A5-3001-458A-B2BC-D1750EDA93DA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04BF9242-4D9E-4C5C-8BFE-DD00B844C0A7}" type="sibTrans" cxnId="{204A89A5-3001-458A-B2BC-D1750EDA93DA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518CA2CC-F820-4EA0-82A0-D2622E681A12}">
      <dgm:prSet phldrT="[Текст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3200" dirty="0" err="1" smtClean="0">
              <a:solidFill>
                <a:schemeClr val="tx1"/>
              </a:solidFill>
            </a:rPr>
            <a:t>Ko’krak</a:t>
          </a:r>
          <a:r>
            <a:rPr lang="en-US" sz="3200" dirty="0" smtClean="0">
              <a:solidFill>
                <a:schemeClr val="tx1"/>
              </a:solidFill>
            </a:rPr>
            <a:t> </a:t>
          </a:r>
          <a:r>
            <a:rPr lang="en-US" sz="3200" dirty="0" err="1" smtClean="0">
              <a:solidFill>
                <a:schemeClr val="tx1"/>
              </a:solidFill>
            </a:rPr>
            <a:t>bezi</a:t>
          </a:r>
          <a:r>
            <a:rPr lang="en-US" sz="3200" dirty="0" smtClean="0">
              <a:solidFill>
                <a:schemeClr val="tx1"/>
              </a:solidFill>
            </a:rPr>
            <a:t> </a:t>
          </a:r>
          <a:r>
            <a:rPr lang="en-US" sz="3200" dirty="0" err="1" smtClean="0">
              <a:solidFill>
                <a:schemeClr val="tx1"/>
              </a:solidFill>
            </a:rPr>
            <a:t>saratoni</a:t>
          </a:r>
          <a:r>
            <a:rPr lang="en-US" sz="3200" dirty="0" smtClean="0">
              <a:solidFill>
                <a:schemeClr val="tx1"/>
              </a:solidFill>
            </a:rPr>
            <a:t>, </a:t>
          </a:r>
          <a:r>
            <a:rPr lang="en-US" sz="3200" dirty="0" err="1" smtClean="0">
              <a:solidFill>
                <a:schemeClr val="tx1"/>
              </a:solidFill>
            </a:rPr>
            <a:t>qandli</a:t>
          </a:r>
          <a:r>
            <a:rPr lang="en-US" sz="3200" dirty="0" smtClean="0">
              <a:solidFill>
                <a:schemeClr val="tx1"/>
              </a:solidFill>
            </a:rPr>
            <a:t> </a:t>
          </a:r>
          <a:r>
            <a:rPr lang="en-US" sz="3200" dirty="0" err="1" smtClean="0">
              <a:solidFill>
                <a:schemeClr val="tx1"/>
              </a:solidFill>
            </a:rPr>
            <a:t>diabet</a:t>
          </a:r>
          <a:endParaRPr lang="ru-RU" sz="3200" dirty="0">
            <a:solidFill>
              <a:schemeClr val="tx1"/>
            </a:solidFill>
          </a:endParaRPr>
        </a:p>
      </dgm:t>
    </dgm:pt>
    <dgm:pt modelId="{071D1486-DDB9-4BFC-9945-6BA4CF568B2D}" type="parTrans" cxnId="{A17B5FAE-E094-484F-997A-433256054670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A25C6B39-847F-4E4F-8E24-533E247503FF}" type="sibTrans" cxnId="{A17B5FAE-E094-484F-997A-433256054670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7B4BC89D-0737-40C3-A9C6-E45DD672F4B8}">
      <dgm:prSet phldrT="[Текст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800" dirty="0" err="1" smtClean="0">
              <a:solidFill>
                <a:schemeClr val="tx1"/>
              </a:solidFill>
            </a:rPr>
            <a:t>Fenilketonuriya,bronxial</a:t>
          </a:r>
          <a:r>
            <a:rPr lang="en-US" sz="2800" dirty="0" smtClean="0">
              <a:solidFill>
                <a:schemeClr val="tx1"/>
              </a:solidFill>
            </a:rPr>
            <a:t> </a:t>
          </a:r>
          <a:r>
            <a:rPr lang="en-US" sz="2800" dirty="0" err="1" smtClean="0">
              <a:solidFill>
                <a:schemeClr val="tx1"/>
              </a:solidFill>
            </a:rPr>
            <a:t>astma</a:t>
          </a:r>
          <a:r>
            <a:rPr lang="en-US" sz="2800" dirty="0" smtClean="0">
              <a:solidFill>
                <a:schemeClr val="tx1"/>
              </a:solidFill>
            </a:rPr>
            <a:t>, </a:t>
          </a:r>
          <a:r>
            <a:rPr lang="en-US" sz="2800" dirty="0" err="1" smtClean="0">
              <a:solidFill>
                <a:schemeClr val="tx1"/>
              </a:solidFill>
            </a:rPr>
            <a:t>gipertoniya</a:t>
          </a:r>
          <a:endParaRPr lang="ru-RU" sz="2800" dirty="0">
            <a:solidFill>
              <a:schemeClr val="tx1"/>
            </a:solidFill>
          </a:endParaRPr>
        </a:p>
      </dgm:t>
    </dgm:pt>
    <dgm:pt modelId="{9B609108-DC4A-4A7E-98B6-C2DD76AEDD13}" type="parTrans" cxnId="{DAC62B45-B161-4544-A721-0C0838F91166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11E327D1-F191-4CF5-A1D1-065CF6781AF1}" type="sibTrans" cxnId="{DAC62B45-B161-4544-A721-0C0838F91166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749E7D11-D2F9-4590-9E17-D4A2829DFA89}">
      <dgm:prSet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3200" dirty="0" err="1" smtClean="0">
              <a:solidFill>
                <a:schemeClr val="tx1"/>
              </a:solidFill>
            </a:rPr>
            <a:t>Bronxit</a:t>
          </a:r>
          <a:r>
            <a:rPr lang="en-US" sz="3200" dirty="0" smtClean="0">
              <a:solidFill>
                <a:schemeClr val="tx1"/>
              </a:solidFill>
            </a:rPr>
            <a:t>, </a:t>
          </a:r>
          <a:r>
            <a:rPr lang="en-US" sz="3200" dirty="0" err="1" smtClean="0">
              <a:solidFill>
                <a:schemeClr val="tx1"/>
              </a:solidFill>
            </a:rPr>
            <a:t>giperurekemiya</a:t>
          </a:r>
          <a:endParaRPr lang="ru-RU" sz="3200" dirty="0">
            <a:solidFill>
              <a:schemeClr val="tx1"/>
            </a:solidFill>
          </a:endParaRPr>
        </a:p>
      </dgm:t>
    </dgm:pt>
    <dgm:pt modelId="{738090A7-EBD1-4AA8-A179-DA266F0A167C}" type="parTrans" cxnId="{6A5B60E5-5FF5-4DA2-83FD-DB257A2DBF2F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FD0BBCAA-5661-42F2-86D5-43B17E23AB27}" type="sibTrans" cxnId="{6A5B60E5-5FF5-4DA2-83FD-DB257A2DBF2F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B857D0BD-51B6-410E-94F6-370E2B998BC4}">
      <dgm:prSet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3200" dirty="0" smtClean="0">
              <a:solidFill>
                <a:schemeClr val="tx1"/>
              </a:solidFill>
            </a:rPr>
            <a:t>CYP21A2 </a:t>
          </a:r>
          <a:r>
            <a:rPr lang="en-US" sz="3200" dirty="0" err="1" smtClean="0">
              <a:solidFill>
                <a:schemeClr val="tx1"/>
              </a:solidFill>
            </a:rPr>
            <a:t>genining</a:t>
          </a:r>
          <a:r>
            <a:rPr lang="en-US" sz="3200" dirty="0" smtClean="0">
              <a:solidFill>
                <a:schemeClr val="tx1"/>
              </a:solidFill>
            </a:rPr>
            <a:t> </a:t>
          </a:r>
          <a:r>
            <a:rPr lang="en-US" sz="3200" dirty="0" err="1" smtClean="0">
              <a:solidFill>
                <a:schemeClr val="tx1"/>
              </a:solidFill>
            </a:rPr>
            <a:t>mutatsiyalari</a:t>
          </a:r>
          <a:r>
            <a:rPr lang="en-US" sz="3200" dirty="0" smtClean="0">
              <a:solidFill>
                <a:schemeClr val="tx1"/>
              </a:solidFill>
            </a:rPr>
            <a:t> </a:t>
          </a:r>
          <a:endParaRPr lang="ru-RU" sz="3200" dirty="0">
            <a:solidFill>
              <a:schemeClr val="tx1"/>
            </a:solidFill>
          </a:endParaRPr>
        </a:p>
      </dgm:t>
    </dgm:pt>
    <dgm:pt modelId="{AE4C1D75-D489-4C1A-A0A2-BF05575CC203}" type="parTrans" cxnId="{6688B1E5-B668-44A3-98EB-41B740C9468F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70817072-BECE-4367-9E96-791E907CC86D}" type="sibTrans" cxnId="{6688B1E5-B668-44A3-98EB-41B740C9468F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65754905-14B1-4AF7-8D1B-B0E7E1CAAB04}">
      <dgm:prSet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3200" dirty="0" err="1" smtClean="0">
              <a:solidFill>
                <a:schemeClr val="tx1"/>
              </a:solidFill>
            </a:rPr>
            <a:t>Farmokogenetika</a:t>
          </a:r>
          <a:r>
            <a:rPr lang="en-US" sz="3200" dirty="0" smtClean="0">
              <a:solidFill>
                <a:schemeClr val="tx1"/>
              </a:solidFill>
            </a:rPr>
            <a:t>, </a:t>
          </a:r>
          <a:r>
            <a:rPr lang="en-US" sz="3200" dirty="0" err="1" smtClean="0">
              <a:solidFill>
                <a:schemeClr val="tx1"/>
              </a:solidFill>
            </a:rPr>
            <a:t>kardiologiya</a:t>
          </a:r>
          <a:endParaRPr lang="ru-RU" sz="3200" dirty="0">
            <a:solidFill>
              <a:schemeClr val="tx1"/>
            </a:solidFill>
          </a:endParaRPr>
        </a:p>
      </dgm:t>
    </dgm:pt>
    <dgm:pt modelId="{09C17A58-1E56-47AC-AF46-E34DB2009CBD}" type="parTrans" cxnId="{FEF9D09D-6EAE-4862-B86A-57A9879C5F96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2DC75257-9EAA-4FC8-AF0B-F610B1ADBEF2}" type="sibTrans" cxnId="{FEF9D09D-6EAE-4862-B86A-57A9879C5F96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D5F8CE2E-002F-42B0-A830-EF1D408CE524}">
      <dgm:prSet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3200" dirty="0" err="1" smtClean="0">
              <a:solidFill>
                <a:schemeClr val="tx1"/>
              </a:solidFill>
            </a:rPr>
            <a:t>Gastroenterologiya</a:t>
          </a:r>
          <a:r>
            <a:rPr lang="en-US" sz="3200" dirty="0" smtClean="0">
              <a:solidFill>
                <a:schemeClr val="tx1"/>
              </a:solidFill>
            </a:rPr>
            <a:t>, </a:t>
          </a:r>
          <a:r>
            <a:rPr lang="en-US" sz="3200" dirty="0" err="1" smtClean="0">
              <a:solidFill>
                <a:schemeClr val="tx1"/>
              </a:solidFill>
            </a:rPr>
            <a:t>dermatologiya</a:t>
          </a:r>
          <a:r>
            <a:rPr lang="en-US" sz="3200" dirty="0" smtClean="0">
              <a:solidFill>
                <a:schemeClr val="tx1"/>
              </a:solidFill>
            </a:rPr>
            <a:t> </a:t>
          </a:r>
          <a:endParaRPr lang="ru-RU" sz="3200" dirty="0">
            <a:solidFill>
              <a:schemeClr val="tx1"/>
            </a:solidFill>
          </a:endParaRPr>
        </a:p>
      </dgm:t>
    </dgm:pt>
    <dgm:pt modelId="{760D122C-7A1F-43A4-A237-3D58BB8C8DE6}" type="parTrans" cxnId="{34D817C0-9987-4B26-947E-81AC5EB3A0D5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8E2EA3A8-68E3-4674-9189-EAC6FA2EF5DE}" type="sibTrans" cxnId="{34D817C0-9987-4B26-947E-81AC5EB3A0D5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F8EA8849-5E4D-4448-87B9-230DBD8E7078}" type="pres">
      <dgm:prSet presAssocID="{98A2021E-0B4B-469E-B454-86C3FE5E8B4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B38F120C-10E9-433E-96A9-A16E1B4C1973}" type="pres">
      <dgm:prSet presAssocID="{98A2021E-0B4B-469E-B454-86C3FE5E8B40}" presName="Name1" presStyleCnt="0"/>
      <dgm:spPr/>
      <dgm:t>
        <a:bodyPr/>
        <a:lstStyle/>
        <a:p>
          <a:endParaRPr lang="ru-RU"/>
        </a:p>
      </dgm:t>
    </dgm:pt>
    <dgm:pt modelId="{4266106E-4C38-4604-A25A-5C0C08BF9A20}" type="pres">
      <dgm:prSet presAssocID="{98A2021E-0B4B-469E-B454-86C3FE5E8B40}" presName="cycle" presStyleCnt="0"/>
      <dgm:spPr/>
      <dgm:t>
        <a:bodyPr/>
        <a:lstStyle/>
        <a:p>
          <a:endParaRPr lang="ru-RU"/>
        </a:p>
      </dgm:t>
    </dgm:pt>
    <dgm:pt modelId="{BF5BD5A7-37F0-412D-9C8B-B873FB6A2A50}" type="pres">
      <dgm:prSet presAssocID="{98A2021E-0B4B-469E-B454-86C3FE5E8B40}" presName="srcNode" presStyleLbl="node1" presStyleIdx="0" presStyleCnt="7"/>
      <dgm:spPr/>
      <dgm:t>
        <a:bodyPr/>
        <a:lstStyle/>
        <a:p>
          <a:endParaRPr lang="ru-RU"/>
        </a:p>
      </dgm:t>
    </dgm:pt>
    <dgm:pt modelId="{191A5376-87E5-498B-A48B-F65240ADF879}" type="pres">
      <dgm:prSet presAssocID="{98A2021E-0B4B-469E-B454-86C3FE5E8B40}" presName="conn" presStyleLbl="parChTrans1D2" presStyleIdx="0" presStyleCnt="1"/>
      <dgm:spPr/>
      <dgm:t>
        <a:bodyPr/>
        <a:lstStyle/>
        <a:p>
          <a:endParaRPr lang="ru-RU"/>
        </a:p>
      </dgm:t>
    </dgm:pt>
    <dgm:pt modelId="{CB78BB6B-A3BA-4B35-8B13-BD973D2A225B}" type="pres">
      <dgm:prSet presAssocID="{98A2021E-0B4B-469E-B454-86C3FE5E8B40}" presName="extraNode" presStyleLbl="node1" presStyleIdx="0" presStyleCnt="7"/>
      <dgm:spPr/>
      <dgm:t>
        <a:bodyPr/>
        <a:lstStyle/>
        <a:p>
          <a:endParaRPr lang="ru-RU"/>
        </a:p>
      </dgm:t>
    </dgm:pt>
    <dgm:pt modelId="{FD60C162-8E38-4B68-9F8A-4AA39CC56852}" type="pres">
      <dgm:prSet presAssocID="{98A2021E-0B4B-469E-B454-86C3FE5E8B40}" presName="dstNode" presStyleLbl="node1" presStyleIdx="0" presStyleCnt="7"/>
      <dgm:spPr/>
      <dgm:t>
        <a:bodyPr/>
        <a:lstStyle/>
        <a:p>
          <a:endParaRPr lang="ru-RU"/>
        </a:p>
      </dgm:t>
    </dgm:pt>
    <dgm:pt modelId="{20DDEFCA-D09A-48F4-9B10-3D242C262F54}" type="pres">
      <dgm:prSet presAssocID="{37411328-7886-4DFA-BB08-4D3CE0B4C1D0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A032F8-FE17-48CC-B603-D570C2CF947D}" type="pres">
      <dgm:prSet presAssocID="{37411328-7886-4DFA-BB08-4D3CE0B4C1D0}" presName="accent_1" presStyleCnt="0"/>
      <dgm:spPr/>
      <dgm:t>
        <a:bodyPr/>
        <a:lstStyle/>
        <a:p>
          <a:endParaRPr lang="ru-RU"/>
        </a:p>
      </dgm:t>
    </dgm:pt>
    <dgm:pt modelId="{6D1BA6F5-C8D0-4CD6-AE0D-6B671FBCF354}" type="pres">
      <dgm:prSet presAssocID="{37411328-7886-4DFA-BB08-4D3CE0B4C1D0}" presName="accentRepeatNode" presStyleLbl="solidFgAcc1" presStyleIdx="0" presStyleCnt="7"/>
      <dgm:spPr/>
      <dgm:t>
        <a:bodyPr/>
        <a:lstStyle/>
        <a:p>
          <a:endParaRPr lang="ru-RU"/>
        </a:p>
      </dgm:t>
    </dgm:pt>
    <dgm:pt modelId="{17FDE59A-302B-48EC-AE5D-881D3F760AA6}" type="pres">
      <dgm:prSet presAssocID="{518CA2CC-F820-4EA0-82A0-D2622E681A12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93CDAC-100A-41C2-B65B-9308DFBB744B}" type="pres">
      <dgm:prSet presAssocID="{518CA2CC-F820-4EA0-82A0-D2622E681A12}" presName="accent_2" presStyleCnt="0"/>
      <dgm:spPr/>
      <dgm:t>
        <a:bodyPr/>
        <a:lstStyle/>
        <a:p>
          <a:endParaRPr lang="ru-RU"/>
        </a:p>
      </dgm:t>
    </dgm:pt>
    <dgm:pt modelId="{3423E5B8-C0D3-4164-9918-B73B45750897}" type="pres">
      <dgm:prSet presAssocID="{518CA2CC-F820-4EA0-82A0-D2622E681A12}" presName="accentRepeatNode" presStyleLbl="solidFgAcc1" presStyleIdx="1" presStyleCnt="7"/>
      <dgm:spPr/>
      <dgm:t>
        <a:bodyPr/>
        <a:lstStyle/>
        <a:p>
          <a:endParaRPr lang="ru-RU"/>
        </a:p>
      </dgm:t>
    </dgm:pt>
    <dgm:pt modelId="{AA5CB959-F2E3-4938-B082-91C78197237E}" type="pres">
      <dgm:prSet presAssocID="{7B4BC89D-0737-40C3-A9C6-E45DD672F4B8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817461-BD8A-4014-84FA-D2619562B0E5}" type="pres">
      <dgm:prSet presAssocID="{7B4BC89D-0737-40C3-A9C6-E45DD672F4B8}" presName="accent_3" presStyleCnt="0"/>
      <dgm:spPr/>
      <dgm:t>
        <a:bodyPr/>
        <a:lstStyle/>
        <a:p>
          <a:endParaRPr lang="ru-RU"/>
        </a:p>
      </dgm:t>
    </dgm:pt>
    <dgm:pt modelId="{5E8FB08D-BC49-4B9B-AE6A-BEA38A935BC5}" type="pres">
      <dgm:prSet presAssocID="{7B4BC89D-0737-40C3-A9C6-E45DD672F4B8}" presName="accentRepeatNode" presStyleLbl="solidFgAcc1" presStyleIdx="2" presStyleCnt="7"/>
      <dgm:spPr/>
      <dgm:t>
        <a:bodyPr/>
        <a:lstStyle/>
        <a:p>
          <a:endParaRPr lang="ru-RU"/>
        </a:p>
      </dgm:t>
    </dgm:pt>
    <dgm:pt modelId="{AF417256-9238-46FB-8A84-1E15F6D11D03}" type="pres">
      <dgm:prSet presAssocID="{749E7D11-D2F9-4590-9E17-D4A2829DFA89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85BE55-162D-4D04-AAD1-2D18DB34311A}" type="pres">
      <dgm:prSet presAssocID="{749E7D11-D2F9-4590-9E17-D4A2829DFA89}" presName="accent_4" presStyleCnt="0"/>
      <dgm:spPr/>
      <dgm:t>
        <a:bodyPr/>
        <a:lstStyle/>
        <a:p>
          <a:endParaRPr lang="ru-RU"/>
        </a:p>
      </dgm:t>
    </dgm:pt>
    <dgm:pt modelId="{D484DEDD-BC67-46DC-9801-8A8D7F209A6C}" type="pres">
      <dgm:prSet presAssocID="{749E7D11-D2F9-4590-9E17-D4A2829DFA89}" presName="accentRepeatNode" presStyleLbl="solidFgAcc1" presStyleIdx="3" presStyleCnt="7"/>
      <dgm:spPr/>
      <dgm:t>
        <a:bodyPr/>
        <a:lstStyle/>
        <a:p>
          <a:endParaRPr lang="ru-RU"/>
        </a:p>
      </dgm:t>
    </dgm:pt>
    <dgm:pt modelId="{3F0D48E1-2246-4744-A341-EC56212D0028}" type="pres">
      <dgm:prSet presAssocID="{B857D0BD-51B6-410E-94F6-370E2B998BC4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394ABD-D25B-4905-9C00-2C209EC70643}" type="pres">
      <dgm:prSet presAssocID="{B857D0BD-51B6-410E-94F6-370E2B998BC4}" presName="accent_5" presStyleCnt="0"/>
      <dgm:spPr/>
      <dgm:t>
        <a:bodyPr/>
        <a:lstStyle/>
        <a:p>
          <a:endParaRPr lang="ru-RU"/>
        </a:p>
      </dgm:t>
    </dgm:pt>
    <dgm:pt modelId="{273ACD9E-93DF-4C3E-A349-FFAD88B83F82}" type="pres">
      <dgm:prSet presAssocID="{B857D0BD-51B6-410E-94F6-370E2B998BC4}" presName="accentRepeatNode" presStyleLbl="solidFgAcc1" presStyleIdx="4" presStyleCnt="7"/>
      <dgm:spPr/>
      <dgm:t>
        <a:bodyPr/>
        <a:lstStyle/>
        <a:p>
          <a:endParaRPr lang="ru-RU"/>
        </a:p>
      </dgm:t>
    </dgm:pt>
    <dgm:pt modelId="{AB85A9DC-2C96-4374-8CEA-447F8FE721A1}" type="pres">
      <dgm:prSet presAssocID="{65754905-14B1-4AF7-8D1B-B0E7E1CAAB04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7D9771-9C22-48DC-A4F0-AB9F5B9D8453}" type="pres">
      <dgm:prSet presAssocID="{65754905-14B1-4AF7-8D1B-B0E7E1CAAB04}" presName="accent_6" presStyleCnt="0"/>
      <dgm:spPr/>
      <dgm:t>
        <a:bodyPr/>
        <a:lstStyle/>
        <a:p>
          <a:endParaRPr lang="ru-RU"/>
        </a:p>
      </dgm:t>
    </dgm:pt>
    <dgm:pt modelId="{FF229B0C-AE72-4AD1-BD4D-7F7B6255F41C}" type="pres">
      <dgm:prSet presAssocID="{65754905-14B1-4AF7-8D1B-B0E7E1CAAB04}" presName="accentRepeatNode" presStyleLbl="solidFgAcc1" presStyleIdx="5" presStyleCnt="7"/>
      <dgm:spPr/>
      <dgm:t>
        <a:bodyPr/>
        <a:lstStyle/>
        <a:p>
          <a:endParaRPr lang="ru-RU"/>
        </a:p>
      </dgm:t>
    </dgm:pt>
    <dgm:pt modelId="{3CD01141-AED8-47B6-B50C-BCDFA750B35C}" type="pres">
      <dgm:prSet presAssocID="{D5F8CE2E-002F-42B0-A830-EF1D408CE524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AA7576-020C-48F4-87E9-31D233E53F1C}" type="pres">
      <dgm:prSet presAssocID="{D5F8CE2E-002F-42B0-A830-EF1D408CE524}" presName="accent_7" presStyleCnt="0"/>
      <dgm:spPr/>
      <dgm:t>
        <a:bodyPr/>
        <a:lstStyle/>
        <a:p>
          <a:endParaRPr lang="ru-RU"/>
        </a:p>
      </dgm:t>
    </dgm:pt>
    <dgm:pt modelId="{13D4F9D9-9C96-47E3-8ED1-993FF44EFD1F}" type="pres">
      <dgm:prSet presAssocID="{D5F8CE2E-002F-42B0-A830-EF1D408CE524}" presName="accentRepeatNode" presStyleLbl="solidFgAcc1" presStyleIdx="6" presStyleCnt="7"/>
      <dgm:spPr/>
      <dgm:t>
        <a:bodyPr/>
        <a:lstStyle/>
        <a:p>
          <a:endParaRPr lang="ru-RU"/>
        </a:p>
      </dgm:t>
    </dgm:pt>
  </dgm:ptLst>
  <dgm:cxnLst>
    <dgm:cxn modelId="{446F3DB3-862E-4616-8EF5-508AA984C537}" type="presOf" srcId="{D5F8CE2E-002F-42B0-A830-EF1D408CE524}" destId="{3CD01141-AED8-47B6-B50C-BCDFA750B35C}" srcOrd="0" destOrd="0" presId="urn:microsoft.com/office/officeart/2008/layout/VerticalCurvedList"/>
    <dgm:cxn modelId="{154E58FB-4632-4764-B8EE-E0406E278F09}" type="presOf" srcId="{B857D0BD-51B6-410E-94F6-370E2B998BC4}" destId="{3F0D48E1-2246-4744-A341-EC56212D0028}" srcOrd="0" destOrd="0" presId="urn:microsoft.com/office/officeart/2008/layout/VerticalCurvedList"/>
    <dgm:cxn modelId="{608AE145-61E2-4780-B4B5-57EAA323505F}" type="presOf" srcId="{749E7D11-D2F9-4590-9E17-D4A2829DFA89}" destId="{AF417256-9238-46FB-8A84-1E15F6D11D03}" srcOrd="0" destOrd="0" presId="urn:microsoft.com/office/officeart/2008/layout/VerticalCurvedList"/>
    <dgm:cxn modelId="{A17B5FAE-E094-484F-997A-433256054670}" srcId="{98A2021E-0B4B-469E-B454-86C3FE5E8B40}" destId="{518CA2CC-F820-4EA0-82A0-D2622E681A12}" srcOrd="1" destOrd="0" parTransId="{071D1486-DDB9-4BFC-9945-6BA4CF568B2D}" sibTransId="{A25C6B39-847F-4E4F-8E24-533E247503FF}"/>
    <dgm:cxn modelId="{AF8867FF-CA74-4427-8044-4E25D29D803C}" type="presOf" srcId="{37411328-7886-4DFA-BB08-4D3CE0B4C1D0}" destId="{20DDEFCA-D09A-48F4-9B10-3D242C262F54}" srcOrd="0" destOrd="0" presId="urn:microsoft.com/office/officeart/2008/layout/VerticalCurvedList"/>
    <dgm:cxn modelId="{1B8915EE-6C64-4275-9D7B-AF574F212B11}" type="presOf" srcId="{7B4BC89D-0737-40C3-A9C6-E45DD672F4B8}" destId="{AA5CB959-F2E3-4938-B082-91C78197237E}" srcOrd="0" destOrd="0" presId="urn:microsoft.com/office/officeart/2008/layout/VerticalCurvedList"/>
    <dgm:cxn modelId="{204A89A5-3001-458A-B2BC-D1750EDA93DA}" srcId="{98A2021E-0B4B-469E-B454-86C3FE5E8B40}" destId="{37411328-7886-4DFA-BB08-4D3CE0B4C1D0}" srcOrd="0" destOrd="0" parTransId="{076CB863-0F47-4996-A5F6-AB378E9A50B3}" sibTransId="{04BF9242-4D9E-4C5C-8BFE-DD00B844C0A7}"/>
    <dgm:cxn modelId="{7098C93F-50FC-4A4F-BCEF-5684A8F6C839}" type="presOf" srcId="{04BF9242-4D9E-4C5C-8BFE-DD00B844C0A7}" destId="{191A5376-87E5-498B-A48B-F65240ADF879}" srcOrd="0" destOrd="0" presId="urn:microsoft.com/office/officeart/2008/layout/VerticalCurvedList"/>
    <dgm:cxn modelId="{DAC62B45-B161-4544-A721-0C0838F91166}" srcId="{98A2021E-0B4B-469E-B454-86C3FE5E8B40}" destId="{7B4BC89D-0737-40C3-A9C6-E45DD672F4B8}" srcOrd="2" destOrd="0" parTransId="{9B609108-DC4A-4A7E-98B6-C2DD76AEDD13}" sibTransId="{11E327D1-F191-4CF5-A1D1-065CF6781AF1}"/>
    <dgm:cxn modelId="{D19F342E-5EE0-4733-A4EE-A419BB97A9F2}" type="presOf" srcId="{98A2021E-0B4B-469E-B454-86C3FE5E8B40}" destId="{F8EA8849-5E4D-4448-87B9-230DBD8E7078}" srcOrd="0" destOrd="0" presId="urn:microsoft.com/office/officeart/2008/layout/VerticalCurvedList"/>
    <dgm:cxn modelId="{6A5B60E5-5FF5-4DA2-83FD-DB257A2DBF2F}" srcId="{98A2021E-0B4B-469E-B454-86C3FE5E8B40}" destId="{749E7D11-D2F9-4590-9E17-D4A2829DFA89}" srcOrd="3" destOrd="0" parTransId="{738090A7-EBD1-4AA8-A179-DA266F0A167C}" sibTransId="{FD0BBCAA-5661-42F2-86D5-43B17E23AB27}"/>
    <dgm:cxn modelId="{97D33570-8125-4ED2-A88F-C622658E0A1F}" type="presOf" srcId="{518CA2CC-F820-4EA0-82A0-D2622E681A12}" destId="{17FDE59A-302B-48EC-AE5D-881D3F760AA6}" srcOrd="0" destOrd="0" presId="urn:microsoft.com/office/officeart/2008/layout/VerticalCurvedList"/>
    <dgm:cxn modelId="{BB2DD3DE-C0DB-44D2-A973-F496B2E2DCE2}" type="presOf" srcId="{65754905-14B1-4AF7-8D1B-B0E7E1CAAB04}" destId="{AB85A9DC-2C96-4374-8CEA-447F8FE721A1}" srcOrd="0" destOrd="0" presId="urn:microsoft.com/office/officeart/2008/layout/VerticalCurvedList"/>
    <dgm:cxn modelId="{6688B1E5-B668-44A3-98EB-41B740C9468F}" srcId="{98A2021E-0B4B-469E-B454-86C3FE5E8B40}" destId="{B857D0BD-51B6-410E-94F6-370E2B998BC4}" srcOrd="4" destOrd="0" parTransId="{AE4C1D75-D489-4C1A-A0A2-BF05575CC203}" sibTransId="{70817072-BECE-4367-9E96-791E907CC86D}"/>
    <dgm:cxn modelId="{34D817C0-9987-4B26-947E-81AC5EB3A0D5}" srcId="{98A2021E-0B4B-469E-B454-86C3FE5E8B40}" destId="{D5F8CE2E-002F-42B0-A830-EF1D408CE524}" srcOrd="6" destOrd="0" parTransId="{760D122C-7A1F-43A4-A237-3D58BB8C8DE6}" sibTransId="{8E2EA3A8-68E3-4674-9189-EAC6FA2EF5DE}"/>
    <dgm:cxn modelId="{FEF9D09D-6EAE-4862-B86A-57A9879C5F96}" srcId="{98A2021E-0B4B-469E-B454-86C3FE5E8B40}" destId="{65754905-14B1-4AF7-8D1B-B0E7E1CAAB04}" srcOrd="5" destOrd="0" parTransId="{09C17A58-1E56-47AC-AF46-E34DB2009CBD}" sibTransId="{2DC75257-9EAA-4FC8-AF0B-F610B1ADBEF2}"/>
    <dgm:cxn modelId="{A83A1CB8-3EE0-47F1-9D16-8A23049FFD83}" type="presParOf" srcId="{F8EA8849-5E4D-4448-87B9-230DBD8E7078}" destId="{B38F120C-10E9-433E-96A9-A16E1B4C1973}" srcOrd="0" destOrd="0" presId="urn:microsoft.com/office/officeart/2008/layout/VerticalCurvedList"/>
    <dgm:cxn modelId="{E38B0FA9-2045-4711-9A69-EEAF20CD09C5}" type="presParOf" srcId="{B38F120C-10E9-433E-96A9-A16E1B4C1973}" destId="{4266106E-4C38-4604-A25A-5C0C08BF9A20}" srcOrd="0" destOrd="0" presId="urn:microsoft.com/office/officeart/2008/layout/VerticalCurvedList"/>
    <dgm:cxn modelId="{86EA0B64-553B-4A48-BA81-E15997A02208}" type="presParOf" srcId="{4266106E-4C38-4604-A25A-5C0C08BF9A20}" destId="{BF5BD5A7-37F0-412D-9C8B-B873FB6A2A50}" srcOrd="0" destOrd="0" presId="urn:microsoft.com/office/officeart/2008/layout/VerticalCurvedList"/>
    <dgm:cxn modelId="{34EA1261-D4FD-4DCA-8F0C-B7D80ACC791A}" type="presParOf" srcId="{4266106E-4C38-4604-A25A-5C0C08BF9A20}" destId="{191A5376-87E5-498B-A48B-F65240ADF879}" srcOrd="1" destOrd="0" presId="urn:microsoft.com/office/officeart/2008/layout/VerticalCurvedList"/>
    <dgm:cxn modelId="{754A5B20-681D-4F10-BD00-CE4DFFC20A7C}" type="presParOf" srcId="{4266106E-4C38-4604-A25A-5C0C08BF9A20}" destId="{CB78BB6B-A3BA-4B35-8B13-BD973D2A225B}" srcOrd="2" destOrd="0" presId="urn:microsoft.com/office/officeart/2008/layout/VerticalCurvedList"/>
    <dgm:cxn modelId="{B21D90BD-E0C3-4D6F-B0B5-0997CDE243F4}" type="presParOf" srcId="{4266106E-4C38-4604-A25A-5C0C08BF9A20}" destId="{FD60C162-8E38-4B68-9F8A-4AA39CC56852}" srcOrd="3" destOrd="0" presId="urn:microsoft.com/office/officeart/2008/layout/VerticalCurvedList"/>
    <dgm:cxn modelId="{158F735C-C831-4A98-8126-C6C88412FDEE}" type="presParOf" srcId="{B38F120C-10E9-433E-96A9-A16E1B4C1973}" destId="{20DDEFCA-D09A-48F4-9B10-3D242C262F54}" srcOrd="1" destOrd="0" presId="urn:microsoft.com/office/officeart/2008/layout/VerticalCurvedList"/>
    <dgm:cxn modelId="{A75B6B3E-38D3-4F0C-A044-5CB38B447E30}" type="presParOf" srcId="{B38F120C-10E9-433E-96A9-A16E1B4C1973}" destId="{3EA032F8-FE17-48CC-B603-D570C2CF947D}" srcOrd="2" destOrd="0" presId="urn:microsoft.com/office/officeart/2008/layout/VerticalCurvedList"/>
    <dgm:cxn modelId="{A7FEFA3D-AA77-49ED-8BCA-27F9B481BE2D}" type="presParOf" srcId="{3EA032F8-FE17-48CC-B603-D570C2CF947D}" destId="{6D1BA6F5-C8D0-4CD6-AE0D-6B671FBCF354}" srcOrd="0" destOrd="0" presId="urn:microsoft.com/office/officeart/2008/layout/VerticalCurvedList"/>
    <dgm:cxn modelId="{72326703-2E8E-43AA-90C9-8448A1723731}" type="presParOf" srcId="{B38F120C-10E9-433E-96A9-A16E1B4C1973}" destId="{17FDE59A-302B-48EC-AE5D-881D3F760AA6}" srcOrd="3" destOrd="0" presId="urn:microsoft.com/office/officeart/2008/layout/VerticalCurvedList"/>
    <dgm:cxn modelId="{FA9315D1-2942-440E-998A-1FCCBE4B41EB}" type="presParOf" srcId="{B38F120C-10E9-433E-96A9-A16E1B4C1973}" destId="{E693CDAC-100A-41C2-B65B-9308DFBB744B}" srcOrd="4" destOrd="0" presId="urn:microsoft.com/office/officeart/2008/layout/VerticalCurvedList"/>
    <dgm:cxn modelId="{CBCE0381-1D1F-4285-ABB1-91544E0C1104}" type="presParOf" srcId="{E693CDAC-100A-41C2-B65B-9308DFBB744B}" destId="{3423E5B8-C0D3-4164-9918-B73B45750897}" srcOrd="0" destOrd="0" presId="urn:microsoft.com/office/officeart/2008/layout/VerticalCurvedList"/>
    <dgm:cxn modelId="{F19A5219-17BE-4F4D-988E-E950356B35DD}" type="presParOf" srcId="{B38F120C-10E9-433E-96A9-A16E1B4C1973}" destId="{AA5CB959-F2E3-4938-B082-91C78197237E}" srcOrd="5" destOrd="0" presId="urn:microsoft.com/office/officeart/2008/layout/VerticalCurvedList"/>
    <dgm:cxn modelId="{D547DEC2-772B-4366-BEBE-0FDAD2C1C707}" type="presParOf" srcId="{B38F120C-10E9-433E-96A9-A16E1B4C1973}" destId="{BD817461-BD8A-4014-84FA-D2619562B0E5}" srcOrd="6" destOrd="0" presId="urn:microsoft.com/office/officeart/2008/layout/VerticalCurvedList"/>
    <dgm:cxn modelId="{D5F6E17B-C5E4-4C08-BE2A-64B63F03A667}" type="presParOf" srcId="{BD817461-BD8A-4014-84FA-D2619562B0E5}" destId="{5E8FB08D-BC49-4B9B-AE6A-BEA38A935BC5}" srcOrd="0" destOrd="0" presId="urn:microsoft.com/office/officeart/2008/layout/VerticalCurvedList"/>
    <dgm:cxn modelId="{094C3D13-FAB7-487D-AF14-42C0FC79C532}" type="presParOf" srcId="{B38F120C-10E9-433E-96A9-A16E1B4C1973}" destId="{AF417256-9238-46FB-8A84-1E15F6D11D03}" srcOrd="7" destOrd="0" presId="urn:microsoft.com/office/officeart/2008/layout/VerticalCurvedList"/>
    <dgm:cxn modelId="{CAA19314-9535-4BC5-9402-6D3E3086178E}" type="presParOf" srcId="{B38F120C-10E9-433E-96A9-A16E1B4C1973}" destId="{AE85BE55-162D-4D04-AAD1-2D18DB34311A}" srcOrd="8" destOrd="0" presId="urn:microsoft.com/office/officeart/2008/layout/VerticalCurvedList"/>
    <dgm:cxn modelId="{A2609DB0-F1D7-4E9E-BB1C-37399FB2355E}" type="presParOf" srcId="{AE85BE55-162D-4D04-AAD1-2D18DB34311A}" destId="{D484DEDD-BC67-46DC-9801-8A8D7F209A6C}" srcOrd="0" destOrd="0" presId="urn:microsoft.com/office/officeart/2008/layout/VerticalCurvedList"/>
    <dgm:cxn modelId="{5D6EBBF6-C0CC-4B3D-B1E8-4FF05E46407E}" type="presParOf" srcId="{B38F120C-10E9-433E-96A9-A16E1B4C1973}" destId="{3F0D48E1-2246-4744-A341-EC56212D0028}" srcOrd="9" destOrd="0" presId="urn:microsoft.com/office/officeart/2008/layout/VerticalCurvedList"/>
    <dgm:cxn modelId="{19DFEB9C-D9C5-4269-92D8-FA9F718EC881}" type="presParOf" srcId="{B38F120C-10E9-433E-96A9-A16E1B4C1973}" destId="{34394ABD-D25B-4905-9C00-2C209EC70643}" srcOrd="10" destOrd="0" presId="urn:microsoft.com/office/officeart/2008/layout/VerticalCurvedList"/>
    <dgm:cxn modelId="{85077D3C-9742-4953-BBEB-0D53FFF71FE8}" type="presParOf" srcId="{34394ABD-D25B-4905-9C00-2C209EC70643}" destId="{273ACD9E-93DF-4C3E-A349-FFAD88B83F82}" srcOrd="0" destOrd="0" presId="urn:microsoft.com/office/officeart/2008/layout/VerticalCurvedList"/>
    <dgm:cxn modelId="{156A9189-C298-489E-BC58-34BE9BB384E8}" type="presParOf" srcId="{B38F120C-10E9-433E-96A9-A16E1B4C1973}" destId="{AB85A9DC-2C96-4374-8CEA-447F8FE721A1}" srcOrd="11" destOrd="0" presId="urn:microsoft.com/office/officeart/2008/layout/VerticalCurvedList"/>
    <dgm:cxn modelId="{B3D32612-F826-494E-B8A7-9166DA6B451A}" type="presParOf" srcId="{B38F120C-10E9-433E-96A9-A16E1B4C1973}" destId="{547D9771-9C22-48DC-A4F0-AB9F5B9D8453}" srcOrd="12" destOrd="0" presId="urn:microsoft.com/office/officeart/2008/layout/VerticalCurvedList"/>
    <dgm:cxn modelId="{95F5FB18-96CA-421E-ABB2-02E4C3066B92}" type="presParOf" srcId="{547D9771-9C22-48DC-A4F0-AB9F5B9D8453}" destId="{FF229B0C-AE72-4AD1-BD4D-7F7B6255F41C}" srcOrd="0" destOrd="0" presId="urn:microsoft.com/office/officeart/2008/layout/VerticalCurvedList"/>
    <dgm:cxn modelId="{1173BAC7-773B-472B-A6CB-9D198C5E4F06}" type="presParOf" srcId="{B38F120C-10E9-433E-96A9-A16E1B4C1973}" destId="{3CD01141-AED8-47B6-B50C-BCDFA750B35C}" srcOrd="13" destOrd="0" presId="urn:microsoft.com/office/officeart/2008/layout/VerticalCurvedList"/>
    <dgm:cxn modelId="{8C9BE554-E0BA-4EE0-99C1-311D9ED3E62D}" type="presParOf" srcId="{B38F120C-10E9-433E-96A9-A16E1B4C1973}" destId="{33AA7576-020C-48F4-87E9-31D233E53F1C}" srcOrd="14" destOrd="0" presId="urn:microsoft.com/office/officeart/2008/layout/VerticalCurvedList"/>
    <dgm:cxn modelId="{25CB831A-1F1A-4807-83A4-F55C3F55D5DD}" type="presParOf" srcId="{33AA7576-020C-48F4-87E9-31D233E53F1C}" destId="{13D4F9D9-9C96-47E3-8ED1-993FF44EFD1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1A5376-87E5-498B-A48B-F65240ADF879}">
      <dsp:nvSpPr>
        <dsp:cNvPr id="0" name=""/>
        <dsp:cNvSpPr/>
      </dsp:nvSpPr>
      <dsp:spPr>
        <a:xfrm>
          <a:off x="-6396597" y="-979134"/>
          <a:ext cx="7619517" cy="7619517"/>
        </a:xfrm>
        <a:prstGeom prst="blockArc">
          <a:avLst>
            <a:gd name="adj1" fmla="val 18900000"/>
            <a:gd name="adj2" fmla="val 2700000"/>
            <a:gd name="adj3" fmla="val 283"/>
          </a:avLst>
        </a:pr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DDEFCA-D09A-48F4-9B10-3D242C262F54}">
      <dsp:nvSpPr>
        <dsp:cNvPr id="0" name=""/>
        <dsp:cNvSpPr/>
      </dsp:nvSpPr>
      <dsp:spPr>
        <a:xfrm>
          <a:off x="397136" y="257360"/>
          <a:ext cx="8171283" cy="514494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408380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solidFill>
                <a:schemeClr val="tx1"/>
              </a:solidFill>
            </a:rPr>
            <a:t>Odamdagi</a:t>
          </a:r>
          <a:r>
            <a:rPr lang="en-US" sz="3200" kern="1200" dirty="0" smtClean="0">
              <a:solidFill>
                <a:schemeClr val="tx1"/>
              </a:solidFill>
            </a:rPr>
            <a:t> </a:t>
          </a:r>
          <a:r>
            <a:rPr lang="en-US" sz="3200" kern="1200" dirty="0" err="1" smtClean="0">
              <a:solidFill>
                <a:schemeClr val="tx1"/>
              </a:solidFill>
            </a:rPr>
            <a:t>irsiy</a:t>
          </a:r>
          <a:r>
            <a:rPr lang="en-US" sz="3200" kern="1200" dirty="0" smtClean="0">
              <a:solidFill>
                <a:schemeClr val="tx1"/>
              </a:solidFill>
            </a:rPr>
            <a:t> </a:t>
          </a:r>
          <a:r>
            <a:rPr lang="en-US" sz="3200" kern="1200" dirty="0" err="1" smtClean="0">
              <a:solidFill>
                <a:schemeClr val="tx1"/>
              </a:solidFill>
            </a:rPr>
            <a:t>kasalliklar</a:t>
          </a:r>
          <a:endParaRPr lang="ru-RU" sz="3200" kern="1200" dirty="0">
            <a:solidFill>
              <a:schemeClr val="tx1"/>
            </a:solidFill>
          </a:endParaRPr>
        </a:p>
      </dsp:txBody>
      <dsp:txXfrm>
        <a:off x="397136" y="257360"/>
        <a:ext cx="8171283" cy="514494"/>
      </dsp:txXfrm>
    </dsp:sp>
    <dsp:sp modelId="{6D1BA6F5-C8D0-4CD6-AE0D-6B671FBCF354}">
      <dsp:nvSpPr>
        <dsp:cNvPr id="0" name=""/>
        <dsp:cNvSpPr/>
      </dsp:nvSpPr>
      <dsp:spPr>
        <a:xfrm>
          <a:off x="75577" y="193048"/>
          <a:ext cx="643117" cy="64311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FDE59A-302B-48EC-AE5D-881D3F760AA6}">
      <dsp:nvSpPr>
        <dsp:cNvPr id="0" name=""/>
        <dsp:cNvSpPr/>
      </dsp:nvSpPr>
      <dsp:spPr>
        <a:xfrm>
          <a:off x="863057" y="1029554"/>
          <a:ext cx="7705363" cy="514494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408380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solidFill>
                <a:schemeClr val="tx1"/>
              </a:solidFill>
            </a:rPr>
            <a:t>Ko’krak</a:t>
          </a:r>
          <a:r>
            <a:rPr lang="en-US" sz="3200" kern="1200" dirty="0" smtClean="0">
              <a:solidFill>
                <a:schemeClr val="tx1"/>
              </a:solidFill>
            </a:rPr>
            <a:t> </a:t>
          </a:r>
          <a:r>
            <a:rPr lang="en-US" sz="3200" kern="1200" dirty="0" err="1" smtClean="0">
              <a:solidFill>
                <a:schemeClr val="tx1"/>
              </a:solidFill>
            </a:rPr>
            <a:t>bezi</a:t>
          </a:r>
          <a:r>
            <a:rPr lang="en-US" sz="3200" kern="1200" dirty="0" smtClean="0">
              <a:solidFill>
                <a:schemeClr val="tx1"/>
              </a:solidFill>
            </a:rPr>
            <a:t> </a:t>
          </a:r>
          <a:r>
            <a:rPr lang="en-US" sz="3200" kern="1200" dirty="0" err="1" smtClean="0">
              <a:solidFill>
                <a:schemeClr val="tx1"/>
              </a:solidFill>
            </a:rPr>
            <a:t>saratoni</a:t>
          </a:r>
          <a:r>
            <a:rPr lang="en-US" sz="3200" kern="1200" dirty="0" smtClean="0">
              <a:solidFill>
                <a:schemeClr val="tx1"/>
              </a:solidFill>
            </a:rPr>
            <a:t>, </a:t>
          </a:r>
          <a:r>
            <a:rPr lang="en-US" sz="3200" kern="1200" dirty="0" err="1" smtClean="0">
              <a:solidFill>
                <a:schemeClr val="tx1"/>
              </a:solidFill>
            </a:rPr>
            <a:t>qandli</a:t>
          </a:r>
          <a:r>
            <a:rPr lang="en-US" sz="3200" kern="1200" dirty="0" smtClean="0">
              <a:solidFill>
                <a:schemeClr val="tx1"/>
              </a:solidFill>
            </a:rPr>
            <a:t> </a:t>
          </a:r>
          <a:r>
            <a:rPr lang="en-US" sz="3200" kern="1200" dirty="0" err="1" smtClean="0">
              <a:solidFill>
                <a:schemeClr val="tx1"/>
              </a:solidFill>
            </a:rPr>
            <a:t>diabet</a:t>
          </a:r>
          <a:endParaRPr lang="ru-RU" sz="3200" kern="1200" dirty="0">
            <a:solidFill>
              <a:schemeClr val="tx1"/>
            </a:solidFill>
          </a:endParaRPr>
        </a:p>
      </dsp:txBody>
      <dsp:txXfrm>
        <a:off x="863057" y="1029554"/>
        <a:ext cx="7705363" cy="514494"/>
      </dsp:txXfrm>
    </dsp:sp>
    <dsp:sp modelId="{3423E5B8-C0D3-4164-9918-B73B45750897}">
      <dsp:nvSpPr>
        <dsp:cNvPr id="0" name=""/>
        <dsp:cNvSpPr/>
      </dsp:nvSpPr>
      <dsp:spPr>
        <a:xfrm>
          <a:off x="541498" y="965242"/>
          <a:ext cx="643117" cy="64311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5CB959-F2E3-4938-B082-91C78197237E}">
      <dsp:nvSpPr>
        <dsp:cNvPr id="0" name=""/>
        <dsp:cNvSpPr/>
      </dsp:nvSpPr>
      <dsp:spPr>
        <a:xfrm>
          <a:off x="1118379" y="1801182"/>
          <a:ext cx="7450040" cy="514494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408380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solidFill>
                <a:schemeClr val="tx1"/>
              </a:solidFill>
            </a:rPr>
            <a:t>Fenilketonuriya,bronxial</a:t>
          </a:r>
          <a:r>
            <a:rPr lang="en-US" sz="2800" kern="1200" dirty="0" smtClean="0">
              <a:solidFill>
                <a:schemeClr val="tx1"/>
              </a:solidFill>
            </a:rPr>
            <a:t> </a:t>
          </a:r>
          <a:r>
            <a:rPr lang="en-US" sz="2800" kern="1200" dirty="0" err="1" smtClean="0">
              <a:solidFill>
                <a:schemeClr val="tx1"/>
              </a:solidFill>
            </a:rPr>
            <a:t>astma</a:t>
          </a:r>
          <a:r>
            <a:rPr lang="en-US" sz="2800" kern="1200" dirty="0" smtClean="0">
              <a:solidFill>
                <a:schemeClr val="tx1"/>
              </a:solidFill>
            </a:rPr>
            <a:t>, </a:t>
          </a:r>
          <a:r>
            <a:rPr lang="en-US" sz="2800" kern="1200" dirty="0" err="1" smtClean="0">
              <a:solidFill>
                <a:schemeClr val="tx1"/>
              </a:solidFill>
            </a:rPr>
            <a:t>gipertoniya</a:t>
          </a:r>
          <a:endParaRPr lang="ru-RU" sz="2800" kern="1200" dirty="0">
            <a:solidFill>
              <a:schemeClr val="tx1"/>
            </a:solidFill>
          </a:endParaRPr>
        </a:p>
      </dsp:txBody>
      <dsp:txXfrm>
        <a:off x="1118379" y="1801182"/>
        <a:ext cx="7450040" cy="514494"/>
      </dsp:txXfrm>
    </dsp:sp>
    <dsp:sp modelId="{5E8FB08D-BC49-4B9B-AE6A-BEA38A935BC5}">
      <dsp:nvSpPr>
        <dsp:cNvPr id="0" name=""/>
        <dsp:cNvSpPr/>
      </dsp:nvSpPr>
      <dsp:spPr>
        <a:xfrm>
          <a:off x="796820" y="1736870"/>
          <a:ext cx="643117" cy="64311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417256-9238-46FB-8A84-1E15F6D11D03}">
      <dsp:nvSpPr>
        <dsp:cNvPr id="0" name=""/>
        <dsp:cNvSpPr/>
      </dsp:nvSpPr>
      <dsp:spPr>
        <a:xfrm>
          <a:off x="1199901" y="2573376"/>
          <a:ext cx="7368518" cy="514494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408380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solidFill>
                <a:schemeClr val="tx1"/>
              </a:solidFill>
            </a:rPr>
            <a:t>Bronxit</a:t>
          </a:r>
          <a:r>
            <a:rPr lang="en-US" sz="3200" kern="1200" dirty="0" smtClean="0">
              <a:solidFill>
                <a:schemeClr val="tx1"/>
              </a:solidFill>
            </a:rPr>
            <a:t>, </a:t>
          </a:r>
          <a:r>
            <a:rPr lang="en-US" sz="3200" kern="1200" dirty="0" err="1" smtClean="0">
              <a:solidFill>
                <a:schemeClr val="tx1"/>
              </a:solidFill>
            </a:rPr>
            <a:t>giperurekemiya</a:t>
          </a:r>
          <a:endParaRPr lang="ru-RU" sz="3200" kern="1200" dirty="0">
            <a:solidFill>
              <a:schemeClr val="tx1"/>
            </a:solidFill>
          </a:endParaRPr>
        </a:p>
      </dsp:txBody>
      <dsp:txXfrm>
        <a:off x="1199901" y="2573376"/>
        <a:ext cx="7368518" cy="514494"/>
      </dsp:txXfrm>
    </dsp:sp>
    <dsp:sp modelId="{D484DEDD-BC67-46DC-9801-8A8D7F209A6C}">
      <dsp:nvSpPr>
        <dsp:cNvPr id="0" name=""/>
        <dsp:cNvSpPr/>
      </dsp:nvSpPr>
      <dsp:spPr>
        <a:xfrm>
          <a:off x="878342" y="2509065"/>
          <a:ext cx="643117" cy="64311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0D48E1-2246-4744-A341-EC56212D0028}">
      <dsp:nvSpPr>
        <dsp:cNvPr id="0" name=""/>
        <dsp:cNvSpPr/>
      </dsp:nvSpPr>
      <dsp:spPr>
        <a:xfrm>
          <a:off x="1118379" y="3345571"/>
          <a:ext cx="7450040" cy="514494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408380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chemeClr val="tx1"/>
              </a:solidFill>
            </a:rPr>
            <a:t>CYP21A2 </a:t>
          </a:r>
          <a:r>
            <a:rPr lang="en-US" sz="3200" kern="1200" dirty="0" err="1" smtClean="0">
              <a:solidFill>
                <a:schemeClr val="tx1"/>
              </a:solidFill>
            </a:rPr>
            <a:t>genining</a:t>
          </a:r>
          <a:r>
            <a:rPr lang="en-US" sz="3200" kern="1200" dirty="0" smtClean="0">
              <a:solidFill>
                <a:schemeClr val="tx1"/>
              </a:solidFill>
            </a:rPr>
            <a:t> </a:t>
          </a:r>
          <a:r>
            <a:rPr lang="en-US" sz="3200" kern="1200" dirty="0" err="1" smtClean="0">
              <a:solidFill>
                <a:schemeClr val="tx1"/>
              </a:solidFill>
            </a:rPr>
            <a:t>mutatsiyalari</a:t>
          </a:r>
          <a:r>
            <a:rPr lang="en-US" sz="3200" kern="1200" dirty="0" smtClean="0">
              <a:solidFill>
                <a:schemeClr val="tx1"/>
              </a:solidFill>
            </a:rPr>
            <a:t> </a:t>
          </a:r>
          <a:endParaRPr lang="ru-RU" sz="3200" kern="1200" dirty="0">
            <a:solidFill>
              <a:schemeClr val="tx1"/>
            </a:solidFill>
          </a:endParaRPr>
        </a:p>
      </dsp:txBody>
      <dsp:txXfrm>
        <a:off x="1118379" y="3345571"/>
        <a:ext cx="7450040" cy="514494"/>
      </dsp:txXfrm>
    </dsp:sp>
    <dsp:sp modelId="{273ACD9E-93DF-4C3E-A349-FFAD88B83F82}">
      <dsp:nvSpPr>
        <dsp:cNvPr id="0" name=""/>
        <dsp:cNvSpPr/>
      </dsp:nvSpPr>
      <dsp:spPr>
        <a:xfrm>
          <a:off x="796820" y="3281259"/>
          <a:ext cx="643117" cy="64311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85A9DC-2C96-4374-8CEA-447F8FE721A1}">
      <dsp:nvSpPr>
        <dsp:cNvPr id="0" name=""/>
        <dsp:cNvSpPr/>
      </dsp:nvSpPr>
      <dsp:spPr>
        <a:xfrm>
          <a:off x="863057" y="4117199"/>
          <a:ext cx="7705363" cy="514494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408380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solidFill>
                <a:schemeClr val="tx1"/>
              </a:solidFill>
            </a:rPr>
            <a:t>Farmokogenetika</a:t>
          </a:r>
          <a:r>
            <a:rPr lang="en-US" sz="3200" kern="1200" dirty="0" smtClean="0">
              <a:solidFill>
                <a:schemeClr val="tx1"/>
              </a:solidFill>
            </a:rPr>
            <a:t>, </a:t>
          </a:r>
          <a:r>
            <a:rPr lang="en-US" sz="3200" kern="1200" dirty="0" err="1" smtClean="0">
              <a:solidFill>
                <a:schemeClr val="tx1"/>
              </a:solidFill>
            </a:rPr>
            <a:t>kardiologiya</a:t>
          </a:r>
          <a:endParaRPr lang="ru-RU" sz="3200" kern="1200" dirty="0">
            <a:solidFill>
              <a:schemeClr val="tx1"/>
            </a:solidFill>
          </a:endParaRPr>
        </a:p>
      </dsp:txBody>
      <dsp:txXfrm>
        <a:off x="863057" y="4117199"/>
        <a:ext cx="7705363" cy="514494"/>
      </dsp:txXfrm>
    </dsp:sp>
    <dsp:sp modelId="{FF229B0C-AE72-4AD1-BD4D-7F7B6255F41C}">
      <dsp:nvSpPr>
        <dsp:cNvPr id="0" name=""/>
        <dsp:cNvSpPr/>
      </dsp:nvSpPr>
      <dsp:spPr>
        <a:xfrm>
          <a:off x="541498" y="4052887"/>
          <a:ext cx="643117" cy="64311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D01141-AED8-47B6-B50C-BCDFA750B35C}">
      <dsp:nvSpPr>
        <dsp:cNvPr id="0" name=""/>
        <dsp:cNvSpPr/>
      </dsp:nvSpPr>
      <dsp:spPr>
        <a:xfrm>
          <a:off x="397136" y="4889393"/>
          <a:ext cx="8171283" cy="514494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408380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solidFill>
                <a:schemeClr val="tx1"/>
              </a:solidFill>
            </a:rPr>
            <a:t>Gastroenterologiya</a:t>
          </a:r>
          <a:r>
            <a:rPr lang="en-US" sz="3200" kern="1200" dirty="0" smtClean="0">
              <a:solidFill>
                <a:schemeClr val="tx1"/>
              </a:solidFill>
            </a:rPr>
            <a:t>, </a:t>
          </a:r>
          <a:r>
            <a:rPr lang="en-US" sz="3200" kern="1200" dirty="0" err="1" smtClean="0">
              <a:solidFill>
                <a:schemeClr val="tx1"/>
              </a:solidFill>
            </a:rPr>
            <a:t>dermatologiya</a:t>
          </a:r>
          <a:r>
            <a:rPr lang="en-US" sz="3200" kern="1200" dirty="0" smtClean="0">
              <a:solidFill>
                <a:schemeClr val="tx1"/>
              </a:solidFill>
            </a:rPr>
            <a:t> </a:t>
          </a:r>
          <a:endParaRPr lang="ru-RU" sz="3200" kern="1200" dirty="0">
            <a:solidFill>
              <a:schemeClr val="tx1"/>
            </a:solidFill>
          </a:endParaRPr>
        </a:p>
      </dsp:txBody>
      <dsp:txXfrm>
        <a:off x="397136" y="4889393"/>
        <a:ext cx="8171283" cy="514494"/>
      </dsp:txXfrm>
    </dsp:sp>
    <dsp:sp modelId="{13D4F9D9-9C96-47E3-8ED1-993FF44EFD1F}">
      <dsp:nvSpPr>
        <dsp:cNvPr id="0" name=""/>
        <dsp:cNvSpPr/>
      </dsp:nvSpPr>
      <dsp:spPr>
        <a:xfrm>
          <a:off x="75577" y="4825081"/>
          <a:ext cx="643117" cy="64311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1B424F-519A-437E-B0EF-DBA7EF86E166}" type="datetimeFigureOut">
              <a:rPr lang="ru-RU" smtClean="0"/>
              <a:pPr/>
              <a:t>06.09.2023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F16CA0-A0E5-4059-AFCC-6968313D67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1888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16CA0-A0E5-4059-AFCC-6968313D67C7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79962"/>
            <a:ext cx="7772401" cy="38838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397001"/>
            <a:ext cx="2496312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2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397001"/>
            <a:ext cx="2496312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2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397001"/>
            <a:ext cx="2496312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2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4980569"/>
            <a:ext cx="2496312" cy="958851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128008" indent="-128008">
              <a:buFont typeface="Arial" panose="020B0604020202020204" pitchFamily="34" charset="0"/>
              <a:buChar char="•"/>
              <a:defRPr sz="1200"/>
            </a:lvl2pPr>
            <a:lvl3pPr marL="256015" indent="-128008">
              <a:defRPr sz="1200"/>
            </a:lvl3pPr>
            <a:lvl4pPr marL="448027" indent="-192012">
              <a:defRPr sz="1200"/>
            </a:lvl4pPr>
            <a:lvl5pPr marL="640039" indent="-192012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4980569"/>
            <a:ext cx="2496312" cy="958851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128008" indent="-128008">
              <a:buFont typeface="Arial" panose="020B0604020202020204" pitchFamily="34" charset="0"/>
              <a:buChar char="•"/>
              <a:defRPr sz="1200"/>
            </a:lvl2pPr>
            <a:lvl3pPr marL="256015" indent="-128008">
              <a:defRPr sz="1200"/>
            </a:lvl3pPr>
            <a:lvl4pPr marL="448027" indent="-192012">
              <a:defRPr sz="1200"/>
            </a:lvl4pPr>
            <a:lvl5pPr marL="640039" indent="-192012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8" y="4980569"/>
            <a:ext cx="2496312" cy="958851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128008" indent="-128008">
              <a:buFont typeface="Arial" panose="020B0604020202020204" pitchFamily="34" charset="0"/>
              <a:buChar char="•"/>
              <a:defRPr sz="1200"/>
            </a:lvl2pPr>
            <a:lvl3pPr marL="256015" indent="-128008">
              <a:defRPr sz="1200"/>
            </a:lvl3pPr>
            <a:lvl4pPr marL="448027" indent="-192012">
              <a:defRPr sz="1200"/>
            </a:lvl4pPr>
            <a:lvl5pPr marL="640039" indent="-192012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933453"/>
            <a:ext cx="77724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5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409915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3" y="1133194"/>
            <a:ext cx="8961724" cy="5599134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06015" y="150393"/>
            <a:ext cx="8961724" cy="90724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836744"/>
            <a:ext cx="2555002" cy="820737"/>
          </a:xfrm>
        </p:spPr>
        <p:txBody>
          <a:bodyPr lIns="0" tIns="0" rIns="0" bIns="0"/>
          <a:lstStyle>
            <a:lvl1pPr>
              <a:defRPr sz="47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93481" y="1523334"/>
            <a:ext cx="289325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1" y="1577340"/>
            <a:ext cx="397764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9/6/2023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06.09.2023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0" y="-285776"/>
            <a:ext cx="9142321" cy="210912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648E54F6-8C15-4BB3-94E3-7B81F0C680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85918" y="182383"/>
            <a:ext cx="6962546" cy="1503511"/>
          </a:xfrm>
          <a:prstGeom prst="rect">
            <a:avLst/>
          </a:prstGeom>
        </p:spPr>
        <p:txBody>
          <a:bodyPr vert="horz" wrap="square" lIns="0" tIns="25930" rIns="0" bIns="0" rtlCol="0" anchor="ctr">
            <a:spAutoFit/>
          </a:bodyPr>
          <a:lstStyle/>
          <a:p>
            <a:pPr marL="22548">
              <a:spcBef>
                <a:spcPts val="203"/>
              </a:spcBef>
            </a:pPr>
            <a:r>
              <a:rPr lang="uz-Cyrl-UZ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Fandagi yangi</a:t>
            </a:r>
            <a:r>
              <a:rPr lang="en-US" sz="3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liklar</a:t>
            </a:r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fanni</a:t>
            </a:r>
            <a:r>
              <a:rPr lang="uz-Cyrl-UZ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o'qitishning</a:t>
            </a:r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dolzarb</a:t>
            </a:r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masalalari</a:t>
            </a:r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moduli</a:t>
            </a:r>
            <a:r>
              <a:rPr lang="uz-Cyrl-UZ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994504" y="2000241"/>
            <a:ext cx="7976030" cy="4539100"/>
          </a:xfrm>
          <a:prstGeom prst="rect">
            <a:avLst/>
          </a:prstGeom>
        </p:spPr>
        <p:txBody>
          <a:bodyPr vert="horz" wrap="square" lIns="0" tIns="24802" rIns="0" bIns="0" rtlCol="0">
            <a:spAutoFit/>
          </a:bodyPr>
          <a:lstStyle/>
          <a:p>
            <a:pPr marL="29204" algn="ctr">
              <a:lnSpc>
                <a:spcPts val="3100"/>
              </a:lnSpc>
              <a:spcBef>
                <a:spcPts val="174"/>
              </a:spcBef>
            </a:pPr>
            <a:r>
              <a:rPr lang="en-US" sz="4000" b="1" dirty="0" smtClean="0">
                <a:solidFill>
                  <a:srgbClr val="7030A0"/>
                </a:solidFill>
              </a:rPr>
              <a:t> </a:t>
            </a:r>
          </a:p>
          <a:p>
            <a:pPr marL="29204" algn="ctr">
              <a:lnSpc>
                <a:spcPts val="3100"/>
              </a:lnSpc>
              <a:spcBef>
                <a:spcPts val="174"/>
              </a:spcBef>
            </a:pPr>
            <a:r>
              <a:rPr lang="uz-Cyrl-UZ" sz="4000" b="1" dirty="0" smtClean="0">
                <a:solidFill>
                  <a:srgbClr val="7030A0"/>
                </a:solidFill>
              </a:rPr>
              <a:t>1</a:t>
            </a:r>
            <a:r>
              <a:rPr lang="en-US" sz="4000" b="1" dirty="0" smtClean="0">
                <a:solidFill>
                  <a:srgbClr val="7030A0"/>
                </a:solidFill>
              </a:rPr>
              <a:t>-</a:t>
            </a:r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MAVZU: </a:t>
            </a:r>
          </a:p>
          <a:p>
            <a:pPr marL="29204" algn="ctr">
              <a:lnSpc>
                <a:spcPts val="3100"/>
              </a:lnSpc>
              <a:spcBef>
                <a:spcPts val="174"/>
              </a:spcBef>
            </a:pPr>
            <a:endParaRPr lang="en-US" sz="3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400" b="1" dirty="0" smtClean="0">
                <a:solidFill>
                  <a:srgbClr val="C00000"/>
                </a:solidFill>
              </a:rPr>
              <a:t>FANDAGI YANGILIKLAR, KASHFIYOT VA IXTIROLAR</a:t>
            </a:r>
            <a:endParaRPr lang="ru-RU" sz="4400" b="1" dirty="0" smtClean="0">
              <a:solidFill>
                <a:srgbClr val="C00000"/>
              </a:solidFill>
            </a:endParaRPr>
          </a:p>
          <a:p>
            <a:pPr marL="29204" algn="ctr">
              <a:lnSpc>
                <a:spcPts val="3100"/>
              </a:lnSpc>
              <a:spcBef>
                <a:spcPts val="174"/>
              </a:spcBef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soat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ma’ruza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2701" algn="ctr">
              <a:spcBef>
                <a:spcPts val="195"/>
              </a:spcBef>
            </a:pPr>
            <a:endParaRPr lang="en-US" sz="3200" b="1" dirty="0" smtClean="0">
              <a:solidFill>
                <a:srgbClr val="C00000"/>
              </a:solidFill>
            </a:endParaRPr>
          </a:p>
          <a:p>
            <a:pPr marL="32701" algn="ctr">
              <a:spcBef>
                <a:spcPts val="195"/>
              </a:spcBef>
            </a:pPr>
            <a:endParaRPr lang="en-US" sz="3000" b="1" dirty="0" smtClean="0">
              <a:solidFill>
                <a:srgbClr val="C00000"/>
              </a:solidFill>
            </a:endParaRPr>
          </a:p>
          <a:p>
            <a:pPr marL="32701" algn="ctr">
              <a:spcBef>
                <a:spcPts val="195"/>
              </a:spcBef>
            </a:pPr>
            <a:endParaRPr lang="en-US" sz="3000" b="1" dirty="0" smtClean="0">
              <a:solidFill>
                <a:srgbClr val="C00000"/>
              </a:solidFill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214282" y="2214554"/>
            <a:ext cx="545620" cy="2009228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285720" y="5357826"/>
            <a:ext cx="545620" cy="911106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550BE13-D020-444D-B3AA-B5F42193BC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75" y="132858"/>
            <a:ext cx="1395659" cy="1801719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44E7F17F-5B9B-474E-A5A8-CD15AB685217}"/>
              </a:ext>
            </a:extLst>
          </p:cNvPr>
          <p:cNvSpPr/>
          <p:nvPr/>
        </p:nvSpPr>
        <p:spPr>
          <a:xfrm>
            <a:off x="1428728" y="5071046"/>
            <a:ext cx="5929354" cy="11854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76682" tIns="38341" rIns="76682" bIns="38341">
            <a:spAutoFit/>
          </a:bodyPr>
          <a:lstStyle/>
          <a:p>
            <a:pPr marL="57494" algn="ctr"/>
            <a:r>
              <a:rPr lang="en-US" sz="2400" b="1" dirty="0" smtClean="0">
                <a:solidFill>
                  <a:srgbClr val="7030A0"/>
                </a:solidFill>
                <a:cs typeface="Arial"/>
              </a:rPr>
              <a:t>Samarqand VXTXQTMOHM </a:t>
            </a:r>
            <a:r>
              <a:rPr lang="en-US" sz="2400" b="1" dirty="0" err="1" smtClean="0">
                <a:solidFill>
                  <a:srgbClr val="7030A0"/>
                </a:solidFill>
                <a:cs typeface="Arial"/>
              </a:rPr>
              <a:t>katta</a:t>
            </a:r>
            <a:r>
              <a:rPr lang="en-US" sz="2400" b="1" dirty="0" smtClean="0">
                <a:solidFill>
                  <a:srgbClr val="7030A0"/>
                </a:solidFill>
                <a:cs typeface="Arial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cs typeface="Arial"/>
              </a:rPr>
              <a:t>o`qituvchisi</a:t>
            </a:r>
            <a:endParaRPr lang="en-US" sz="2400" b="1" dirty="0" smtClean="0">
              <a:solidFill>
                <a:srgbClr val="7030A0"/>
              </a:solidFill>
              <a:cs typeface="Arial"/>
            </a:endParaRPr>
          </a:p>
          <a:p>
            <a:pPr marL="57494" algn="ctr"/>
            <a:r>
              <a:rPr lang="en-US" sz="2400" b="1" spc="9" dirty="0" err="1" smtClean="0">
                <a:solidFill>
                  <a:srgbClr val="7030A0"/>
                </a:solidFill>
                <a:cs typeface="Arial"/>
              </a:rPr>
              <a:t>Yunusova</a:t>
            </a:r>
            <a:r>
              <a:rPr lang="en-US" sz="2400" b="1" spc="9" dirty="0" smtClean="0">
                <a:solidFill>
                  <a:srgbClr val="7030A0"/>
                </a:solidFill>
                <a:cs typeface="Arial"/>
              </a:rPr>
              <a:t> </a:t>
            </a:r>
            <a:r>
              <a:rPr lang="en-US" sz="2400" b="1" spc="9" dirty="0" err="1" smtClean="0">
                <a:solidFill>
                  <a:srgbClr val="7030A0"/>
                </a:solidFill>
                <a:cs typeface="Arial"/>
              </a:rPr>
              <a:t>Navbahor</a:t>
            </a:r>
            <a:r>
              <a:rPr lang="en-US" sz="2400" b="1" spc="9" dirty="0" smtClean="0">
                <a:solidFill>
                  <a:srgbClr val="7030A0"/>
                </a:solidFill>
                <a:cs typeface="Arial"/>
              </a:rPr>
              <a:t> </a:t>
            </a:r>
            <a:r>
              <a:rPr lang="en-US" sz="2400" b="1" spc="9" dirty="0" err="1" smtClean="0">
                <a:solidFill>
                  <a:srgbClr val="7030A0"/>
                </a:solidFill>
                <a:cs typeface="Arial"/>
              </a:rPr>
              <a:t>Ahmadjonovna</a:t>
            </a:r>
            <a:endParaRPr lang="en-US" sz="2400" b="1" spc="9" dirty="0" smtClean="0">
              <a:solidFill>
                <a:srgbClr val="7030A0"/>
              </a:solidFill>
              <a:cs typeface="Arial"/>
            </a:endParaRPr>
          </a:p>
          <a:p>
            <a:pPr marL="57494" algn="ctr"/>
            <a:endParaRPr lang="en-US" sz="2400" b="1" dirty="0">
              <a:solidFill>
                <a:srgbClr val="7030A0"/>
              </a:solidFill>
              <a:cs typeface="Arial"/>
            </a:endParaRPr>
          </a:p>
        </p:txBody>
      </p:sp>
      <p:sp>
        <p:nvSpPr>
          <p:cNvPr id="38914" name="AutoShape 2" descr="How to Science&amp;quot; (A podcast about science, research, and the humans involved  in making it all happen.) | U-M LSA Program in Biolog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8919" name="Picture 7" descr="Документы - Детский САД №1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68" y="4095764"/>
            <a:ext cx="2209789" cy="27622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1225608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/>
              <a:t>4.Teri </a:t>
            </a:r>
            <a:r>
              <a:rPr lang="en-US" b="1" dirty="0" err="1"/>
              <a:t>hujayralaridan</a:t>
            </a:r>
            <a:r>
              <a:rPr lang="en-US" b="1" dirty="0"/>
              <a:t> </a:t>
            </a:r>
            <a:r>
              <a:rPr lang="en-US" b="1" dirty="0" err="1"/>
              <a:t>ildiz</a:t>
            </a:r>
            <a:r>
              <a:rPr lang="en-US" b="1" dirty="0"/>
              <a:t> </a:t>
            </a:r>
            <a:r>
              <a:rPr lang="en-US" b="1" dirty="0" err="1"/>
              <a:t>hujayralari</a:t>
            </a:r>
            <a:endParaRPr lang="ru-RU" dirty="0"/>
          </a:p>
          <a:p>
            <a:r>
              <a:rPr lang="en-US" dirty="0"/>
              <a:t>2007 </a:t>
            </a:r>
            <a:r>
              <a:rPr lang="en-US" dirty="0" err="1"/>
              <a:t>yilgacha</a:t>
            </a:r>
            <a:r>
              <a:rPr lang="en-US" dirty="0"/>
              <a:t> pluripotent </a:t>
            </a:r>
            <a:r>
              <a:rPr lang="en-US" dirty="0" err="1"/>
              <a:t>ildiz</a:t>
            </a:r>
            <a:r>
              <a:rPr lang="en-US" dirty="0"/>
              <a:t> </a:t>
            </a:r>
            <a:r>
              <a:rPr lang="en-US" dirty="0" err="1"/>
              <a:t>hujayralari</a:t>
            </a:r>
            <a:r>
              <a:rPr lang="en-US" dirty="0"/>
              <a:t> </a:t>
            </a:r>
            <a:r>
              <a:rPr lang="en-US" dirty="0" err="1"/>
              <a:t>faqat</a:t>
            </a:r>
            <a:r>
              <a:rPr lang="en-US" dirty="0"/>
              <a:t> </a:t>
            </a:r>
            <a:r>
              <a:rPr lang="en-US" dirty="0" err="1"/>
              <a:t>embrional</a:t>
            </a:r>
            <a:r>
              <a:rPr lang="en-US" dirty="0"/>
              <a:t> </a:t>
            </a:r>
            <a:r>
              <a:rPr lang="en-US" dirty="0" err="1"/>
              <a:t>ildiz</a:t>
            </a:r>
            <a:r>
              <a:rPr lang="en-US" dirty="0"/>
              <a:t> </a:t>
            </a:r>
            <a:r>
              <a:rPr lang="en-US" dirty="0" err="1"/>
              <a:t>hujayralarida</a:t>
            </a:r>
            <a:r>
              <a:rPr lang="en-US" dirty="0"/>
              <a:t> </a:t>
            </a:r>
            <a:r>
              <a:rPr lang="en-US" dirty="0" err="1"/>
              <a:t>topilganligi</a:t>
            </a:r>
            <a:r>
              <a:rPr lang="en-US" dirty="0"/>
              <a:t> </a:t>
            </a:r>
            <a:r>
              <a:rPr lang="en-US" dirty="0" err="1"/>
              <a:t>to'g'risida</a:t>
            </a:r>
            <a:r>
              <a:rPr lang="en-US" dirty="0"/>
              <a:t> </a:t>
            </a:r>
            <a:r>
              <a:rPr lang="en-US" dirty="0" err="1"/>
              <a:t>ma'lumot</a:t>
            </a:r>
            <a:r>
              <a:rPr lang="en-US" dirty="0"/>
              <a:t> </a:t>
            </a:r>
            <a:r>
              <a:rPr lang="en-US" dirty="0" err="1"/>
              <a:t>ishlatilgan</a:t>
            </a:r>
            <a:r>
              <a:rPr lang="en-US" dirty="0" smtClean="0"/>
              <a:t>.</a:t>
            </a:r>
          </a:p>
          <a:p>
            <a:pPr algn="just"/>
            <a:r>
              <a:rPr lang="en-US" dirty="0" err="1"/>
              <a:t>Epiteliya</a:t>
            </a:r>
            <a:r>
              <a:rPr lang="en-US" dirty="0"/>
              <a:t> </a:t>
            </a:r>
            <a:r>
              <a:rPr lang="en-US" dirty="0" err="1"/>
              <a:t>hujayralarining</a:t>
            </a:r>
            <a:r>
              <a:rPr lang="en-US" dirty="0"/>
              <a:t> "</a:t>
            </a:r>
            <a:r>
              <a:rPr lang="en-US" dirty="0" err="1"/>
              <a:t>dasturlashi</a:t>
            </a:r>
            <a:r>
              <a:rPr lang="en-US" dirty="0"/>
              <a:t>" </a:t>
            </a:r>
            <a:r>
              <a:rPr lang="en-US" dirty="0" err="1"/>
              <a:t>o'zgargan</a:t>
            </a:r>
            <a:r>
              <a:rPr lang="en-US" dirty="0"/>
              <a:t> </a:t>
            </a:r>
            <a:r>
              <a:rPr lang="en-US" dirty="0" err="1"/>
              <a:t>yangi</a:t>
            </a:r>
            <a:r>
              <a:rPr lang="en-US" dirty="0"/>
              <a:t> </a:t>
            </a:r>
            <a:r>
              <a:rPr lang="en-US" dirty="0" err="1"/>
              <a:t>jarayonning</a:t>
            </a:r>
            <a:r>
              <a:rPr lang="en-US" dirty="0"/>
              <a:t> </a:t>
            </a:r>
            <a:r>
              <a:rPr lang="en-US" dirty="0" err="1"/>
              <a:t>kashf</a:t>
            </a:r>
            <a:r>
              <a:rPr lang="en-US" dirty="0"/>
              <a:t> </a:t>
            </a:r>
            <a:r>
              <a:rPr lang="en-US" dirty="0" err="1"/>
              <a:t>qilinishi</a:t>
            </a:r>
            <a:r>
              <a:rPr lang="en-US" dirty="0"/>
              <a:t> </a:t>
            </a:r>
            <a:r>
              <a:rPr lang="en-US" dirty="0" err="1"/>
              <a:t>tibbiy</a:t>
            </a:r>
            <a:r>
              <a:rPr lang="en-US" dirty="0"/>
              <a:t> </a:t>
            </a:r>
            <a:r>
              <a:rPr lang="en-US" dirty="0" err="1"/>
              <a:t>tadqiqotlar</a:t>
            </a:r>
            <a:r>
              <a:rPr lang="en-US" dirty="0"/>
              <a:t> </a:t>
            </a:r>
            <a:r>
              <a:rPr lang="en-US" dirty="0" err="1"/>
              <a:t>sohasiga</a:t>
            </a:r>
            <a:r>
              <a:rPr lang="en-US" dirty="0"/>
              <a:t> </a:t>
            </a:r>
            <a:r>
              <a:rPr lang="en-US" dirty="0" err="1"/>
              <a:t>yo'l</a:t>
            </a:r>
            <a:r>
              <a:rPr lang="en-US" dirty="0"/>
              <a:t> </a:t>
            </a:r>
            <a:r>
              <a:rPr lang="en-US" dirty="0" err="1"/>
              <a:t>ochadi</a:t>
            </a:r>
            <a:r>
              <a:rPr lang="en-US" dirty="0"/>
              <a:t>.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01174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en-US" b="1" dirty="0"/>
              <a:t>5.Miya </a:t>
            </a:r>
            <a:r>
              <a:rPr lang="en-US" b="1" dirty="0" err="1"/>
              <a:t>tomonidan</a:t>
            </a:r>
            <a:r>
              <a:rPr lang="en-US" b="1" dirty="0"/>
              <a:t> </a:t>
            </a:r>
            <a:r>
              <a:rPr lang="en-US" b="1" dirty="0" err="1"/>
              <a:t>boshqariladigan</a:t>
            </a:r>
            <a:r>
              <a:rPr lang="en-US" b="1" dirty="0"/>
              <a:t> </a:t>
            </a:r>
            <a:r>
              <a:rPr lang="en-US" b="1" dirty="0" err="1"/>
              <a:t>robotlashtirilgan</a:t>
            </a:r>
            <a:r>
              <a:rPr lang="en-US" b="1" dirty="0"/>
              <a:t> </a:t>
            </a:r>
            <a:r>
              <a:rPr lang="en-US" b="1" dirty="0" err="1"/>
              <a:t>tana</a:t>
            </a:r>
            <a:r>
              <a:rPr lang="en-US" b="1" dirty="0"/>
              <a:t> </a:t>
            </a:r>
            <a:r>
              <a:rPr lang="en-US" b="1" dirty="0" err="1"/>
              <a:t>a'zolari</a:t>
            </a:r>
            <a:endParaRPr lang="ru-RU" dirty="0"/>
          </a:p>
          <a:p>
            <a:pPr algn="just"/>
            <a:r>
              <a:rPr lang="en-US" dirty="0"/>
              <a:t>2000 </a:t>
            </a:r>
            <a:r>
              <a:rPr lang="en-US" dirty="0" err="1"/>
              <a:t>yil</a:t>
            </a:r>
            <a:r>
              <a:rPr lang="en-US" dirty="0"/>
              <a:t> </a:t>
            </a:r>
            <a:r>
              <a:rPr lang="en-US" dirty="0" err="1"/>
              <a:t>davomida</a:t>
            </a:r>
            <a:r>
              <a:rPr lang="en-US" dirty="0"/>
              <a:t> </a:t>
            </a:r>
            <a:r>
              <a:rPr lang="en-US" dirty="0" err="1"/>
              <a:t>Dyuk</a:t>
            </a:r>
            <a:r>
              <a:rPr lang="en-US" dirty="0"/>
              <a:t> </a:t>
            </a:r>
            <a:r>
              <a:rPr lang="en-US" dirty="0" err="1"/>
              <a:t>universiteti</a:t>
            </a:r>
            <a:r>
              <a:rPr lang="en-US" dirty="0"/>
              <a:t> </a:t>
            </a:r>
            <a:r>
              <a:rPr lang="en-US" dirty="0" err="1"/>
              <a:t>tibbiyot</a:t>
            </a:r>
            <a:r>
              <a:rPr lang="en-US" dirty="0"/>
              <a:t> </a:t>
            </a:r>
            <a:r>
              <a:rPr lang="en-US" dirty="0" err="1"/>
              <a:t>markazi</a:t>
            </a:r>
            <a:r>
              <a:rPr lang="en-US" dirty="0"/>
              <a:t> </a:t>
            </a:r>
            <a:r>
              <a:rPr lang="en-US" dirty="0" err="1"/>
              <a:t>olimlari</a:t>
            </a:r>
            <a:r>
              <a:rPr lang="en-US" dirty="0"/>
              <a:t> </a:t>
            </a:r>
            <a:r>
              <a:rPr lang="en-US" dirty="0" err="1"/>
              <a:t>maymun</a:t>
            </a:r>
            <a:r>
              <a:rPr lang="en-US" dirty="0"/>
              <a:t> </a:t>
            </a:r>
            <a:r>
              <a:rPr lang="en-US" dirty="0" err="1"/>
              <a:t>miyasiga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nechta</a:t>
            </a:r>
            <a:r>
              <a:rPr lang="en-US" dirty="0"/>
              <a:t> </a:t>
            </a:r>
            <a:r>
              <a:rPr lang="en-US" dirty="0" err="1"/>
              <a:t>elektrod</a:t>
            </a:r>
            <a:r>
              <a:rPr lang="en-US" dirty="0"/>
              <a:t> </a:t>
            </a:r>
            <a:r>
              <a:rPr lang="en-US" dirty="0" err="1"/>
              <a:t>joylashtirdilar</a:t>
            </a:r>
            <a:r>
              <a:rPr lang="en-US" dirty="0"/>
              <a:t>. </a:t>
            </a:r>
            <a:r>
              <a:rPr lang="en-US" dirty="0" err="1"/>
              <a:t>Maqsad</a:t>
            </a:r>
            <a:r>
              <a:rPr lang="en-US" dirty="0"/>
              <a:t> </a:t>
            </a:r>
            <a:r>
              <a:rPr lang="en-US" dirty="0" err="1"/>
              <a:t>shuki</a:t>
            </a:r>
            <a:r>
              <a:rPr lang="en-US" dirty="0"/>
              <a:t>, </a:t>
            </a:r>
            <a:r>
              <a:rPr lang="en-US" dirty="0" err="1"/>
              <a:t>bu</a:t>
            </a:r>
            <a:r>
              <a:rPr lang="en-US" dirty="0"/>
              <a:t> </a:t>
            </a:r>
            <a:r>
              <a:rPr lang="en-US" dirty="0" err="1"/>
              <a:t>hayvon</a:t>
            </a:r>
            <a:r>
              <a:rPr lang="en-US" dirty="0"/>
              <a:t> </a:t>
            </a:r>
            <a:r>
              <a:rPr lang="en-US" dirty="0" err="1"/>
              <a:t>robotning</a:t>
            </a:r>
            <a:r>
              <a:rPr lang="en-US" dirty="0"/>
              <a:t> </a:t>
            </a:r>
            <a:r>
              <a:rPr lang="en-US" dirty="0" err="1"/>
              <a:t>oyoq-qo'lini</a:t>
            </a:r>
            <a:r>
              <a:rPr lang="en-US" dirty="0"/>
              <a:t> </a:t>
            </a:r>
            <a:r>
              <a:rPr lang="en-US" dirty="0" err="1"/>
              <a:t>boshqarishi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shu</a:t>
            </a:r>
            <a:r>
              <a:rPr lang="en-US" dirty="0"/>
              <a:t> </a:t>
            </a:r>
            <a:r>
              <a:rPr lang="en-US" dirty="0" err="1"/>
              <a:t>bilan</a:t>
            </a:r>
            <a:r>
              <a:rPr lang="en-US" dirty="0"/>
              <a:t> </a:t>
            </a:r>
            <a:r>
              <a:rPr lang="en-US" dirty="0" err="1"/>
              <a:t>unga</a:t>
            </a:r>
            <a:r>
              <a:rPr lang="en-US" dirty="0"/>
              <a:t> </a:t>
            </a:r>
            <a:r>
              <a:rPr lang="en-US" dirty="0" err="1"/>
              <a:t>oziq-ovqat</a:t>
            </a:r>
            <a:r>
              <a:rPr lang="en-US" dirty="0"/>
              <a:t> </a:t>
            </a:r>
            <a:r>
              <a:rPr lang="en-US" dirty="0" err="1"/>
              <a:t>mahsulotlarini</a:t>
            </a:r>
            <a:r>
              <a:rPr lang="en-US" dirty="0"/>
              <a:t> </a:t>
            </a:r>
            <a:r>
              <a:rPr lang="en-US" dirty="0" err="1"/>
              <a:t>to'plashi</a:t>
            </a:r>
            <a:r>
              <a:rPr lang="en-US" dirty="0"/>
              <a:t> </a:t>
            </a:r>
            <a:r>
              <a:rPr lang="en-US" dirty="0" err="1"/>
              <a:t>mumkin</a:t>
            </a:r>
            <a:r>
              <a:rPr lang="en-US" dirty="0"/>
              <a:t> </a:t>
            </a:r>
            <a:r>
              <a:rPr lang="en-US" dirty="0" err="1"/>
              <a:t>edi</a:t>
            </a:r>
            <a:r>
              <a:rPr lang="en-US" dirty="0"/>
              <a:t>.</a:t>
            </a:r>
            <a:endParaRPr lang="ru-RU" dirty="0"/>
          </a:p>
          <a:p>
            <a:pPr algn="just"/>
            <a:r>
              <a:rPr lang="en-US" dirty="0"/>
              <a:t>2004 </a:t>
            </a:r>
            <a:r>
              <a:rPr lang="en-US" dirty="0" err="1"/>
              <a:t>yilda</a:t>
            </a:r>
            <a:r>
              <a:rPr lang="en-US" dirty="0"/>
              <a:t> </a:t>
            </a:r>
            <a:r>
              <a:rPr lang="en-US" dirty="0" err="1"/>
              <a:t>miyadan</a:t>
            </a:r>
            <a:r>
              <a:rPr lang="en-US" dirty="0"/>
              <a:t> </a:t>
            </a:r>
            <a:r>
              <a:rPr lang="en-US" dirty="0" err="1"/>
              <a:t>chiqayotgan</a:t>
            </a:r>
            <a:r>
              <a:rPr lang="en-US" dirty="0"/>
              <a:t> </a:t>
            </a:r>
            <a:r>
              <a:rPr lang="en-US" dirty="0" err="1"/>
              <a:t>to'lqinlarni</a:t>
            </a:r>
            <a:r>
              <a:rPr lang="en-US" dirty="0"/>
              <a:t> </a:t>
            </a:r>
            <a:r>
              <a:rPr lang="en-US" dirty="0" err="1"/>
              <a:t>ushlash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ular</a:t>
            </a:r>
            <a:r>
              <a:rPr lang="en-US" dirty="0"/>
              <a:t> </a:t>
            </a:r>
            <a:r>
              <a:rPr lang="en-US" dirty="0" err="1"/>
              <a:t>yordamida</a:t>
            </a:r>
            <a:r>
              <a:rPr lang="en-US" dirty="0"/>
              <a:t> </a:t>
            </a:r>
            <a:r>
              <a:rPr lang="en-US" dirty="0" err="1"/>
              <a:t>biotibbiyot</a:t>
            </a:r>
            <a:r>
              <a:rPr lang="en-US" dirty="0"/>
              <a:t> </a:t>
            </a:r>
            <a:r>
              <a:rPr lang="en-US" dirty="0" err="1"/>
              <a:t>vositalarini</a:t>
            </a:r>
            <a:r>
              <a:rPr lang="en-US" dirty="0"/>
              <a:t> </a:t>
            </a:r>
            <a:r>
              <a:rPr lang="en-US" dirty="0" err="1"/>
              <a:t>boshqarish</a:t>
            </a:r>
            <a:r>
              <a:rPr lang="en-US" dirty="0"/>
              <a:t> </a:t>
            </a:r>
            <a:r>
              <a:rPr lang="en-US" dirty="0" err="1"/>
              <a:t>uchun</a:t>
            </a:r>
            <a:r>
              <a:rPr lang="en-US" dirty="0"/>
              <a:t> </a:t>
            </a:r>
            <a:r>
              <a:rPr lang="en-US" dirty="0" err="1"/>
              <a:t>invaziv</a:t>
            </a:r>
            <a:r>
              <a:rPr lang="en-US" dirty="0"/>
              <a:t> </a:t>
            </a:r>
            <a:r>
              <a:rPr lang="en-US" dirty="0" err="1"/>
              <a:t>bo'lmagan</a:t>
            </a:r>
            <a:r>
              <a:rPr lang="en-US" dirty="0"/>
              <a:t> </a:t>
            </a:r>
            <a:r>
              <a:rPr lang="en-US" dirty="0" err="1"/>
              <a:t>usul</a:t>
            </a:r>
            <a:r>
              <a:rPr lang="en-US" dirty="0"/>
              <a:t> </a:t>
            </a:r>
            <a:r>
              <a:rPr lang="en-US" dirty="0" err="1"/>
              <a:t>ishlab</a:t>
            </a:r>
            <a:r>
              <a:rPr lang="en-US" dirty="0"/>
              <a:t> </a:t>
            </a:r>
            <a:r>
              <a:rPr lang="en-US" dirty="0" err="1"/>
              <a:t>chiqildi</a:t>
            </a:r>
            <a:r>
              <a:rPr lang="en-US" dirty="0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80246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/>
              <a:t>6.Genom </a:t>
            </a:r>
            <a:r>
              <a:rPr lang="en-US" b="1" dirty="0" err="1"/>
              <a:t>bazasini</a:t>
            </a:r>
            <a:r>
              <a:rPr lang="en-US" b="1" dirty="0"/>
              <a:t> </a:t>
            </a:r>
            <a:r>
              <a:rPr lang="en-US" b="1" dirty="0" err="1"/>
              <a:t>tahrirlash</a:t>
            </a:r>
            <a:endParaRPr lang="ru-RU" dirty="0"/>
          </a:p>
          <a:p>
            <a:pPr algn="just"/>
            <a:r>
              <a:rPr lang="en-US" dirty="0" err="1"/>
              <a:t>Olimlar</a:t>
            </a:r>
            <a:r>
              <a:rPr lang="en-US" dirty="0"/>
              <a:t> </a:t>
            </a:r>
            <a:r>
              <a:rPr lang="en-US" dirty="0" err="1"/>
              <a:t>genlarni</a:t>
            </a:r>
            <a:r>
              <a:rPr lang="en-US" dirty="0"/>
              <a:t> </a:t>
            </a:r>
            <a:r>
              <a:rPr lang="en-US" dirty="0" err="1"/>
              <a:t>tahrirlashdan</a:t>
            </a:r>
            <a:r>
              <a:rPr lang="en-US" dirty="0"/>
              <a:t> </a:t>
            </a:r>
            <a:r>
              <a:rPr lang="en-US" dirty="0" err="1"/>
              <a:t>ko'ra</a:t>
            </a:r>
            <a:r>
              <a:rPr lang="en-US" dirty="0"/>
              <a:t> </a:t>
            </a:r>
            <a:r>
              <a:rPr lang="en-US" dirty="0" err="1"/>
              <a:t>aniqroq</a:t>
            </a:r>
            <a:r>
              <a:rPr lang="en-US" dirty="0"/>
              <a:t> </a:t>
            </a:r>
            <a:r>
              <a:rPr lang="en-US" dirty="0" err="1"/>
              <a:t>texnikani</a:t>
            </a:r>
            <a:r>
              <a:rPr lang="en-US" dirty="0"/>
              <a:t> </a:t>
            </a:r>
            <a:r>
              <a:rPr lang="en-US" dirty="0" err="1"/>
              <a:t>ishlab</a:t>
            </a:r>
            <a:r>
              <a:rPr lang="en-US" dirty="0"/>
              <a:t> </a:t>
            </a:r>
            <a:r>
              <a:rPr lang="en-US" dirty="0" err="1"/>
              <a:t>chiqdilar</a:t>
            </a:r>
            <a:r>
              <a:rPr lang="en-US" dirty="0"/>
              <a:t>, </a:t>
            </a:r>
            <a:r>
              <a:rPr lang="en-US" dirty="0" err="1"/>
              <a:t>genomning</a:t>
            </a:r>
            <a:r>
              <a:rPr lang="en-US" dirty="0"/>
              <a:t> </a:t>
            </a:r>
            <a:r>
              <a:rPr lang="en-US" dirty="0" err="1"/>
              <a:t>juda</a:t>
            </a:r>
            <a:r>
              <a:rPr lang="en-US" dirty="0"/>
              <a:t> </a:t>
            </a:r>
            <a:r>
              <a:rPr lang="en-US" dirty="0" err="1"/>
              <a:t>kichik</a:t>
            </a:r>
            <a:r>
              <a:rPr lang="en-US" dirty="0"/>
              <a:t> </a:t>
            </a:r>
            <a:r>
              <a:rPr lang="en-US" dirty="0" err="1"/>
              <a:t>segmentlarini</a:t>
            </a:r>
            <a:r>
              <a:rPr lang="en-US" dirty="0"/>
              <a:t>: </a:t>
            </a:r>
            <a:r>
              <a:rPr lang="en-US" dirty="0" err="1"/>
              <a:t>bazalarini</a:t>
            </a:r>
            <a:r>
              <a:rPr lang="en-US" dirty="0"/>
              <a:t> </a:t>
            </a:r>
            <a:r>
              <a:rPr lang="en-US" dirty="0" err="1"/>
              <a:t>tikladilar</a:t>
            </a:r>
            <a:r>
              <a:rPr lang="en-US" dirty="0"/>
              <a:t>. </a:t>
            </a:r>
            <a:r>
              <a:rPr lang="en-US" dirty="0" err="1"/>
              <a:t>Buning</a:t>
            </a:r>
            <a:r>
              <a:rPr lang="en-US" dirty="0"/>
              <a:t> </a:t>
            </a:r>
            <a:r>
              <a:rPr lang="en-US" dirty="0" err="1"/>
              <a:t>yordamida</a:t>
            </a:r>
            <a:r>
              <a:rPr lang="en-US" dirty="0"/>
              <a:t> DNK </a:t>
            </a:r>
            <a:r>
              <a:rPr lang="en-US" dirty="0" err="1"/>
              <a:t>va</a:t>
            </a:r>
            <a:r>
              <a:rPr lang="en-US" dirty="0"/>
              <a:t> RNK </a:t>
            </a:r>
            <a:r>
              <a:rPr lang="en-US" dirty="0" err="1"/>
              <a:t>asoslari</a:t>
            </a:r>
            <a:r>
              <a:rPr lang="en-US" dirty="0"/>
              <a:t> </a:t>
            </a:r>
            <a:r>
              <a:rPr lang="en-US" dirty="0" err="1"/>
              <a:t>almashtirilib</a:t>
            </a:r>
            <a:r>
              <a:rPr lang="en-US" dirty="0"/>
              <a:t>, </a:t>
            </a:r>
            <a:r>
              <a:rPr lang="en-US" dirty="0" err="1"/>
              <a:t>kasalliklar</a:t>
            </a:r>
            <a:r>
              <a:rPr lang="en-US" dirty="0"/>
              <a:t> </a:t>
            </a:r>
            <a:r>
              <a:rPr lang="en-US" dirty="0" err="1"/>
              <a:t>bilan</a:t>
            </a:r>
            <a:r>
              <a:rPr lang="en-US" dirty="0"/>
              <a:t> </a:t>
            </a:r>
            <a:r>
              <a:rPr lang="en-US" dirty="0" err="1"/>
              <a:t>bog'liq</a:t>
            </a:r>
            <a:r>
              <a:rPr lang="en-US" dirty="0"/>
              <a:t> </a:t>
            </a:r>
            <a:r>
              <a:rPr lang="en-US" dirty="0" err="1"/>
              <a:t>bo'lishi</a:t>
            </a:r>
            <a:r>
              <a:rPr lang="en-US" dirty="0"/>
              <a:t> </a:t>
            </a:r>
            <a:r>
              <a:rPr lang="en-US" dirty="0" err="1"/>
              <a:t>mumkin</a:t>
            </a:r>
            <a:r>
              <a:rPr lang="en-US" dirty="0"/>
              <a:t> </a:t>
            </a:r>
            <a:r>
              <a:rPr lang="en-US" dirty="0" err="1"/>
              <a:t>bo'lgan</a:t>
            </a:r>
            <a:r>
              <a:rPr lang="en-US" dirty="0"/>
              <a:t> </a:t>
            </a:r>
            <a:r>
              <a:rPr lang="en-US" dirty="0" err="1"/>
              <a:t>ba'zi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mutatsiyalar</a:t>
            </a:r>
            <a:r>
              <a:rPr lang="en-US" dirty="0"/>
              <a:t> </a:t>
            </a:r>
            <a:r>
              <a:rPr lang="en-US" dirty="0" err="1"/>
              <a:t>aniqlanadi</a:t>
            </a:r>
            <a:r>
              <a:rPr lang="en-US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52453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n-US" b="1" dirty="0"/>
              <a:t>7.Saratonga </a:t>
            </a:r>
            <a:r>
              <a:rPr lang="en-US" b="1" dirty="0" err="1"/>
              <a:t>qarshi</a:t>
            </a:r>
            <a:r>
              <a:rPr lang="en-US" b="1" dirty="0"/>
              <a:t> </a:t>
            </a:r>
            <a:r>
              <a:rPr lang="en-US" b="1" dirty="0" err="1"/>
              <a:t>yangi</a:t>
            </a:r>
            <a:r>
              <a:rPr lang="en-US" b="1" dirty="0"/>
              <a:t> </a:t>
            </a:r>
            <a:r>
              <a:rPr lang="en-US" b="1" dirty="0" err="1"/>
              <a:t>immunoterapiya</a:t>
            </a:r>
            <a:endParaRPr lang="ru-RU" dirty="0"/>
          </a:p>
          <a:p>
            <a:pPr algn="just"/>
            <a:r>
              <a:rPr lang="en-US" dirty="0" err="1"/>
              <a:t>Ushbu</a:t>
            </a:r>
            <a:r>
              <a:rPr lang="en-US" dirty="0"/>
              <a:t> </a:t>
            </a:r>
            <a:r>
              <a:rPr lang="en-US" dirty="0" err="1"/>
              <a:t>yangi</a:t>
            </a:r>
            <a:r>
              <a:rPr lang="en-US" dirty="0"/>
              <a:t> </a:t>
            </a:r>
            <a:r>
              <a:rPr lang="en-US" dirty="0" err="1"/>
              <a:t>terapiya</a:t>
            </a:r>
            <a:r>
              <a:rPr lang="en-US" dirty="0"/>
              <a:t> </a:t>
            </a:r>
            <a:r>
              <a:rPr lang="en-US" dirty="0" err="1"/>
              <a:t>saraton</a:t>
            </a:r>
            <a:r>
              <a:rPr lang="en-US" dirty="0"/>
              <a:t> </a:t>
            </a:r>
            <a:r>
              <a:rPr lang="en-US" dirty="0" err="1"/>
              <a:t>hujayralari</a:t>
            </a:r>
            <a:r>
              <a:rPr lang="en-US" dirty="0"/>
              <a:t> </a:t>
            </a:r>
            <a:r>
              <a:rPr lang="en-US" dirty="0" err="1"/>
              <a:t>bo'lgan</a:t>
            </a:r>
            <a:r>
              <a:rPr lang="en-US" dirty="0"/>
              <a:t> </a:t>
            </a:r>
            <a:r>
              <a:rPr lang="en-US" dirty="0" err="1"/>
              <a:t>organning</a:t>
            </a:r>
            <a:r>
              <a:rPr lang="en-US" dirty="0"/>
              <a:t> </a:t>
            </a:r>
            <a:r>
              <a:rPr lang="en-US" dirty="0" err="1"/>
              <a:t>DNKiga</a:t>
            </a:r>
            <a:r>
              <a:rPr lang="en-US" dirty="0"/>
              <a:t> </a:t>
            </a:r>
            <a:r>
              <a:rPr lang="en-US" dirty="0" err="1"/>
              <a:t>hujum</a:t>
            </a:r>
            <a:r>
              <a:rPr lang="en-US" dirty="0"/>
              <a:t> </a:t>
            </a:r>
            <a:r>
              <a:rPr lang="en-US" dirty="0" err="1"/>
              <a:t>qilishga</a:t>
            </a:r>
            <a:r>
              <a:rPr lang="en-US" dirty="0"/>
              <a:t> </a:t>
            </a:r>
            <a:r>
              <a:rPr lang="en-US" dirty="0" err="1"/>
              <a:t>asoslangan</a:t>
            </a:r>
            <a:r>
              <a:rPr lang="en-US" dirty="0"/>
              <a:t>. </a:t>
            </a:r>
            <a:r>
              <a:rPr lang="en-US" dirty="0" err="1"/>
              <a:t>Yangi</a:t>
            </a:r>
            <a:r>
              <a:rPr lang="en-US" dirty="0"/>
              <a:t> </a:t>
            </a:r>
            <a:r>
              <a:rPr lang="en-US" dirty="0" err="1"/>
              <a:t>dori</a:t>
            </a:r>
            <a:r>
              <a:rPr lang="en-US" dirty="0"/>
              <a:t> </a:t>
            </a:r>
            <a:r>
              <a:rPr lang="en-US" dirty="0" err="1"/>
              <a:t>immunitet</a:t>
            </a:r>
            <a:r>
              <a:rPr lang="en-US" dirty="0"/>
              <a:t> </a:t>
            </a:r>
            <a:r>
              <a:rPr lang="en-US" dirty="0" err="1"/>
              <a:t>tizimini</a:t>
            </a:r>
            <a:r>
              <a:rPr lang="en-US" dirty="0"/>
              <a:t> </a:t>
            </a:r>
            <a:r>
              <a:rPr lang="en-US" dirty="0" err="1"/>
              <a:t>rag'batlantiradi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melanoma </a:t>
            </a:r>
            <a:r>
              <a:rPr lang="en-US" dirty="0" err="1"/>
              <a:t>holatlarida</a:t>
            </a:r>
            <a:r>
              <a:rPr lang="en-US" dirty="0"/>
              <a:t> </a:t>
            </a:r>
            <a:r>
              <a:rPr lang="en-US" dirty="0" err="1"/>
              <a:t>qo'llaniladi</a:t>
            </a:r>
            <a:r>
              <a:rPr lang="en-US" dirty="0"/>
              <a:t>.</a:t>
            </a:r>
            <a:endParaRPr lang="ru-RU" dirty="0"/>
          </a:p>
          <a:p>
            <a:pPr algn="just"/>
            <a:r>
              <a:rPr lang="en-US" dirty="0" err="1"/>
              <a:t>Bundan</a:t>
            </a:r>
            <a:r>
              <a:rPr lang="en-US" dirty="0"/>
              <a:t> </a:t>
            </a:r>
            <a:r>
              <a:rPr lang="en-US" dirty="0" err="1"/>
              <a:t>tashqari</a:t>
            </a:r>
            <a:r>
              <a:rPr lang="en-US" dirty="0"/>
              <a:t>, </a:t>
            </a:r>
            <a:r>
              <a:rPr lang="en-US" dirty="0" err="1"/>
              <a:t>uni</a:t>
            </a:r>
            <a:r>
              <a:rPr lang="en-US" dirty="0"/>
              <a:t> </a:t>
            </a:r>
            <a:r>
              <a:rPr lang="en-US" dirty="0" err="1"/>
              <a:t>saraton</a:t>
            </a:r>
            <a:r>
              <a:rPr lang="en-US" dirty="0"/>
              <a:t> </a:t>
            </a:r>
            <a:r>
              <a:rPr lang="en-US" dirty="0" err="1"/>
              <a:t>hujayralari</a:t>
            </a:r>
            <a:r>
              <a:rPr lang="en-US" dirty="0"/>
              <a:t> "</a:t>
            </a:r>
            <a:r>
              <a:rPr lang="en-US" dirty="0" err="1"/>
              <a:t>mos</a:t>
            </a:r>
            <a:r>
              <a:rPr lang="en-US" dirty="0"/>
              <a:t> </a:t>
            </a:r>
            <a:r>
              <a:rPr lang="en-US" dirty="0" err="1"/>
              <a:t>kelmaydigan</a:t>
            </a:r>
            <a:r>
              <a:rPr lang="en-US" dirty="0"/>
              <a:t> </a:t>
            </a:r>
            <a:r>
              <a:rPr lang="en-US" dirty="0" err="1"/>
              <a:t>tuzatish</a:t>
            </a:r>
            <a:r>
              <a:rPr lang="en-US" dirty="0"/>
              <a:t> </a:t>
            </a:r>
            <a:r>
              <a:rPr lang="en-US" dirty="0" err="1" smtClean="0"/>
              <a:t>yetishmovchiligi</a:t>
            </a:r>
            <a:r>
              <a:rPr lang="en-US" dirty="0"/>
              <a:t>" deb </a:t>
            </a:r>
            <a:r>
              <a:rPr lang="en-US" dirty="0" err="1"/>
              <a:t>ataladigan</a:t>
            </a:r>
            <a:r>
              <a:rPr lang="en-US" dirty="0"/>
              <a:t> </a:t>
            </a:r>
            <a:r>
              <a:rPr lang="en-US" dirty="0" err="1"/>
              <a:t>o'smalarda</a:t>
            </a:r>
            <a:r>
              <a:rPr lang="en-US" dirty="0"/>
              <a:t> ham </a:t>
            </a:r>
            <a:r>
              <a:rPr lang="en-US" dirty="0" err="1"/>
              <a:t>qo'llash</a:t>
            </a:r>
            <a:r>
              <a:rPr lang="en-US" dirty="0"/>
              <a:t> </a:t>
            </a:r>
            <a:r>
              <a:rPr lang="en-US" dirty="0" err="1"/>
              <a:t>mumkin</a:t>
            </a:r>
            <a:r>
              <a:rPr lang="en-US" dirty="0"/>
              <a:t>. </a:t>
            </a:r>
            <a:r>
              <a:rPr lang="en-US" dirty="0" err="1"/>
              <a:t>Bunday</a:t>
            </a:r>
            <a:r>
              <a:rPr lang="en-US" dirty="0"/>
              <a:t> </a:t>
            </a:r>
            <a:r>
              <a:rPr lang="en-US" dirty="0" err="1"/>
              <a:t>holda</a:t>
            </a:r>
            <a:r>
              <a:rPr lang="en-US" dirty="0"/>
              <a:t>, </a:t>
            </a:r>
            <a:r>
              <a:rPr lang="en-US" dirty="0" err="1"/>
              <a:t>immunitet</a:t>
            </a:r>
            <a:r>
              <a:rPr lang="en-US" dirty="0"/>
              <a:t> </a:t>
            </a:r>
            <a:r>
              <a:rPr lang="en-US" dirty="0" err="1"/>
              <a:t>tizimi</a:t>
            </a:r>
            <a:r>
              <a:rPr lang="en-US" dirty="0"/>
              <a:t> </a:t>
            </a:r>
            <a:r>
              <a:rPr lang="en-US" dirty="0" err="1"/>
              <a:t>bu</a:t>
            </a:r>
            <a:r>
              <a:rPr lang="en-US" dirty="0"/>
              <a:t> </a:t>
            </a:r>
            <a:r>
              <a:rPr lang="en-US" dirty="0" err="1"/>
              <a:t>hujayralarni</a:t>
            </a:r>
            <a:r>
              <a:rPr lang="en-US" dirty="0"/>
              <a:t> </a:t>
            </a:r>
            <a:r>
              <a:rPr lang="en-US" dirty="0" err="1"/>
              <a:t>begona</a:t>
            </a:r>
            <a:r>
              <a:rPr lang="en-US" dirty="0"/>
              <a:t> deb tan </a:t>
            </a:r>
            <a:r>
              <a:rPr lang="en-US" dirty="0" err="1"/>
              <a:t>oladi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ularni</a:t>
            </a:r>
            <a:r>
              <a:rPr lang="en-US" dirty="0"/>
              <a:t> </a:t>
            </a:r>
            <a:r>
              <a:rPr lang="en-US" dirty="0" err="1"/>
              <a:t>yo'q</a:t>
            </a:r>
            <a:r>
              <a:rPr lang="en-US" dirty="0"/>
              <a:t> </a:t>
            </a:r>
            <a:r>
              <a:rPr lang="en-US" dirty="0" err="1"/>
              <a:t>qiladi</a:t>
            </a:r>
            <a:r>
              <a:rPr lang="en-US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81646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en-US" b="1" dirty="0"/>
              <a:t>8.Gen </a:t>
            </a:r>
            <a:r>
              <a:rPr lang="en-US" b="1" dirty="0" err="1"/>
              <a:t>terapiyasi</a:t>
            </a:r>
            <a:endParaRPr lang="ru-RU" dirty="0"/>
          </a:p>
          <a:p>
            <a:pPr algn="just"/>
            <a:r>
              <a:rPr lang="en-US" dirty="0" err="1"/>
              <a:t>Kichkintoylar</a:t>
            </a:r>
            <a:r>
              <a:rPr lang="en-US" dirty="0"/>
              <a:t> </a:t>
            </a:r>
            <a:r>
              <a:rPr lang="en-US" dirty="0" err="1"/>
              <a:t>o'limining</a:t>
            </a:r>
            <a:r>
              <a:rPr lang="en-US" dirty="0"/>
              <a:t> </a:t>
            </a:r>
            <a:r>
              <a:rPr lang="en-US" dirty="0" err="1"/>
              <a:t>eng</a:t>
            </a:r>
            <a:r>
              <a:rPr lang="en-US" dirty="0"/>
              <a:t> </a:t>
            </a:r>
            <a:r>
              <a:rPr lang="en-US" dirty="0" err="1"/>
              <a:t>keng</a:t>
            </a:r>
            <a:r>
              <a:rPr lang="en-US" dirty="0"/>
              <a:t> </a:t>
            </a:r>
            <a:r>
              <a:rPr lang="en-US" dirty="0" err="1"/>
              <a:t>tarqalgan</a:t>
            </a:r>
            <a:r>
              <a:rPr lang="en-US" dirty="0"/>
              <a:t> </a:t>
            </a:r>
            <a:r>
              <a:rPr lang="en-US" dirty="0" err="1"/>
              <a:t>genetik</a:t>
            </a:r>
            <a:r>
              <a:rPr lang="en-US" dirty="0"/>
              <a:t> </a:t>
            </a:r>
            <a:r>
              <a:rPr lang="en-US" dirty="0" err="1"/>
              <a:t>sabablaridan</a:t>
            </a:r>
            <a:r>
              <a:rPr lang="en-US" dirty="0"/>
              <a:t> </a:t>
            </a:r>
            <a:r>
              <a:rPr lang="en-US" dirty="0" err="1"/>
              <a:t>biri</a:t>
            </a:r>
            <a:r>
              <a:rPr lang="en-US" dirty="0"/>
              <a:t> </a:t>
            </a:r>
            <a:r>
              <a:rPr lang="en-US" dirty="0" err="1"/>
              <a:t>bu</a:t>
            </a:r>
            <a:r>
              <a:rPr lang="en-US" dirty="0"/>
              <a:t> </a:t>
            </a:r>
            <a:r>
              <a:rPr lang="en-US" dirty="0" err="1"/>
              <a:t>birinchi</a:t>
            </a:r>
            <a:r>
              <a:rPr lang="en-US" dirty="0"/>
              <a:t> </a:t>
            </a:r>
            <a:r>
              <a:rPr lang="en-US" dirty="0" err="1"/>
              <a:t>turdagi</a:t>
            </a:r>
            <a:r>
              <a:rPr lang="en-US" dirty="0"/>
              <a:t> </a:t>
            </a:r>
            <a:r>
              <a:rPr lang="en-US" dirty="0" err="1"/>
              <a:t>u</a:t>
            </a:r>
            <a:r>
              <a:rPr lang="en-US" dirty="0" err="1" smtClean="0"/>
              <a:t>murtqa</a:t>
            </a:r>
            <a:r>
              <a:rPr lang="en-US" dirty="0" smtClean="0"/>
              <a:t> </a:t>
            </a:r>
            <a:r>
              <a:rPr lang="en-US" dirty="0" err="1"/>
              <a:t>mushak</a:t>
            </a:r>
            <a:r>
              <a:rPr lang="en-US" dirty="0"/>
              <a:t> </a:t>
            </a:r>
            <a:r>
              <a:rPr lang="en-US" dirty="0" err="1"/>
              <a:t>atrofiyasi</a:t>
            </a:r>
            <a:r>
              <a:rPr lang="en-US" dirty="0"/>
              <a:t> </a:t>
            </a:r>
            <a:r>
              <a:rPr lang="en-US" dirty="0" err="1"/>
              <a:t>bo'lib</a:t>
            </a:r>
            <a:r>
              <a:rPr lang="en-US" dirty="0"/>
              <a:t>, </a:t>
            </a:r>
            <a:r>
              <a:rPr lang="en-US" dirty="0" err="1"/>
              <a:t>bu</a:t>
            </a:r>
            <a:r>
              <a:rPr lang="en-US" dirty="0"/>
              <a:t> </a:t>
            </a:r>
            <a:r>
              <a:rPr lang="en-US" dirty="0" err="1"/>
              <a:t>yangi</a:t>
            </a:r>
            <a:r>
              <a:rPr lang="en-US" dirty="0"/>
              <a:t> </a:t>
            </a:r>
            <a:r>
              <a:rPr lang="en-US" dirty="0" err="1"/>
              <a:t>tug'ilgan</a:t>
            </a:r>
            <a:r>
              <a:rPr lang="en-US" dirty="0"/>
              <a:t> </a:t>
            </a:r>
            <a:r>
              <a:rPr lang="en-US" dirty="0" err="1"/>
              <a:t>chaqaloqlarda</a:t>
            </a:r>
            <a:r>
              <a:rPr lang="en-US" dirty="0"/>
              <a:t> </a:t>
            </a:r>
            <a:r>
              <a:rPr lang="en-US" dirty="0" err="1"/>
              <a:t>umurtqa</a:t>
            </a:r>
            <a:r>
              <a:rPr lang="en-US" dirty="0"/>
              <a:t> </a:t>
            </a:r>
            <a:r>
              <a:rPr lang="en-US" dirty="0" err="1"/>
              <a:t>pog'onasi</a:t>
            </a:r>
            <a:r>
              <a:rPr lang="en-US" dirty="0"/>
              <a:t> motor </a:t>
            </a:r>
            <a:r>
              <a:rPr lang="en-US" dirty="0" err="1"/>
              <a:t>neyronlarida</a:t>
            </a:r>
            <a:r>
              <a:rPr lang="en-US" dirty="0"/>
              <a:t> protein </a:t>
            </a:r>
            <a:r>
              <a:rPr lang="en-US" dirty="0" err="1"/>
              <a:t>mavjud</a:t>
            </a:r>
            <a:r>
              <a:rPr lang="en-US" dirty="0"/>
              <a:t> </a:t>
            </a:r>
            <a:r>
              <a:rPr lang="en-US" dirty="0" err="1"/>
              <a:t>emas</a:t>
            </a:r>
            <a:r>
              <a:rPr lang="en-US" dirty="0"/>
              <a:t>. Bu </a:t>
            </a:r>
            <a:r>
              <a:rPr lang="en-US" dirty="0" err="1"/>
              <a:t>mushaklarning</a:t>
            </a:r>
            <a:r>
              <a:rPr lang="en-US" dirty="0"/>
              <a:t> </a:t>
            </a:r>
            <a:r>
              <a:rPr lang="en-US" dirty="0" err="1"/>
              <a:t>zaiflashishiga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nafas</a:t>
            </a:r>
            <a:r>
              <a:rPr lang="en-US" dirty="0"/>
              <a:t> </a:t>
            </a:r>
            <a:r>
              <a:rPr lang="en-US" dirty="0" err="1"/>
              <a:t>olishni</a:t>
            </a:r>
            <a:r>
              <a:rPr lang="en-US" dirty="0"/>
              <a:t> </a:t>
            </a:r>
            <a:r>
              <a:rPr lang="en-US" dirty="0" err="1"/>
              <a:t>to'xtatishiga</a:t>
            </a:r>
            <a:r>
              <a:rPr lang="en-US" dirty="0"/>
              <a:t> </a:t>
            </a:r>
            <a:r>
              <a:rPr lang="en-US" dirty="0" err="1"/>
              <a:t>olib</a:t>
            </a:r>
            <a:r>
              <a:rPr lang="en-US" dirty="0"/>
              <a:t> </a:t>
            </a:r>
            <a:r>
              <a:rPr lang="en-US" dirty="0" err="1"/>
              <a:t>keladi</a:t>
            </a:r>
            <a:r>
              <a:rPr lang="en-US" dirty="0"/>
              <a:t>.</a:t>
            </a:r>
            <a:endParaRPr lang="ru-RU" dirty="0"/>
          </a:p>
          <a:p>
            <a:pPr algn="just"/>
            <a:r>
              <a:rPr lang="en-US" dirty="0" err="1"/>
              <a:t>Ushbu</a:t>
            </a:r>
            <a:r>
              <a:rPr lang="en-US" dirty="0"/>
              <a:t> </a:t>
            </a:r>
            <a:r>
              <a:rPr lang="en-US" dirty="0" err="1"/>
              <a:t>kasallikka</a:t>
            </a:r>
            <a:r>
              <a:rPr lang="en-US" dirty="0"/>
              <a:t> </a:t>
            </a:r>
            <a:r>
              <a:rPr lang="en-US" dirty="0" err="1"/>
              <a:t>chalingan</a:t>
            </a:r>
            <a:r>
              <a:rPr lang="en-US" dirty="0"/>
              <a:t> </a:t>
            </a:r>
            <a:r>
              <a:rPr lang="en-US" dirty="0" err="1"/>
              <a:t>chaqaloqlarda</a:t>
            </a:r>
            <a:r>
              <a:rPr lang="en-US" dirty="0"/>
              <a:t> </a:t>
            </a:r>
            <a:r>
              <a:rPr lang="en-US" dirty="0" err="1"/>
              <a:t>o'z</a:t>
            </a:r>
            <a:r>
              <a:rPr lang="en-US" dirty="0"/>
              <a:t> </a:t>
            </a:r>
            <a:r>
              <a:rPr lang="en-US" dirty="0" err="1"/>
              <a:t>hayotlarini</a:t>
            </a:r>
            <a:r>
              <a:rPr lang="en-US" dirty="0"/>
              <a:t> </a:t>
            </a:r>
            <a:r>
              <a:rPr lang="en-US" dirty="0" err="1"/>
              <a:t>saqlab</a:t>
            </a:r>
            <a:r>
              <a:rPr lang="en-US" dirty="0"/>
              <a:t> </a:t>
            </a:r>
            <a:r>
              <a:rPr lang="en-US" dirty="0" err="1"/>
              <a:t>qolish</a:t>
            </a:r>
            <a:r>
              <a:rPr lang="en-US" dirty="0"/>
              <a:t> </a:t>
            </a:r>
            <a:r>
              <a:rPr lang="en-US" dirty="0" err="1"/>
              <a:t>uchun</a:t>
            </a:r>
            <a:r>
              <a:rPr lang="en-US" dirty="0"/>
              <a:t> </a:t>
            </a:r>
            <a:r>
              <a:rPr lang="en-US" dirty="0" err="1"/>
              <a:t>yangi</a:t>
            </a:r>
            <a:r>
              <a:rPr lang="en-US" dirty="0"/>
              <a:t> </a:t>
            </a:r>
            <a:r>
              <a:rPr lang="en-US" dirty="0" err="1"/>
              <a:t>imkoniyat</a:t>
            </a:r>
            <a:r>
              <a:rPr lang="en-US" dirty="0"/>
              <a:t> </a:t>
            </a:r>
            <a:r>
              <a:rPr lang="en-US" dirty="0" err="1"/>
              <a:t>mavjud</a:t>
            </a:r>
            <a:r>
              <a:rPr lang="en-US" dirty="0"/>
              <a:t>. Bu </a:t>
            </a:r>
            <a:r>
              <a:rPr lang="en-US" dirty="0" err="1" smtClean="0"/>
              <a:t>umurtqa</a:t>
            </a:r>
            <a:r>
              <a:rPr lang="en-US" dirty="0" smtClean="0"/>
              <a:t> </a:t>
            </a:r>
            <a:r>
              <a:rPr lang="en-US" dirty="0" err="1"/>
              <a:t>neyronlarda</a:t>
            </a:r>
            <a:r>
              <a:rPr lang="en-US" dirty="0"/>
              <a:t> </a:t>
            </a:r>
            <a:r>
              <a:rPr lang="en-US" dirty="0" err="1" smtClean="0"/>
              <a:t>yetishmayotgan</a:t>
            </a:r>
            <a:r>
              <a:rPr lang="en-US" dirty="0" smtClean="0"/>
              <a:t> </a:t>
            </a:r>
            <a:r>
              <a:rPr lang="en-US" dirty="0" err="1"/>
              <a:t>genni</a:t>
            </a:r>
            <a:r>
              <a:rPr lang="en-US" dirty="0"/>
              <a:t> </a:t>
            </a:r>
            <a:r>
              <a:rPr lang="en-US" dirty="0" err="1"/>
              <a:t>o'z</a:t>
            </a:r>
            <a:r>
              <a:rPr lang="en-US" dirty="0"/>
              <a:t> </a:t>
            </a:r>
            <a:r>
              <a:rPr lang="en-US" dirty="0" err="1"/>
              <a:t>ichiga</a:t>
            </a:r>
            <a:r>
              <a:rPr lang="en-US" dirty="0"/>
              <a:t> </a:t>
            </a:r>
            <a:r>
              <a:rPr lang="en-US" dirty="0" err="1"/>
              <a:t>olgan</a:t>
            </a:r>
            <a:r>
              <a:rPr lang="en-US" dirty="0"/>
              <a:t> </a:t>
            </a:r>
            <a:r>
              <a:rPr lang="en-US" dirty="0" err="1"/>
              <a:t>usuldir</a:t>
            </a:r>
            <a:r>
              <a:rPr lang="en-US" dirty="0"/>
              <a:t>. </a:t>
            </a:r>
            <a:r>
              <a:rPr lang="en-US" dirty="0" err="1"/>
              <a:t>Xabarchi</a:t>
            </a:r>
            <a:r>
              <a:rPr lang="en-US" dirty="0"/>
              <a:t> adeno </a:t>
            </a:r>
            <a:r>
              <a:rPr lang="en-US" dirty="0" err="1"/>
              <a:t>bilan</a:t>
            </a:r>
            <a:r>
              <a:rPr lang="en-US" dirty="0"/>
              <a:t> </a:t>
            </a:r>
            <a:r>
              <a:rPr lang="en-US" dirty="0" err="1"/>
              <a:t>bog'liq</a:t>
            </a:r>
            <a:r>
              <a:rPr lang="en-US" dirty="0"/>
              <a:t> virus (AAV) deb </a:t>
            </a:r>
            <a:r>
              <a:rPr lang="en-US" dirty="0" err="1"/>
              <a:t>nomlangan</a:t>
            </a:r>
            <a:r>
              <a:rPr lang="en-US" dirty="0"/>
              <a:t> </a:t>
            </a:r>
            <a:r>
              <a:rPr lang="en-US" dirty="0" err="1"/>
              <a:t>zararsiz</a:t>
            </a:r>
            <a:r>
              <a:rPr lang="en-US" dirty="0"/>
              <a:t> virus.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8200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en-US" b="1" dirty="0"/>
              <a:t>9.Rekombinant DNK </a:t>
            </a:r>
            <a:r>
              <a:rPr lang="en-US" b="1" dirty="0" err="1"/>
              <a:t>texnologiyasi</a:t>
            </a:r>
            <a:r>
              <a:rPr lang="en-US" b="1" dirty="0"/>
              <a:t> </a:t>
            </a:r>
            <a:r>
              <a:rPr lang="en-US" b="1" dirty="0" err="1"/>
              <a:t>orqali</a:t>
            </a:r>
            <a:r>
              <a:rPr lang="en-US" b="1" dirty="0"/>
              <a:t> </a:t>
            </a:r>
            <a:r>
              <a:rPr lang="en-US" b="1" dirty="0" err="1"/>
              <a:t>inson</a:t>
            </a:r>
            <a:r>
              <a:rPr lang="en-US" b="1" dirty="0"/>
              <a:t> </a:t>
            </a:r>
            <a:r>
              <a:rPr lang="en-US" b="1" dirty="0" err="1"/>
              <a:t>insulini</a:t>
            </a:r>
            <a:endParaRPr lang="ru-RU" dirty="0"/>
          </a:p>
          <a:p>
            <a:pPr algn="just"/>
            <a:r>
              <a:rPr lang="en-US" dirty="0" err="1"/>
              <a:t>Rekombinant</a:t>
            </a:r>
            <a:r>
              <a:rPr lang="en-US" dirty="0"/>
              <a:t> DNK </a:t>
            </a:r>
            <a:r>
              <a:rPr lang="en-US" dirty="0" err="1"/>
              <a:t>texnologiyasi</a:t>
            </a:r>
            <a:r>
              <a:rPr lang="en-US" dirty="0"/>
              <a:t> </a:t>
            </a:r>
            <a:r>
              <a:rPr lang="en-US" dirty="0" err="1"/>
              <a:t>orqali</a:t>
            </a:r>
            <a:r>
              <a:rPr lang="en-US" dirty="0"/>
              <a:t> </a:t>
            </a:r>
            <a:r>
              <a:rPr lang="en-US" dirty="0" err="1"/>
              <a:t>inson</a:t>
            </a:r>
            <a:r>
              <a:rPr lang="en-US" dirty="0"/>
              <a:t> </a:t>
            </a:r>
            <a:r>
              <a:rPr lang="en-US" dirty="0" err="1"/>
              <a:t>insulini</a:t>
            </a:r>
            <a:r>
              <a:rPr lang="en-US" dirty="0"/>
              <a:t> </a:t>
            </a:r>
            <a:r>
              <a:rPr lang="en-US" dirty="0" err="1"/>
              <a:t>ishlab</a:t>
            </a:r>
            <a:r>
              <a:rPr lang="en-US" dirty="0"/>
              <a:t> </a:t>
            </a:r>
            <a:r>
              <a:rPr lang="en-US" dirty="0" err="1"/>
              <a:t>chiqarish</a:t>
            </a:r>
            <a:r>
              <a:rPr lang="en-US" dirty="0"/>
              <a:t> </a:t>
            </a:r>
            <a:r>
              <a:rPr lang="en-US" dirty="0" err="1"/>
              <a:t>diabetga</a:t>
            </a:r>
            <a:r>
              <a:rPr lang="en-US" dirty="0"/>
              <a:t> </a:t>
            </a:r>
            <a:r>
              <a:rPr lang="en-US" dirty="0" err="1"/>
              <a:t>chalingan</a:t>
            </a:r>
            <a:r>
              <a:rPr lang="en-US" dirty="0"/>
              <a:t> </a:t>
            </a:r>
            <a:r>
              <a:rPr lang="en-US" dirty="0" err="1"/>
              <a:t>bemorlarni</a:t>
            </a:r>
            <a:r>
              <a:rPr lang="en-US" dirty="0"/>
              <a:t> </a:t>
            </a:r>
            <a:r>
              <a:rPr lang="en-US" dirty="0" err="1"/>
              <a:t>davolashda</a:t>
            </a:r>
            <a:r>
              <a:rPr lang="en-US" dirty="0"/>
              <a:t> </a:t>
            </a:r>
            <a:r>
              <a:rPr lang="en-US" dirty="0" err="1"/>
              <a:t>muhim</a:t>
            </a:r>
            <a:r>
              <a:rPr lang="en-US" dirty="0"/>
              <a:t> </a:t>
            </a:r>
            <a:r>
              <a:rPr lang="en-US" dirty="0" err="1"/>
              <a:t>yutuqni</a:t>
            </a:r>
            <a:r>
              <a:rPr lang="en-US" dirty="0"/>
              <a:t> </a:t>
            </a:r>
            <a:r>
              <a:rPr lang="en-US" dirty="0" err="1"/>
              <a:t>anglatadi</a:t>
            </a:r>
            <a:r>
              <a:rPr lang="en-US" dirty="0"/>
              <a:t>. </a:t>
            </a:r>
            <a:r>
              <a:rPr lang="en-US" dirty="0" err="1"/>
              <a:t>Odamlarda</a:t>
            </a:r>
            <a:r>
              <a:rPr lang="en-US" dirty="0"/>
              <a:t> </a:t>
            </a:r>
            <a:r>
              <a:rPr lang="en-US" dirty="0" err="1"/>
              <a:t>rekombinant</a:t>
            </a:r>
            <a:r>
              <a:rPr lang="en-US" dirty="0"/>
              <a:t> insulin </a:t>
            </a:r>
            <a:r>
              <a:rPr lang="en-US" dirty="0" err="1"/>
              <a:t>bilan</a:t>
            </a:r>
            <a:r>
              <a:rPr lang="en-US" dirty="0"/>
              <a:t> </a:t>
            </a:r>
            <a:r>
              <a:rPr lang="en-US" dirty="0" err="1"/>
              <a:t>birinchi</a:t>
            </a:r>
            <a:r>
              <a:rPr lang="en-US" dirty="0"/>
              <a:t> </a:t>
            </a:r>
            <a:r>
              <a:rPr lang="en-US" dirty="0" err="1"/>
              <a:t>klinik</a:t>
            </a:r>
            <a:r>
              <a:rPr lang="en-US" dirty="0"/>
              <a:t> </a:t>
            </a:r>
            <a:r>
              <a:rPr lang="en-US" dirty="0" err="1"/>
              <a:t>tadqiqotlar</a:t>
            </a:r>
            <a:r>
              <a:rPr lang="en-US" dirty="0"/>
              <a:t> 1980 </a:t>
            </a:r>
            <a:r>
              <a:rPr lang="en-US" dirty="0" err="1"/>
              <a:t>yilda</a:t>
            </a:r>
            <a:r>
              <a:rPr lang="en-US" dirty="0"/>
              <a:t> </a:t>
            </a:r>
            <a:r>
              <a:rPr lang="en-US" dirty="0" err="1"/>
              <a:t>boshlangan</a:t>
            </a:r>
            <a:r>
              <a:rPr lang="en-US" dirty="0"/>
              <a:t>.</a:t>
            </a:r>
            <a:endParaRPr lang="ru-RU" dirty="0"/>
          </a:p>
          <a:p>
            <a:pPr algn="just"/>
            <a:r>
              <a:rPr lang="en-US" dirty="0"/>
              <a:t>Bu insulin </a:t>
            </a:r>
            <a:r>
              <a:rPr lang="en-US" dirty="0" err="1"/>
              <a:t>molekulasining</a:t>
            </a:r>
            <a:r>
              <a:rPr lang="en-US" dirty="0"/>
              <a:t> A </a:t>
            </a:r>
            <a:r>
              <a:rPr lang="en-US" dirty="0" err="1"/>
              <a:t>va</a:t>
            </a:r>
            <a:r>
              <a:rPr lang="en-US" dirty="0"/>
              <a:t> B </a:t>
            </a:r>
            <a:r>
              <a:rPr lang="en-US" dirty="0" err="1"/>
              <a:t>zanjirlarini</a:t>
            </a:r>
            <a:r>
              <a:rPr lang="en-US" dirty="0"/>
              <a:t> </a:t>
            </a:r>
            <a:r>
              <a:rPr lang="en-US" dirty="0" err="1"/>
              <a:t>alohida</a:t>
            </a:r>
            <a:r>
              <a:rPr lang="en-US" dirty="0"/>
              <a:t> </a:t>
            </a:r>
            <a:r>
              <a:rPr lang="en-US" dirty="0" err="1"/>
              <a:t>ishlab</a:t>
            </a:r>
            <a:r>
              <a:rPr lang="en-US" dirty="0"/>
              <a:t> </a:t>
            </a:r>
            <a:r>
              <a:rPr lang="en-US" dirty="0" err="1"/>
              <a:t>chiqarish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keyin</a:t>
            </a:r>
            <a:r>
              <a:rPr lang="en-US" dirty="0"/>
              <a:t> </a:t>
            </a:r>
            <a:r>
              <a:rPr lang="en-US" dirty="0" err="1"/>
              <a:t>ularni</a:t>
            </a:r>
            <a:r>
              <a:rPr lang="en-US" dirty="0"/>
              <a:t> </a:t>
            </a:r>
            <a:r>
              <a:rPr lang="en-US" dirty="0" err="1"/>
              <a:t>kimyoviy</a:t>
            </a:r>
            <a:r>
              <a:rPr lang="en-US" dirty="0"/>
              <a:t> </a:t>
            </a:r>
            <a:r>
              <a:rPr lang="en-US" dirty="0" err="1"/>
              <a:t>usullar</a:t>
            </a:r>
            <a:r>
              <a:rPr lang="en-US" dirty="0"/>
              <a:t> </a:t>
            </a:r>
            <a:r>
              <a:rPr lang="en-US" dirty="0" err="1"/>
              <a:t>yordamida</a:t>
            </a:r>
            <a:r>
              <a:rPr lang="en-US" dirty="0"/>
              <a:t> </a:t>
            </a:r>
            <a:r>
              <a:rPr lang="en-US" dirty="0" err="1"/>
              <a:t>birlashtirish</a:t>
            </a:r>
            <a:r>
              <a:rPr lang="en-US" dirty="0"/>
              <a:t> </a:t>
            </a:r>
            <a:r>
              <a:rPr lang="en-US" dirty="0" err="1"/>
              <a:t>orqali</a:t>
            </a:r>
            <a:r>
              <a:rPr lang="en-US" dirty="0"/>
              <a:t> </a:t>
            </a:r>
            <a:r>
              <a:rPr lang="en-US" dirty="0" err="1"/>
              <a:t>amalga</a:t>
            </a:r>
            <a:r>
              <a:rPr lang="en-US" dirty="0"/>
              <a:t> </a:t>
            </a:r>
            <a:r>
              <a:rPr lang="en-US" dirty="0" err="1"/>
              <a:t>oshirildi</a:t>
            </a:r>
            <a:r>
              <a:rPr lang="en-US" dirty="0"/>
              <a:t>. </a:t>
            </a:r>
            <a:r>
              <a:rPr lang="en-US" dirty="0" err="1"/>
              <a:t>Endi</a:t>
            </a:r>
            <a:r>
              <a:rPr lang="en-US" dirty="0"/>
              <a:t> </a:t>
            </a:r>
            <a:r>
              <a:rPr lang="en-US" dirty="0" err="1"/>
              <a:t>rekombinant</a:t>
            </a:r>
            <a:r>
              <a:rPr lang="en-US" dirty="0"/>
              <a:t> </a:t>
            </a:r>
            <a:r>
              <a:rPr lang="en-US" dirty="0" err="1"/>
              <a:t>jarayon</a:t>
            </a:r>
            <a:r>
              <a:rPr lang="en-US" dirty="0"/>
              <a:t> 1986 </a:t>
            </a:r>
            <a:r>
              <a:rPr lang="en-US" dirty="0" err="1"/>
              <a:t>yildan</a:t>
            </a:r>
            <a:r>
              <a:rPr lang="en-US" dirty="0"/>
              <a:t> </a:t>
            </a:r>
            <a:r>
              <a:rPr lang="en-US" dirty="0" err="1"/>
              <a:t>beri</a:t>
            </a:r>
            <a:r>
              <a:rPr lang="en-US" dirty="0"/>
              <a:t> </a:t>
            </a:r>
            <a:r>
              <a:rPr lang="en-US" dirty="0" err="1"/>
              <a:t>boshqacha</a:t>
            </a:r>
            <a:r>
              <a:rPr lang="en-US" dirty="0"/>
              <a:t> </a:t>
            </a:r>
            <a:r>
              <a:rPr lang="en-US" dirty="0" err="1"/>
              <a:t>bo'lib</a:t>
            </a:r>
            <a:r>
              <a:rPr lang="en-US" dirty="0"/>
              <a:t> </a:t>
            </a:r>
            <a:r>
              <a:rPr lang="en-US" dirty="0" err="1"/>
              <a:t>kelmoqda</a:t>
            </a:r>
            <a:r>
              <a:rPr lang="en-US" dirty="0"/>
              <a:t>. Proinsulin </a:t>
            </a:r>
            <a:r>
              <a:rPr lang="en-US" dirty="0" err="1"/>
              <a:t>uchun</a:t>
            </a:r>
            <a:r>
              <a:rPr lang="en-US" dirty="0"/>
              <a:t> </a:t>
            </a:r>
            <a:r>
              <a:rPr lang="en-US" dirty="0" err="1"/>
              <a:t>genetik</a:t>
            </a:r>
            <a:r>
              <a:rPr lang="en-US" dirty="0"/>
              <a:t> </a:t>
            </a:r>
            <a:r>
              <a:rPr lang="en-US" dirty="0" err="1"/>
              <a:t>kodlash</a:t>
            </a:r>
            <a:r>
              <a:rPr lang="en-US" dirty="0"/>
              <a:t> Escherichia coli </a:t>
            </a:r>
            <a:r>
              <a:rPr lang="en-US" dirty="0" err="1"/>
              <a:t>hujayralariga</a:t>
            </a:r>
            <a:r>
              <a:rPr lang="en-US" dirty="0"/>
              <a:t> </a:t>
            </a:r>
            <a:r>
              <a:rPr lang="en-US" dirty="0" err="1"/>
              <a:t>kiritiladi</a:t>
            </a:r>
            <a:r>
              <a:rPr lang="en-US" dirty="0" smtClean="0"/>
              <a:t>.</a:t>
            </a:r>
            <a:r>
              <a:rPr lang="en-US" dirty="0"/>
              <a:t> </a:t>
            </a:r>
            <a:endParaRPr lang="en-US" dirty="0" smtClean="0"/>
          </a:p>
          <a:p>
            <a:pPr algn="just"/>
            <a:r>
              <a:rPr lang="en-US" dirty="0" err="1" smtClean="0"/>
              <a:t>Keyinchalik</a:t>
            </a:r>
            <a:r>
              <a:rPr lang="en-US" dirty="0" smtClean="0"/>
              <a:t> </a:t>
            </a:r>
            <a:r>
              <a:rPr lang="en-US" dirty="0" err="1"/>
              <a:t>ular</a:t>
            </a:r>
            <a:r>
              <a:rPr lang="en-US" dirty="0"/>
              <a:t> proinsulin </a:t>
            </a:r>
            <a:r>
              <a:rPr lang="en-US" dirty="0" err="1"/>
              <a:t>ishlab</a:t>
            </a:r>
            <a:r>
              <a:rPr lang="en-US" dirty="0"/>
              <a:t> </a:t>
            </a:r>
            <a:r>
              <a:rPr lang="en-US" dirty="0" err="1"/>
              <a:t>chiqarish</a:t>
            </a:r>
            <a:r>
              <a:rPr lang="en-US" dirty="0"/>
              <a:t> </a:t>
            </a:r>
            <a:r>
              <a:rPr lang="en-US" dirty="0" err="1"/>
              <a:t>uchun</a:t>
            </a:r>
            <a:r>
              <a:rPr lang="en-US" dirty="0"/>
              <a:t> </a:t>
            </a:r>
            <a:r>
              <a:rPr lang="en-US" dirty="0" err="1"/>
              <a:t>fermentatsiya</a:t>
            </a:r>
            <a:r>
              <a:rPr lang="en-US" dirty="0"/>
              <a:t> </a:t>
            </a:r>
            <a:r>
              <a:rPr lang="en-US" dirty="0" err="1"/>
              <a:t>bilan</a:t>
            </a:r>
            <a:r>
              <a:rPr lang="en-US" dirty="0"/>
              <a:t> </a:t>
            </a:r>
            <a:r>
              <a:rPr lang="en-US" dirty="0" err="1"/>
              <a:t>o'stiriladi</a:t>
            </a:r>
            <a:r>
              <a:rPr lang="en-US" dirty="0"/>
              <a:t>. </a:t>
            </a:r>
            <a:r>
              <a:rPr lang="en-US" dirty="0" err="1"/>
              <a:t>Bog'lovchi</a:t>
            </a:r>
            <a:r>
              <a:rPr lang="en-US" dirty="0"/>
              <a:t> </a:t>
            </a:r>
            <a:r>
              <a:rPr lang="en-US" dirty="0" err="1"/>
              <a:t>peptid</a:t>
            </a:r>
            <a:r>
              <a:rPr lang="en-US" dirty="0"/>
              <a:t> </a:t>
            </a:r>
            <a:r>
              <a:rPr lang="en-US" dirty="0" err="1"/>
              <a:t>inson</a:t>
            </a:r>
            <a:r>
              <a:rPr lang="en-US" dirty="0"/>
              <a:t> </a:t>
            </a:r>
            <a:r>
              <a:rPr lang="en-US" dirty="0" err="1"/>
              <a:t>insulini</a:t>
            </a:r>
            <a:r>
              <a:rPr lang="en-US" dirty="0"/>
              <a:t> </a:t>
            </a:r>
            <a:r>
              <a:rPr lang="en-US" dirty="0" err="1"/>
              <a:t>hosil</a:t>
            </a:r>
            <a:r>
              <a:rPr lang="en-US" dirty="0"/>
              <a:t> </a:t>
            </a:r>
            <a:r>
              <a:rPr lang="en-US" dirty="0" err="1"/>
              <a:t>qilish</a:t>
            </a:r>
            <a:r>
              <a:rPr lang="en-US" dirty="0"/>
              <a:t> </a:t>
            </a:r>
            <a:r>
              <a:rPr lang="en-US" dirty="0" err="1"/>
              <a:t>uchun</a:t>
            </a:r>
            <a:r>
              <a:rPr lang="en-US" dirty="0"/>
              <a:t> </a:t>
            </a:r>
            <a:r>
              <a:rPr lang="en-US" dirty="0" err="1"/>
              <a:t>proinsulindan</a:t>
            </a:r>
            <a:r>
              <a:rPr lang="en-US" dirty="0"/>
              <a:t> </a:t>
            </a:r>
            <a:r>
              <a:rPr lang="en-US" dirty="0" err="1"/>
              <a:t>fermentativ</a:t>
            </a:r>
            <a:r>
              <a:rPr lang="en-US" dirty="0"/>
              <a:t> </a:t>
            </a:r>
            <a:r>
              <a:rPr lang="en-US" dirty="0" err="1"/>
              <a:t>ravishda</a:t>
            </a:r>
            <a:r>
              <a:rPr lang="en-US" dirty="0"/>
              <a:t> </a:t>
            </a:r>
            <a:r>
              <a:rPr lang="en-US" dirty="0" err="1"/>
              <a:t>ajralib</a:t>
            </a:r>
            <a:r>
              <a:rPr lang="en-US" dirty="0"/>
              <a:t> </a:t>
            </a:r>
            <a:r>
              <a:rPr lang="en-US" dirty="0" err="1"/>
              <a:t>chiqadi</a:t>
            </a:r>
            <a:r>
              <a:rPr lang="en-US" dirty="0"/>
              <a:t>.</a:t>
            </a:r>
            <a:endParaRPr lang="ru-RU" dirty="0"/>
          </a:p>
          <a:p>
            <a:pPr algn="just"/>
            <a:endParaRPr lang="en-US" dirty="0" smtClean="0"/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92695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en-US" b="1" dirty="0"/>
              <a:t>10.Transgen </a:t>
            </a:r>
            <a:r>
              <a:rPr lang="en-US" b="1" dirty="0" err="1"/>
              <a:t>o'simliklar</a:t>
            </a:r>
            <a:endParaRPr lang="ru-RU" dirty="0"/>
          </a:p>
          <a:p>
            <a:r>
              <a:rPr lang="en-US" dirty="0"/>
              <a:t>1983 </a:t>
            </a:r>
            <a:r>
              <a:rPr lang="en-US" dirty="0" err="1"/>
              <a:t>yilda</a:t>
            </a:r>
            <a:r>
              <a:rPr lang="en-US" dirty="0"/>
              <a:t> </a:t>
            </a:r>
            <a:r>
              <a:rPr lang="en-US" dirty="0" err="1"/>
              <a:t>birinchi</a:t>
            </a:r>
            <a:r>
              <a:rPr lang="en-US" dirty="0"/>
              <a:t> </a:t>
            </a:r>
            <a:r>
              <a:rPr lang="en-US" dirty="0" err="1"/>
              <a:t>transgenik</a:t>
            </a:r>
            <a:r>
              <a:rPr lang="en-US" dirty="0"/>
              <a:t> </a:t>
            </a:r>
            <a:r>
              <a:rPr lang="en-US" dirty="0" err="1"/>
              <a:t>o'simliklar</a:t>
            </a:r>
            <a:r>
              <a:rPr lang="en-US" dirty="0"/>
              <a:t> </a:t>
            </a:r>
            <a:r>
              <a:rPr lang="en-US" dirty="0" err="1" smtClean="0"/>
              <a:t>yetishtirildi</a:t>
            </a:r>
            <a:r>
              <a:rPr lang="en-US" dirty="0"/>
              <a:t>.</a:t>
            </a:r>
            <a:endParaRPr lang="ru-RU" dirty="0"/>
          </a:p>
          <a:p>
            <a:pPr algn="just"/>
            <a:r>
              <a:rPr lang="en-US" dirty="0"/>
              <a:t>10 </a:t>
            </a:r>
            <a:r>
              <a:rPr lang="en-US" dirty="0" err="1"/>
              <a:t>yildan</a:t>
            </a:r>
            <a:r>
              <a:rPr lang="en-US" dirty="0"/>
              <a:t> </a:t>
            </a:r>
            <a:r>
              <a:rPr lang="en-US" dirty="0" err="1"/>
              <a:t>so'ng</a:t>
            </a:r>
            <a:r>
              <a:rPr lang="en-US" dirty="0"/>
              <a:t> </a:t>
            </a:r>
            <a:r>
              <a:rPr lang="en-US" dirty="0" err="1"/>
              <a:t>Qo'shma</a:t>
            </a:r>
            <a:r>
              <a:rPr lang="en-US" dirty="0"/>
              <a:t> </a:t>
            </a:r>
            <a:r>
              <a:rPr lang="en-US" dirty="0" err="1"/>
              <a:t>Shtatlarda</a:t>
            </a:r>
            <a:r>
              <a:rPr lang="en-US" dirty="0"/>
              <a:t> </a:t>
            </a:r>
            <a:r>
              <a:rPr lang="en-US" dirty="0" err="1"/>
              <a:t>birinchi</a:t>
            </a:r>
            <a:r>
              <a:rPr lang="en-US" dirty="0"/>
              <a:t> </a:t>
            </a:r>
            <a:r>
              <a:rPr lang="en-US" dirty="0" err="1"/>
              <a:t>genetik</a:t>
            </a:r>
            <a:r>
              <a:rPr lang="en-US" dirty="0"/>
              <a:t> </a:t>
            </a:r>
            <a:r>
              <a:rPr lang="en-US" dirty="0" err="1"/>
              <a:t>modifikatsiyalangan</a:t>
            </a:r>
            <a:r>
              <a:rPr lang="en-US" dirty="0"/>
              <a:t> </a:t>
            </a:r>
            <a:r>
              <a:rPr lang="en-US" dirty="0" err="1"/>
              <a:t>o'simlik</a:t>
            </a:r>
            <a:r>
              <a:rPr lang="en-US" dirty="0"/>
              <a:t> </a:t>
            </a:r>
            <a:r>
              <a:rPr lang="en-US" dirty="0" err="1"/>
              <a:t>tijoratlashtirildi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ikki</a:t>
            </a:r>
            <a:r>
              <a:rPr lang="en-US" dirty="0"/>
              <a:t> </a:t>
            </a:r>
            <a:r>
              <a:rPr lang="en-US" dirty="0" err="1"/>
              <a:t>yildan</a:t>
            </a:r>
            <a:r>
              <a:rPr lang="en-US" dirty="0"/>
              <a:t> </a:t>
            </a:r>
            <a:r>
              <a:rPr lang="en-US" dirty="0" err="1"/>
              <a:t>so'ng</a:t>
            </a:r>
            <a:r>
              <a:rPr lang="en-US" dirty="0"/>
              <a:t> GM (</a:t>
            </a:r>
            <a:r>
              <a:rPr lang="en-US" dirty="0" err="1"/>
              <a:t>genetik</a:t>
            </a:r>
            <a:r>
              <a:rPr lang="en-US" dirty="0"/>
              <a:t> </a:t>
            </a:r>
            <a:r>
              <a:rPr lang="en-US" dirty="0" err="1"/>
              <a:t>modifikatsiyalangan</a:t>
            </a:r>
            <a:r>
              <a:rPr lang="en-US" dirty="0"/>
              <a:t>) </a:t>
            </a:r>
            <a:r>
              <a:rPr lang="en-US" dirty="0" err="1"/>
              <a:t>o'simlikdan</a:t>
            </a:r>
            <a:r>
              <a:rPr lang="en-US" dirty="0"/>
              <a:t> </a:t>
            </a:r>
            <a:r>
              <a:rPr lang="en-US" dirty="0" err="1"/>
              <a:t>ishlab</a:t>
            </a:r>
            <a:r>
              <a:rPr lang="en-US" dirty="0"/>
              <a:t> </a:t>
            </a:r>
            <a:r>
              <a:rPr lang="en-US" dirty="0" err="1"/>
              <a:t>chiqarilgan</a:t>
            </a:r>
            <a:r>
              <a:rPr lang="en-US" dirty="0"/>
              <a:t> </a:t>
            </a:r>
            <a:r>
              <a:rPr lang="en-US" dirty="0" err="1"/>
              <a:t>tomat</a:t>
            </a:r>
            <a:r>
              <a:rPr lang="en-US" dirty="0"/>
              <a:t> </a:t>
            </a:r>
            <a:r>
              <a:rPr lang="en-US" dirty="0" err="1"/>
              <a:t>pastasi</a:t>
            </a:r>
            <a:r>
              <a:rPr lang="en-US" dirty="0"/>
              <a:t> </a:t>
            </a:r>
            <a:r>
              <a:rPr lang="en-US" dirty="0" err="1" smtClean="0"/>
              <a:t>Yevropa</a:t>
            </a:r>
            <a:r>
              <a:rPr lang="en-US" dirty="0" smtClean="0"/>
              <a:t> </a:t>
            </a:r>
            <a:r>
              <a:rPr lang="en-US" dirty="0" err="1"/>
              <a:t>bozoriga</a:t>
            </a:r>
            <a:r>
              <a:rPr lang="en-US" dirty="0"/>
              <a:t> </a:t>
            </a:r>
            <a:r>
              <a:rPr lang="en-US" dirty="0" err="1"/>
              <a:t>chiqdi</a:t>
            </a:r>
            <a:r>
              <a:rPr lang="en-US" dirty="0"/>
              <a:t>.</a:t>
            </a:r>
            <a:endParaRPr lang="ru-RU" dirty="0"/>
          </a:p>
          <a:p>
            <a:pPr algn="just"/>
            <a:r>
              <a:rPr lang="en-US" dirty="0"/>
              <a:t>Shu </a:t>
            </a:r>
            <a:r>
              <a:rPr lang="en-US" dirty="0" err="1"/>
              <a:t>vaqtdan</a:t>
            </a:r>
            <a:r>
              <a:rPr lang="en-US" dirty="0"/>
              <a:t> </a:t>
            </a:r>
            <a:r>
              <a:rPr lang="en-US" dirty="0" err="1"/>
              <a:t>boshlab</a:t>
            </a:r>
            <a:r>
              <a:rPr lang="en-US" dirty="0"/>
              <a:t> </a:t>
            </a:r>
            <a:r>
              <a:rPr lang="en-US" dirty="0" err="1"/>
              <a:t>har</a:t>
            </a:r>
            <a:r>
              <a:rPr lang="en-US" dirty="0"/>
              <a:t> </a:t>
            </a:r>
            <a:r>
              <a:rPr lang="en-US" dirty="0" err="1"/>
              <a:t>yili</a:t>
            </a:r>
            <a:r>
              <a:rPr lang="en-US" dirty="0"/>
              <a:t> </a:t>
            </a:r>
            <a:r>
              <a:rPr lang="en-US" dirty="0" err="1"/>
              <a:t>dunyodagi</a:t>
            </a:r>
            <a:r>
              <a:rPr lang="en-US" dirty="0"/>
              <a:t> </a:t>
            </a:r>
            <a:r>
              <a:rPr lang="en-US" dirty="0" err="1"/>
              <a:t>o'simliklarda</a:t>
            </a:r>
            <a:r>
              <a:rPr lang="en-US" dirty="0"/>
              <a:t> </a:t>
            </a:r>
            <a:r>
              <a:rPr lang="en-US" dirty="0" err="1"/>
              <a:t>genetik</a:t>
            </a:r>
            <a:r>
              <a:rPr lang="en-US" dirty="0"/>
              <a:t> </a:t>
            </a:r>
            <a:r>
              <a:rPr lang="en-US" dirty="0" err="1"/>
              <a:t>modifikatsiyalar</a:t>
            </a:r>
            <a:r>
              <a:rPr lang="en-US" dirty="0"/>
              <a:t> </a:t>
            </a:r>
            <a:r>
              <a:rPr lang="en-US" dirty="0" err="1"/>
              <a:t>qayd</a:t>
            </a:r>
            <a:r>
              <a:rPr lang="en-US" dirty="0"/>
              <a:t> </a:t>
            </a:r>
            <a:r>
              <a:rPr lang="en-US" dirty="0" err="1"/>
              <a:t>etiladi</a:t>
            </a:r>
            <a:r>
              <a:rPr lang="en-US" dirty="0"/>
              <a:t>. </a:t>
            </a:r>
            <a:r>
              <a:rPr lang="en-US" dirty="0" err="1"/>
              <a:t>O'simliklarning</a:t>
            </a:r>
            <a:r>
              <a:rPr lang="en-US" dirty="0"/>
              <a:t> </a:t>
            </a:r>
            <a:r>
              <a:rPr lang="en-US" dirty="0" err="1"/>
              <a:t>bunday</a:t>
            </a:r>
            <a:r>
              <a:rPr lang="en-US" dirty="0"/>
              <a:t> </a:t>
            </a:r>
            <a:r>
              <a:rPr lang="en-US" dirty="0" err="1"/>
              <a:t>o'zgarishi</a:t>
            </a:r>
            <a:r>
              <a:rPr lang="en-US" dirty="0"/>
              <a:t> </a:t>
            </a:r>
            <a:r>
              <a:rPr lang="en-US" dirty="0" err="1"/>
              <a:t>genetik</a:t>
            </a:r>
            <a:r>
              <a:rPr lang="en-US" dirty="0"/>
              <a:t> </a:t>
            </a:r>
            <a:r>
              <a:rPr lang="en-US" dirty="0" err="1"/>
              <a:t>o'zgarish</a:t>
            </a:r>
            <a:r>
              <a:rPr lang="en-US" dirty="0"/>
              <a:t> </a:t>
            </a:r>
            <a:r>
              <a:rPr lang="en-US" dirty="0" err="1"/>
              <a:t>jarayoni</a:t>
            </a:r>
            <a:r>
              <a:rPr lang="en-US" dirty="0"/>
              <a:t> </a:t>
            </a:r>
            <a:r>
              <a:rPr lang="en-US" dirty="0" err="1"/>
              <a:t>orqali</a:t>
            </a:r>
            <a:r>
              <a:rPr lang="en-US" dirty="0"/>
              <a:t> </a:t>
            </a:r>
            <a:r>
              <a:rPr lang="en-US" dirty="0" err="1"/>
              <a:t>amalga</a:t>
            </a:r>
            <a:r>
              <a:rPr lang="en-US" dirty="0"/>
              <a:t> </a:t>
            </a:r>
            <a:r>
              <a:rPr lang="en-US" dirty="0" err="1"/>
              <a:t>oshiriladi</a:t>
            </a:r>
            <a:r>
              <a:rPr lang="en-US" dirty="0"/>
              <a:t>, </a:t>
            </a:r>
            <a:r>
              <a:rPr lang="en-US" dirty="0" err="1"/>
              <a:t>bu</a:t>
            </a:r>
            <a:r>
              <a:rPr lang="en-US" dirty="0"/>
              <a:t> </a:t>
            </a:r>
            <a:r>
              <a:rPr lang="en-US" dirty="0" err="1" smtClean="0"/>
              <a:t>yerda</a:t>
            </a:r>
            <a:r>
              <a:rPr lang="en-US" dirty="0" smtClean="0"/>
              <a:t> </a:t>
            </a:r>
            <a:r>
              <a:rPr lang="en-US" dirty="0" err="1"/>
              <a:t>ekzogen</a:t>
            </a:r>
            <a:r>
              <a:rPr lang="en-US" dirty="0"/>
              <a:t> </a:t>
            </a:r>
            <a:r>
              <a:rPr lang="en-US" dirty="0" err="1"/>
              <a:t>genetik</a:t>
            </a:r>
            <a:r>
              <a:rPr lang="en-US" dirty="0"/>
              <a:t> material </a:t>
            </a:r>
            <a:r>
              <a:rPr lang="en-US" dirty="0" err="1"/>
              <a:t>kiritiladi</a:t>
            </a:r>
            <a:endParaRPr lang="ru-RU" dirty="0"/>
          </a:p>
          <a:p>
            <a:pPr algn="just"/>
            <a:r>
              <a:rPr lang="en-US" dirty="0" err="1"/>
              <a:t>Ushbu</a:t>
            </a:r>
            <a:r>
              <a:rPr lang="en-US" dirty="0"/>
              <a:t> </a:t>
            </a:r>
            <a:r>
              <a:rPr lang="en-US" dirty="0" err="1"/>
              <a:t>jarayonlarning</a:t>
            </a:r>
            <a:r>
              <a:rPr lang="en-US" dirty="0"/>
              <a:t> </a:t>
            </a:r>
            <a:r>
              <a:rPr lang="en-US" dirty="0" err="1"/>
              <a:t>asosini</a:t>
            </a:r>
            <a:r>
              <a:rPr lang="en-US" dirty="0"/>
              <a:t> </a:t>
            </a:r>
            <a:r>
              <a:rPr lang="en-US" dirty="0" err="1"/>
              <a:t>ko'pgina</a:t>
            </a:r>
            <a:r>
              <a:rPr lang="en-US" dirty="0"/>
              <a:t> </a:t>
            </a:r>
            <a:r>
              <a:rPr lang="en-US" dirty="0" err="1"/>
              <a:t>tirik</a:t>
            </a:r>
            <a:r>
              <a:rPr lang="en-US" dirty="0"/>
              <a:t> </a:t>
            </a:r>
            <a:r>
              <a:rPr lang="en-US" dirty="0" err="1"/>
              <a:t>organizmlarning</a:t>
            </a:r>
            <a:r>
              <a:rPr lang="en-US" dirty="0"/>
              <a:t> </a:t>
            </a:r>
            <a:r>
              <a:rPr lang="en-US" dirty="0" err="1"/>
              <a:t>genetik</a:t>
            </a:r>
            <a:r>
              <a:rPr lang="en-US" dirty="0"/>
              <a:t> </a:t>
            </a:r>
            <a:r>
              <a:rPr lang="en-US" dirty="0" err="1"/>
              <a:t>ma'lumotlarini</a:t>
            </a:r>
            <a:r>
              <a:rPr lang="en-US" dirty="0"/>
              <a:t> </a:t>
            </a:r>
            <a:r>
              <a:rPr lang="en-US" dirty="0" err="1"/>
              <a:t>o'z</a:t>
            </a:r>
            <a:r>
              <a:rPr lang="en-US" dirty="0"/>
              <a:t> </a:t>
            </a:r>
            <a:r>
              <a:rPr lang="en-US" dirty="0" err="1"/>
              <a:t>ichiga</a:t>
            </a:r>
            <a:r>
              <a:rPr lang="en-US" dirty="0"/>
              <a:t> </a:t>
            </a:r>
            <a:r>
              <a:rPr lang="en-US" dirty="0" err="1"/>
              <a:t>olgan</a:t>
            </a:r>
            <a:r>
              <a:rPr lang="en-US" dirty="0"/>
              <a:t> </a:t>
            </a:r>
            <a:r>
              <a:rPr lang="en-US" dirty="0" err="1"/>
              <a:t>DNKning</a:t>
            </a:r>
            <a:r>
              <a:rPr lang="en-US" dirty="0"/>
              <a:t> universal </a:t>
            </a:r>
            <a:r>
              <a:rPr lang="en-US" dirty="0" err="1"/>
              <a:t>tabiati</a:t>
            </a:r>
            <a:r>
              <a:rPr lang="en-US" dirty="0"/>
              <a:t> </a:t>
            </a:r>
            <a:r>
              <a:rPr lang="en-US" dirty="0" err="1"/>
              <a:t>tashkil</a:t>
            </a:r>
            <a:r>
              <a:rPr lang="en-US" dirty="0"/>
              <a:t> </a:t>
            </a:r>
            <a:r>
              <a:rPr lang="en-US" dirty="0" err="1"/>
              <a:t>etadi</a:t>
            </a:r>
            <a:r>
              <a:rPr lang="en-US" dirty="0"/>
              <a:t>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30727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n-US" b="1" dirty="0"/>
              <a:t>11.Inson </a:t>
            </a:r>
            <a:r>
              <a:rPr lang="en-US" b="1" dirty="0" err="1"/>
              <a:t>tanasining</a:t>
            </a:r>
            <a:r>
              <a:rPr lang="en-US" b="1" dirty="0"/>
              <a:t> 79-chi </a:t>
            </a:r>
            <a:r>
              <a:rPr lang="en-US" b="1" dirty="0" err="1"/>
              <a:t>organini</a:t>
            </a:r>
            <a:r>
              <a:rPr lang="en-US" b="1" dirty="0"/>
              <a:t> </a:t>
            </a:r>
            <a:r>
              <a:rPr lang="en-US" b="1" dirty="0" err="1"/>
              <a:t>kashf</a:t>
            </a:r>
            <a:r>
              <a:rPr lang="en-US" b="1" dirty="0"/>
              <a:t> </a:t>
            </a:r>
            <a:r>
              <a:rPr lang="en-US" b="1" dirty="0" err="1"/>
              <a:t>etish</a:t>
            </a:r>
            <a:endParaRPr lang="ru-RU" dirty="0"/>
          </a:p>
          <a:p>
            <a:pPr algn="just"/>
            <a:r>
              <a:rPr lang="en-US" dirty="0" err="1"/>
              <a:t>Garchi</a:t>
            </a:r>
            <a:r>
              <a:rPr lang="en-US" dirty="0"/>
              <a:t> Leonardo Da </a:t>
            </a:r>
            <a:r>
              <a:rPr lang="en-US" dirty="0" err="1"/>
              <a:t>Vinchi</a:t>
            </a:r>
            <a:r>
              <a:rPr lang="en-US" dirty="0"/>
              <a:t> </a:t>
            </a:r>
            <a:r>
              <a:rPr lang="en-US" dirty="0" err="1"/>
              <a:t>buni</a:t>
            </a:r>
            <a:r>
              <a:rPr lang="en-US" dirty="0"/>
              <a:t> 500 </a:t>
            </a:r>
            <a:r>
              <a:rPr lang="en-US" dirty="0" err="1"/>
              <a:t>yildan</a:t>
            </a:r>
            <a:r>
              <a:rPr lang="en-US" dirty="0"/>
              <a:t> </a:t>
            </a:r>
            <a:r>
              <a:rPr lang="en-US" dirty="0" err="1"/>
              <a:t>ko'proq</a:t>
            </a:r>
            <a:r>
              <a:rPr lang="en-US" dirty="0"/>
              <a:t> </a:t>
            </a:r>
            <a:r>
              <a:rPr lang="en-US" dirty="0" err="1"/>
              <a:t>vaqt</a:t>
            </a:r>
            <a:r>
              <a:rPr lang="en-US" dirty="0"/>
              <a:t> </a:t>
            </a:r>
            <a:r>
              <a:rPr lang="en-US" dirty="0" err="1"/>
              <a:t>oldin</a:t>
            </a:r>
            <a:r>
              <a:rPr lang="en-US" dirty="0"/>
              <a:t> </a:t>
            </a:r>
            <a:r>
              <a:rPr lang="en-US" dirty="0" err="1"/>
              <a:t>tasvirlab</a:t>
            </a:r>
            <a:r>
              <a:rPr lang="en-US" dirty="0"/>
              <a:t> </a:t>
            </a:r>
            <a:r>
              <a:rPr lang="en-US" dirty="0" err="1"/>
              <a:t>bergan</a:t>
            </a:r>
            <a:r>
              <a:rPr lang="en-US" dirty="0"/>
              <a:t> </a:t>
            </a:r>
            <a:r>
              <a:rPr lang="en-US" dirty="0" err="1"/>
              <a:t>bo'lsa</a:t>
            </a:r>
            <a:r>
              <a:rPr lang="en-US" dirty="0"/>
              <a:t>-da, </a:t>
            </a:r>
            <a:r>
              <a:rPr lang="en-US" dirty="0" err="1"/>
              <a:t>biologiya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anatomiya</a:t>
            </a:r>
            <a:r>
              <a:rPr lang="en-US" dirty="0"/>
              <a:t> </a:t>
            </a:r>
            <a:r>
              <a:rPr lang="en-US" dirty="0" err="1"/>
              <a:t>mezenteriyani</a:t>
            </a:r>
            <a:r>
              <a:rPr lang="en-US" dirty="0"/>
              <a:t> </a:t>
            </a:r>
            <a:r>
              <a:rPr lang="en-US" dirty="0" err="1"/>
              <a:t>hech</a:t>
            </a:r>
            <a:r>
              <a:rPr lang="en-US" dirty="0"/>
              <a:t> </a:t>
            </a:r>
            <a:r>
              <a:rPr lang="en-US" dirty="0" err="1"/>
              <a:t>qanday</a:t>
            </a:r>
            <a:r>
              <a:rPr lang="en-US" dirty="0"/>
              <a:t> </a:t>
            </a:r>
            <a:r>
              <a:rPr lang="en-US" dirty="0" err="1"/>
              <a:t>tibbiy</a:t>
            </a:r>
            <a:r>
              <a:rPr lang="en-US" dirty="0"/>
              <a:t> </a:t>
            </a:r>
            <a:r>
              <a:rPr lang="en-US" dirty="0" err="1"/>
              <a:t>ahamiyatga</a:t>
            </a:r>
            <a:r>
              <a:rPr lang="en-US" dirty="0"/>
              <a:t> </a:t>
            </a:r>
            <a:r>
              <a:rPr lang="en-US" dirty="0" err="1"/>
              <a:t>ega</a:t>
            </a:r>
            <a:r>
              <a:rPr lang="en-US" dirty="0"/>
              <a:t> </a:t>
            </a:r>
            <a:r>
              <a:rPr lang="en-US" dirty="0" err="1"/>
              <a:t>bo'lmagan</a:t>
            </a:r>
            <a:r>
              <a:rPr lang="en-US" dirty="0"/>
              <a:t> </a:t>
            </a:r>
            <a:r>
              <a:rPr lang="en-US" dirty="0" err="1"/>
              <a:t>holda</a:t>
            </a:r>
            <a:r>
              <a:rPr lang="en-US" dirty="0"/>
              <a:t> </a:t>
            </a:r>
            <a:r>
              <a:rPr lang="en-US" dirty="0" err="1"/>
              <a:t>oddiy</a:t>
            </a:r>
            <a:r>
              <a:rPr lang="en-US" dirty="0"/>
              <a:t> </a:t>
            </a:r>
            <a:r>
              <a:rPr lang="en-US" dirty="0" err="1"/>
              <a:t>to'qima</a:t>
            </a:r>
            <a:r>
              <a:rPr lang="en-US" dirty="0"/>
              <a:t> </a:t>
            </a:r>
            <a:r>
              <a:rPr lang="en-US" dirty="0" err="1"/>
              <a:t>burmasi</a:t>
            </a:r>
            <a:r>
              <a:rPr lang="en-US" dirty="0"/>
              <a:t> deb </a:t>
            </a:r>
            <a:r>
              <a:rPr lang="en-US" dirty="0" err="1"/>
              <a:t>hisoblagan</a:t>
            </a:r>
            <a:r>
              <a:rPr lang="en-US" dirty="0"/>
              <a:t>.</a:t>
            </a:r>
            <a:endParaRPr lang="ru-RU" dirty="0"/>
          </a:p>
          <a:p>
            <a:pPr algn="just"/>
            <a:r>
              <a:rPr lang="en-US" dirty="0" err="1"/>
              <a:t>Biroq</a:t>
            </a:r>
            <a:r>
              <a:rPr lang="en-US" dirty="0"/>
              <a:t>, 2017 </a:t>
            </a:r>
            <a:r>
              <a:rPr lang="en-US" dirty="0" err="1"/>
              <a:t>yilda</a:t>
            </a:r>
            <a:r>
              <a:rPr lang="en-US" dirty="0"/>
              <a:t> </a:t>
            </a:r>
            <a:r>
              <a:rPr lang="en-US" dirty="0" err="1"/>
              <a:t>ilm</a:t>
            </a:r>
            <a:r>
              <a:rPr lang="en-US" dirty="0"/>
              <a:t>-fan </a:t>
            </a:r>
            <a:r>
              <a:rPr lang="en-US" dirty="0" err="1"/>
              <a:t>tutqichni</a:t>
            </a:r>
            <a:r>
              <a:rPr lang="en-US" dirty="0"/>
              <a:t> 79-chi organ deb </a:t>
            </a:r>
            <a:r>
              <a:rPr lang="en-US" dirty="0" err="1"/>
              <a:t>hisoblash</a:t>
            </a:r>
            <a:r>
              <a:rPr lang="en-US" dirty="0"/>
              <a:t> </a:t>
            </a:r>
            <a:r>
              <a:rPr lang="en-US" dirty="0" err="1"/>
              <a:t>kerak</a:t>
            </a:r>
            <a:r>
              <a:rPr lang="en-US" dirty="0"/>
              <a:t> </a:t>
            </a:r>
            <a:r>
              <a:rPr lang="en-US" dirty="0" err="1"/>
              <a:t>degan</a:t>
            </a:r>
            <a:r>
              <a:rPr lang="en-US" dirty="0"/>
              <a:t> </a:t>
            </a:r>
            <a:r>
              <a:rPr lang="en-US" dirty="0" err="1"/>
              <a:t>qarorga</a:t>
            </a:r>
            <a:r>
              <a:rPr lang="en-US" dirty="0"/>
              <a:t> </a:t>
            </a:r>
            <a:r>
              <a:rPr lang="en-US" dirty="0" err="1"/>
              <a:t>keldi</a:t>
            </a:r>
            <a:r>
              <a:rPr lang="en-US" dirty="0"/>
              <a:t>, </a:t>
            </a:r>
            <a:r>
              <a:rPr lang="en-US" dirty="0" err="1"/>
              <a:t>shuning</a:t>
            </a:r>
            <a:r>
              <a:rPr lang="en-US" dirty="0"/>
              <a:t> </a:t>
            </a:r>
            <a:r>
              <a:rPr lang="en-US" dirty="0" err="1"/>
              <a:t>uchun</a:t>
            </a:r>
            <a:r>
              <a:rPr lang="en-US" dirty="0"/>
              <a:t> u </a:t>
            </a:r>
            <a:r>
              <a:rPr lang="en-US" dirty="0" err="1"/>
              <a:t>anatomistlar</a:t>
            </a:r>
            <a:r>
              <a:rPr lang="en-US" dirty="0"/>
              <a:t> </a:t>
            </a:r>
            <a:r>
              <a:rPr lang="en-US" dirty="0" err="1"/>
              <a:t>uchun</a:t>
            </a:r>
            <a:r>
              <a:rPr lang="en-US" dirty="0"/>
              <a:t> </a:t>
            </a:r>
            <a:r>
              <a:rPr lang="en-US" dirty="0" err="1"/>
              <a:t>qo'llanma</a:t>
            </a:r>
            <a:r>
              <a:rPr lang="en-US" dirty="0"/>
              <a:t> Gray's Anatomy-</a:t>
            </a:r>
            <a:r>
              <a:rPr lang="en-US" dirty="0" err="1"/>
              <a:t>ga</a:t>
            </a:r>
            <a:r>
              <a:rPr lang="en-US" dirty="0"/>
              <a:t> </a:t>
            </a:r>
            <a:r>
              <a:rPr lang="en-US" dirty="0" err="1"/>
              <a:t>qo'shildi</a:t>
            </a:r>
            <a:r>
              <a:rPr lang="en-US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72315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b="1" dirty="0" smtClean="0">
                <a:solidFill>
                  <a:srgbClr val="FF0000"/>
                </a:solidFill>
              </a:rPr>
              <a:t>SIZ BIOLOGIYA SOHASIDAGI QANDAY KASHFIYOT</a:t>
            </a:r>
          </a:p>
          <a:p>
            <a:pPr marL="0" indent="0" algn="ctr">
              <a:buNone/>
            </a:pPr>
            <a:r>
              <a:rPr lang="en-US" sz="5400" b="1" dirty="0" smtClean="0">
                <a:solidFill>
                  <a:srgbClr val="FF0000"/>
                </a:solidFill>
              </a:rPr>
              <a:t> VA </a:t>
            </a:r>
          </a:p>
          <a:p>
            <a:pPr marL="0" indent="0" algn="ctr">
              <a:buNone/>
            </a:pPr>
            <a:r>
              <a:rPr lang="en-US" sz="5400" b="1" dirty="0" smtClean="0">
                <a:solidFill>
                  <a:srgbClr val="FF0000"/>
                </a:solidFill>
              </a:rPr>
              <a:t>IXTIROLARNI BILASIZ</a:t>
            </a:r>
          </a:p>
          <a:p>
            <a:pPr marL="0" indent="0" algn="ctr">
              <a:buNone/>
            </a:pPr>
            <a:r>
              <a:rPr lang="en-US" sz="5400" b="1" dirty="0" smtClean="0">
                <a:solidFill>
                  <a:srgbClr val="FF0000"/>
                </a:solidFill>
              </a:rPr>
              <a:t>???</a:t>
            </a:r>
            <a:endParaRPr lang="ru-RU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6540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7886700" cy="411956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JADVALNI TO`LDIRING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848974"/>
              </p:ext>
            </p:extLst>
          </p:nvPr>
        </p:nvGraphicFramePr>
        <p:xfrm>
          <a:off x="155087" y="1000402"/>
          <a:ext cx="8655629" cy="58710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7477">
                  <a:extLst>
                    <a:ext uri="{9D8B030D-6E8A-4147-A177-3AD203B41FA5}">
                      <a16:colId xmlns:a16="http://schemas.microsoft.com/office/drawing/2014/main" val="1829083201"/>
                    </a:ext>
                  </a:extLst>
                </a:gridCol>
                <a:gridCol w="3368333">
                  <a:extLst>
                    <a:ext uri="{9D8B030D-6E8A-4147-A177-3AD203B41FA5}">
                      <a16:colId xmlns:a16="http://schemas.microsoft.com/office/drawing/2014/main" val="1956733345"/>
                    </a:ext>
                  </a:extLst>
                </a:gridCol>
                <a:gridCol w="2369128">
                  <a:extLst>
                    <a:ext uri="{9D8B030D-6E8A-4147-A177-3AD203B41FA5}">
                      <a16:colId xmlns:a16="http://schemas.microsoft.com/office/drawing/2014/main" val="3574192647"/>
                    </a:ext>
                  </a:extLst>
                </a:gridCol>
                <a:gridCol w="2410691">
                  <a:extLst>
                    <a:ext uri="{9D8B030D-6E8A-4147-A177-3AD203B41FA5}">
                      <a16:colId xmlns:a16="http://schemas.microsoft.com/office/drawing/2014/main" val="2729124475"/>
                    </a:ext>
                  </a:extLst>
                </a:gridCol>
              </a:tblGrid>
              <a:tr h="296935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OLIMLAR 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KIM BO`LGAN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ISHLARI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46103478"/>
                  </a:ext>
                </a:extLst>
              </a:tr>
              <a:tr h="461601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Pratov</a:t>
                      </a:r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O‘ktam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Pratovich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062050"/>
                  </a:ext>
                </a:extLst>
              </a:tr>
              <a:tr h="363683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Mashhura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Egamovna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Mavloniy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772218980"/>
                  </a:ext>
                </a:extLst>
              </a:tr>
              <a:tr h="47031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To‘raxon</a:t>
                      </a:r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Uzoqovna</a:t>
                      </a:r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Rahimova</a:t>
                      </a:r>
                      <a:endParaRPr lang="ru-RU" sz="20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50618332"/>
                  </a:ext>
                </a:extLst>
              </a:tr>
              <a:tr h="437067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Jaloliddin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Azimovich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Azimov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039260299"/>
                  </a:ext>
                </a:extLst>
              </a:tr>
              <a:tr h="437067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Musaev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Jo‘ra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Azimbaevich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8442991"/>
                  </a:ext>
                </a:extLst>
              </a:tr>
              <a:tr h="580462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Bekjon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Oybekovich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Toshmuxamedov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889455153"/>
                  </a:ext>
                </a:extLst>
              </a:tr>
              <a:tr h="40265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To‘laganov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Ahror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To‘laganovich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983157093"/>
                  </a:ext>
                </a:extLst>
              </a:tr>
              <a:tr h="450852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buFont typeface="Wingdings" pitchFamily="2" charset="2"/>
                        <a:buNone/>
                      </a:pPr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Raximov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Miradxam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Mirxakimovich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buFont typeface="Wingdings" pitchFamily="2" charset="2"/>
                        <a:buNone/>
                      </a:pPr>
                      <a:endParaRPr lang="ru-RU" sz="20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297681570"/>
                  </a:ext>
                </a:extLst>
              </a:tr>
              <a:tr h="529937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Raximov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Karim </a:t>
                      </a:r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Raximovich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z-Cyrl-UZ" sz="20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1616981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4793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REJA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1268760"/>
            <a:ext cx="856895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Biologiya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fani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taraqqiyoti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yo‘nalishlari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2.O‘zbekistonda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biologiya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fanining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rivojlanishi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mashhur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olimlar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ularning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maktablari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.Fanning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texnika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ishlab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chiqarishga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qo‘llanishi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bo‘yicha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innovatsiyalar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pPr algn="just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4.O‘ZRFA 	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biologik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	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ilmiy-tadqiqot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institutlarida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olib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borilayotgan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ilmiy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izlanishlar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5.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So'nggi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yil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ichida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biologiyaning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ajoyib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yutuqlari</a:t>
            </a:r>
            <a:r>
              <a:rPr lang="ru-RU" sz="3600" dirty="0"/>
              <a:t/>
            </a:r>
            <a:br>
              <a:rPr lang="ru-RU" sz="3600" dirty="0"/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445429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3064" y="260648"/>
            <a:ext cx="7886700" cy="411956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JADVALNI TO`LDIRING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228599" y="764704"/>
          <a:ext cx="8655629" cy="5897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7477">
                  <a:extLst>
                    <a:ext uri="{9D8B030D-6E8A-4147-A177-3AD203B41FA5}">
                      <a16:colId xmlns:a16="http://schemas.microsoft.com/office/drawing/2014/main" val="1829083201"/>
                    </a:ext>
                  </a:extLst>
                </a:gridCol>
                <a:gridCol w="2451859">
                  <a:extLst>
                    <a:ext uri="{9D8B030D-6E8A-4147-A177-3AD203B41FA5}">
                      <a16:colId xmlns:a16="http://schemas.microsoft.com/office/drawing/2014/main" val="1956733345"/>
                    </a:ext>
                  </a:extLst>
                </a:gridCol>
                <a:gridCol w="1889903">
                  <a:extLst>
                    <a:ext uri="{9D8B030D-6E8A-4147-A177-3AD203B41FA5}">
                      <a16:colId xmlns:a16="http://schemas.microsoft.com/office/drawing/2014/main" val="3574192647"/>
                    </a:ext>
                  </a:extLst>
                </a:gridCol>
                <a:gridCol w="3806390">
                  <a:extLst>
                    <a:ext uri="{9D8B030D-6E8A-4147-A177-3AD203B41FA5}">
                      <a16:colId xmlns:a16="http://schemas.microsoft.com/office/drawing/2014/main" val="2729124475"/>
                    </a:ext>
                  </a:extLst>
                </a:gridCol>
              </a:tblGrid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OLIMLAR 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KIM BO`LGAN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ISHLARI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46103478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Pratov</a:t>
                      </a:r>
                      <a:endParaRPr lang="en-US" sz="20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O‘ktam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Pratovich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Botanik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Botanika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fanining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rivojlanishiga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ulkan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hissa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qo‘shgan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olim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062050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Mashhura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Egamovna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Mavloniy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Mikrobiolog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olima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O‘rta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Osyoda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ilk </a:t>
                      </a:r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bor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sanoat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mikroorganizmganizmlar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kolleksiyasini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yaratgan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olima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772218980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To‘raxon</a:t>
                      </a:r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Uzoqovna</a:t>
                      </a:r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Rahimova</a:t>
                      </a:r>
                      <a:endParaRPr lang="ru-RU" sz="20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Botanik-ekolog</a:t>
                      </a:r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en-US" sz="2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olima</a:t>
                      </a:r>
                      <a:endParaRPr lang="ru-RU" sz="20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O‘zbekistondagi</a:t>
                      </a:r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en-US" sz="2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cho‘l</a:t>
                      </a:r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va</a:t>
                      </a:r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adir</a:t>
                      </a:r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o‘simliklarining</a:t>
                      </a:r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en-US" sz="2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ekologiyasini</a:t>
                      </a:r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aniqlagan</a:t>
                      </a:r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50618332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Jaloliddin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Azimovich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Azimov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Zoolog</a:t>
                      </a:r>
                      <a:endParaRPr lang="en-US" sz="20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Zoologiya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sohasida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hayvon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parazitlarini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o‘rgangan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olim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039260299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Musaev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Jo‘ra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Azimbaevich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Biolog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Genetik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Respublikamizda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“</a:t>
                      </a:r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G‘o‘za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genetikasini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o‘rganish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” </a:t>
                      </a:r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ishlarini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olib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borgan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20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84429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6525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3064" y="332656"/>
            <a:ext cx="7886700" cy="411956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JADVALNI TO`LDIRING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228599" y="836712"/>
          <a:ext cx="8655629" cy="5448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7477">
                  <a:extLst>
                    <a:ext uri="{9D8B030D-6E8A-4147-A177-3AD203B41FA5}">
                      <a16:colId xmlns:a16="http://schemas.microsoft.com/office/drawing/2014/main" val="1829083201"/>
                    </a:ext>
                  </a:extLst>
                </a:gridCol>
                <a:gridCol w="2323756">
                  <a:extLst>
                    <a:ext uri="{9D8B030D-6E8A-4147-A177-3AD203B41FA5}">
                      <a16:colId xmlns:a16="http://schemas.microsoft.com/office/drawing/2014/main" val="1956733345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3574192647"/>
                    </a:ext>
                  </a:extLst>
                </a:gridCol>
                <a:gridCol w="3736164">
                  <a:extLst>
                    <a:ext uri="{9D8B030D-6E8A-4147-A177-3AD203B41FA5}">
                      <a16:colId xmlns:a16="http://schemas.microsoft.com/office/drawing/2014/main" val="2729124475"/>
                    </a:ext>
                  </a:extLst>
                </a:gridCol>
              </a:tblGrid>
              <a:tr h="29718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OLIMLAR 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KIM BO`LGAN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ISHLARI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46103478"/>
                  </a:ext>
                </a:extLst>
              </a:tr>
              <a:tr h="580462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Bekjon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Oybekovich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Toshmuxamedov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Biofizika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maktabi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asoschisi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O‘rgimchak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zahari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neyrotoksinlarining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yangi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sinfi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kashf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qilindi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20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889455153"/>
                  </a:ext>
                </a:extLst>
              </a:tr>
              <a:tr h="75438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To‘laganov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Ahror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To‘laganovich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“</a:t>
                      </a:r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Fitogelmintologiya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” </a:t>
                      </a:r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ilmiy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maktabining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asoschis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O‘rta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Osiyoda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fitogelmintlarning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tarqalishi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taksonomiyasi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zararini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va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ularga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qarshi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kurash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choralarini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o‘rgangan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endParaRPr lang="ru-RU" sz="20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983157093"/>
                  </a:ext>
                </a:extLst>
              </a:tr>
              <a:tr h="121158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buFont typeface="Wingdings" pitchFamily="2" charset="2"/>
                        <a:buNone/>
                      </a:pPr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Raximov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Miradxam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Mirxakimovich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O‘zbekistonda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biotexnologiya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maktabi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asoschisi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buFont typeface="Wingdings" pitchFamily="2" charset="2"/>
                        <a:buNone/>
                      </a:pPr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Lipolitik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fermentlarning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nazariy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va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amaliy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tomonlarini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o’rgangan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20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297681570"/>
                  </a:ext>
                </a:extLst>
              </a:tr>
              <a:tr h="121158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Raximov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Karim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Raximovich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Respublikamizda</a:t>
                      </a:r>
                      <a:endParaRPr lang="ru-RU" sz="20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ovqat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hazm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qilish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fiziologiyasi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maktabiga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asos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solindi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endParaRPr lang="uz-Cyrl-UZ" sz="20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Ingichka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ichak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membranasida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hazm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jarayoni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xususiyatlarini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O‘zbekiston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sharoitida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yoshga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qarab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o‘zgarib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borishi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aniqlandi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endParaRPr lang="ru-RU" sz="20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1616981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22966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82EF5F2-9DC9-448C-8F8F-1DC7BA5C1C59}"/>
              </a:ext>
            </a:extLst>
          </p:cNvPr>
          <p:cNvSpPr/>
          <p:nvPr/>
        </p:nvSpPr>
        <p:spPr>
          <a:xfrm>
            <a:off x="875560" y="2329798"/>
            <a:ext cx="7392880" cy="1924090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txBody>
          <a:bodyPr lIns="76682" tIns="38341" rIns="76682" bIns="38341">
            <a:spAutoFit/>
          </a:bodyPr>
          <a:lstStyle/>
          <a:p>
            <a:pPr algn="ctr">
              <a:defRPr/>
            </a:pPr>
            <a:r>
              <a:rPr lang="en-US" sz="6000" b="1" dirty="0" smtClean="0">
                <a:ln w="28575">
                  <a:solidFill>
                    <a:srgbClr val="0070C0"/>
                  </a:solidFill>
                </a:ln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Arial Black" panose="020B0A04020102020204" pitchFamily="34" charset="0"/>
              </a:rPr>
              <a:t>E’TIBORINGIZ UCHUN RAHMAT</a:t>
            </a:r>
            <a:endParaRPr lang="ru-RU" sz="6000" b="1" dirty="0">
              <a:ln w="28575">
                <a:solidFill>
                  <a:srgbClr val="0070C0"/>
                </a:solidFill>
              </a:ln>
              <a:solidFill>
                <a:srgbClr val="7030A0"/>
              </a:solidFill>
              <a:effectLst>
                <a:reflection blurRad="6350" stA="53000" endA="300" endPos="35500" dir="5400000" sy="-90000" algn="bl" rotWithShape="0"/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25519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z-Cyrl-UZ" sz="1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AutoShape 2" descr="marine biology gifs Page 2 | Wiffle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6023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b="5165"/>
          <a:stretch/>
        </p:blipFill>
        <p:spPr bwMode="auto">
          <a:xfrm>
            <a:off x="357158" y="1285860"/>
            <a:ext cx="8572560" cy="5013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-180528" y="214290"/>
            <a:ext cx="86439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 smtClean="0"/>
              <a:t>           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BIOLOGIYA  FANI </a:t>
            </a: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SOHALARI </a:t>
            </a:r>
            <a:endParaRPr lang="ru-RU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00034" y="285728"/>
            <a:ext cx="85725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Biologiya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fani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taraqqiyoti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yo‘nalishlari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439029" y="3244334"/>
            <a:ext cx="22659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prstClr val="white"/>
                </a:solidFill>
              </a:rPr>
              <a:t>DARSNING   MAQSADI</a:t>
            </a:r>
            <a:endParaRPr lang="ru-RU" dirty="0"/>
          </a:p>
        </p:txBody>
      </p:sp>
      <p:sp>
        <p:nvSpPr>
          <p:cNvPr id="8" name="Поле 924"/>
          <p:cNvSpPr txBox="1">
            <a:spLocks noChangeArrowheads="1"/>
          </p:cNvSpPr>
          <p:nvPr/>
        </p:nvSpPr>
        <p:spPr bwMode="auto">
          <a:xfrm>
            <a:off x="428596" y="1857364"/>
            <a:ext cx="2354269" cy="1500198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4615" tIns="48895" rIns="94615" bIns="48895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0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Mustaqil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maxsus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tarmoqlar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28596" y="1500174"/>
            <a:ext cx="85011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80996" y="1652574"/>
            <a:ext cx="85011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/>
          </a:p>
        </p:txBody>
      </p:sp>
      <p:sp>
        <p:nvSpPr>
          <p:cNvPr id="13" name="Стрелка вправо 12"/>
          <p:cNvSpPr/>
          <p:nvPr/>
        </p:nvSpPr>
        <p:spPr>
          <a:xfrm>
            <a:off x="3214678" y="1142984"/>
            <a:ext cx="4500594" cy="2857520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2400" b="1" dirty="0" err="1" smtClean="0">
                <a:solidFill>
                  <a:schemeClr val="tx1"/>
                </a:solidFill>
              </a:rPr>
              <a:t>Botanika</a:t>
            </a:r>
            <a:r>
              <a:rPr lang="en-US" sz="2400" b="1" dirty="0" smtClean="0">
                <a:solidFill>
                  <a:schemeClr val="tx1"/>
                </a:solidFill>
              </a:rPr>
              <a:t>,</a:t>
            </a:r>
          </a:p>
          <a:p>
            <a:pPr algn="ctr"/>
            <a:r>
              <a:rPr lang="en-US" sz="2400" b="1" dirty="0" err="1" smtClean="0">
                <a:solidFill>
                  <a:schemeClr val="tx1"/>
                </a:solidFill>
              </a:rPr>
              <a:t>zoologiya</a:t>
            </a:r>
            <a:endParaRPr lang="en-US" sz="24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2400" b="1" dirty="0" err="1" smtClean="0">
                <a:solidFill>
                  <a:schemeClr val="tx1"/>
                </a:solidFill>
              </a:rPr>
              <a:t>mikrobiologiya</a:t>
            </a:r>
            <a:endParaRPr lang="en-US" sz="24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2400" b="1" dirty="0" err="1" smtClean="0">
                <a:solidFill>
                  <a:schemeClr val="tx1"/>
                </a:solidFill>
              </a:rPr>
              <a:t>mikologiya</a:t>
            </a:r>
            <a:r>
              <a:rPr lang="en-US" sz="2400" b="1" dirty="0" smtClean="0">
                <a:solidFill>
                  <a:schemeClr val="tx1"/>
                </a:solidFill>
              </a:rPr>
              <a:t>  </a:t>
            </a:r>
            <a:r>
              <a:rPr lang="en-US" sz="2400" b="1" dirty="0" err="1" smtClean="0">
                <a:solidFill>
                  <a:schemeClr val="tx1"/>
                </a:solidFill>
              </a:rPr>
              <a:t>va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h.k</a:t>
            </a:r>
            <a:endParaRPr lang="en-US" sz="2400" b="1" dirty="0" smtClean="0">
              <a:solidFill>
                <a:schemeClr val="tx1"/>
              </a:solidFill>
            </a:endParaRPr>
          </a:p>
          <a:p>
            <a:pPr algn="ctr"/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6" name="Поле 924"/>
          <p:cNvSpPr txBox="1">
            <a:spLocks noChangeArrowheads="1"/>
          </p:cNvSpPr>
          <p:nvPr/>
        </p:nvSpPr>
        <p:spPr bwMode="auto">
          <a:xfrm>
            <a:off x="428597" y="4643446"/>
            <a:ext cx="2428892" cy="1500198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4615" tIns="48895" rIns="94615" bIns="48895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Fanlararo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tarmoqlar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трелка вправо 9"/>
          <p:cNvSpPr/>
          <p:nvPr/>
        </p:nvSpPr>
        <p:spPr>
          <a:xfrm>
            <a:off x="3286116" y="3929066"/>
            <a:ext cx="4500594" cy="2928934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2000" b="1" dirty="0" err="1" smtClean="0">
                <a:solidFill>
                  <a:schemeClr val="tx1"/>
                </a:solidFill>
              </a:rPr>
              <a:t>Bioximiya,biofizika,biometriya</a:t>
            </a:r>
            <a:r>
              <a:rPr lang="en-US" sz="2000" b="1" dirty="0" smtClean="0">
                <a:solidFill>
                  <a:schemeClr val="tx1"/>
                </a:solidFill>
              </a:rPr>
              <a:t>,</a:t>
            </a:r>
          </a:p>
          <a:p>
            <a:pPr algn="ctr"/>
            <a:r>
              <a:rPr lang="en-US" sz="2000" b="1" dirty="0" err="1" smtClean="0">
                <a:solidFill>
                  <a:schemeClr val="tx1"/>
                </a:solidFill>
              </a:rPr>
              <a:t>ijtimoiy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biologiya</a:t>
            </a:r>
            <a:r>
              <a:rPr lang="en-US" sz="2000" b="1" dirty="0" smtClean="0">
                <a:solidFill>
                  <a:schemeClr val="tx1"/>
                </a:solidFill>
              </a:rPr>
              <a:t>,</a:t>
            </a:r>
          </a:p>
          <a:p>
            <a:pPr algn="ctr"/>
            <a:r>
              <a:rPr lang="en-US" sz="2000" b="1" dirty="0" err="1" smtClean="0">
                <a:solidFill>
                  <a:schemeClr val="tx1"/>
                </a:solidFill>
              </a:rPr>
              <a:t>Bioetika</a:t>
            </a:r>
            <a:r>
              <a:rPr lang="en-US" sz="2000" b="1" dirty="0" smtClean="0">
                <a:solidFill>
                  <a:schemeClr val="tx1"/>
                </a:solidFill>
              </a:rPr>
              <a:t>,</a:t>
            </a:r>
            <a:r>
              <a:rPr lang="ru-RU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bioestetika</a:t>
            </a:r>
            <a:r>
              <a:rPr lang="en-US" sz="2000" b="1" dirty="0" smtClean="0">
                <a:solidFill>
                  <a:schemeClr val="tx1"/>
                </a:solidFill>
              </a:rPr>
              <a:t>,</a:t>
            </a:r>
          </a:p>
          <a:p>
            <a:pPr algn="ctr"/>
            <a:r>
              <a:rPr lang="en-US" sz="2000" b="1" dirty="0" err="1" smtClean="0">
                <a:solidFill>
                  <a:schemeClr val="tx1"/>
                </a:solidFill>
              </a:rPr>
              <a:t>biosiyosat</a:t>
            </a:r>
            <a:endParaRPr lang="en-US" sz="2000" b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74638"/>
            <a:ext cx="8034096" cy="778098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O‘zR</a:t>
            </a:r>
            <a:r>
              <a:rPr lang="en-US" sz="28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FA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ilmiy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tadqiqot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institutlarida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olib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borila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yo</a:t>
            </a:r>
            <a:r>
              <a:rPr lang="en-US" sz="2800" b="1" dirty="0" err="1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tgan</a:t>
            </a:r>
            <a:r>
              <a:rPr lang="en-US" sz="28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ilmiy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izlanishlar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endParaRPr lang="ru-RU" sz="2800" dirty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3508615"/>
              </p:ext>
            </p:extLst>
          </p:nvPr>
        </p:nvGraphicFramePr>
        <p:xfrm>
          <a:off x="285720" y="1268214"/>
          <a:ext cx="8643998" cy="5661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47764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06090"/>
          </a:xfrm>
        </p:spPr>
        <p:txBody>
          <a:bodyPr>
            <a:noAutofit/>
          </a:bodyPr>
          <a:lstStyle/>
          <a:p>
            <a:pPr lvl="0" algn="ctr"/>
            <a:r>
              <a:rPr lang="en-US" sz="4800" b="1" dirty="0" smtClean="0">
                <a:solidFill>
                  <a:schemeClr val="accent4"/>
                </a:solidFill>
              </a:rPr>
              <a:t/>
            </a:r>
            <a:br>
              <a:rPr lang="en-US" sz="4800" b="1" dirty="0" smtClean="0">
                <a:solidFill>
                  <a:schemeClr val="accent4"/>
                </a:solidFill>
              </a:rPr>
            </a:br>
            <a:r>
              <a:rPr lang="uz-Cyrl-UZ" sz="48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TAJRIBA VA K</a:t>
            </a:r>
            <a:r>
              <a:rPr lang="en-US" sz="48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uz-Cyrl-UZ" sz="48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ZATISH</a:t>
            </a:r>
            <a:r>
              <a:rPr lang="ru-RU" sz="4800" b="1" dirty="0" smtClean="0">
                <a:solidFill>
                  <a:schemeClr val="accent4"/>
                </a:solidFill>
              </a:rPr>
              <a:t/>
            </a:r>
            <a:br>
              <a:rPr lang="ru-RU" sz="4800" b="1" dirty="0" smtClean="0">
                <a:solidFill>
                  <a:schemeClr val="accent4"/>
                </a:solidFill>
              </a:rPr>
            </a:br>
            <a:endParaRPr lang="ru-RU" sz="4800" b="1" dirty="0">
              <a:solidFill>
                <a:schemeClr val="accent4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 algn="ctr"/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Genomika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bioinformatika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markazida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asosan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sho’rga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kasalliklarga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erta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pishadigan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bargini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o’zi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to’kadigan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g‘o‘za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navlarini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olish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bug‘doy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kartoshka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navlarini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yaratish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bo‘yicha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ham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ilmiy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izlanishlar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olib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borilmoqda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388325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u="sng" dirty="0" smtClean="0">
                <a:solidFill>
                  <a:srgbClr val="FF0000"/>
                </a:solidFill>
              </a:rPr>
              <a:t/>
            </a:r>
            <a:br>
              <a:rPr lang="en-US" sz="4000" b="1" u="sng" dirty="0" smtClean="0">
                <a:solidFill>
                  <a:srgbClr val="FF0000"/>
                </a:solidFill>
              </a:rPr>
            </a:br>
            <a:r>
              <a:rPr lang="en-US" sz="4000" b="1" u="sng" dirty="0">
                <a:solidFill>
                  <a:srgbClr val="FF0000"/>
                </a:solidFill>
              </a:rPr>
              <a:t/>
            </a:r>
            <a:br>
              <a:rPr lang="en-US" sz="4000" b="1" u="sng" dirty="0">
                <a:solidFill>
                  <a:srgbClr val="FF0000"/>
                </a:solidFill>
              </a:rPr>
            </a:br>
            <a:r>
              <a:rPr lang="en-US" sz="4000" b="1" u="sng" dirty="0" smtClean="0">
                <a:solidFill>
                  <a:srgbClr val="FF0000"/>
                </a:solidFill>
              </a:rPr>
              <a:t/>
            </a:r>
            <a:br>
              <a:rPr lang="en-US" sz="4000" b="1" u="sng" dirty="0" smtClean="0">
                <a:solidFill>
                  <a:srgbClr val="FF0000"/>
                </a:solidFill>
              </a:rPr>
            </a:br>
            <a:r>
              <a:rPr lang="en-US" sz="4000" b="1" u="sng" dirty="0" smtClean="0">
                <a:solidFill>
                  <a:srgbClr val="FF0000"/>
                </a:solidFill>
              </a:rPr>
              <a:t>SO'NGGI </a:t>
            </a:r>
            <a:r>
              <a:rPr lang="en-US" sz="4000" b="1" u="sng" dirty="0">
                <a:solidFill>
                  <a:srgbClr val="FF0000"/>
                </a:solidFill>
              </a:rPr>
              <a:t>30 YIL ICHIDA BIOLOGIYANING ENG AJOYIB </a:t>
            </a:r>
            <a:r>
              <a:rPr lang="en-US" sz="4000" b="1" u="sng" dirty="0" smtClean="0">
                <a:solidFill>
                  <a:srgbClr val="FF0000"/>
                </a:solidFill>
              </a:rPr>
              <a:t>YUTUQLARI</a:t>
            </a:r>
            <a:r>
              <a:rPr lang="ru-RU" dirty="0"/>
              <a:t/>
            </a:r>
            <a:br>
              <a:rPr lang="ru-RU" dirty="0"/>
            </a:br>
            <a:r>
              <a:rPr lang="en-US" dirty="0"/>
              <a:t> </a:t>
            </a:r>
            <a:r>
              <a:rPr lang="ru-RU" dirty="0"/>
              <a:t/>
            </a:r>
            <a:br>
              <a:rPr lang="ru-RU" dirty="0"/>
            </a:br>
            <a:r>
              <a:rPr lang="en-US" dirty="0"/>
              <a:t> 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/>
              <a:t>1.RNK </a:t>
            </a:r>
            <a:r>
              <a:rPr lang="en-US" b="1" dirty="0" err="1"/>
              <a:t>aralashuvi</a:t>
            </a:r>
            <a:endParaRPr lang="ru-RU" dirty="0"/>
          </a:p>
          <a:p>
            <a:pPr algn="just"/>
            <a:r>
              <a:rPr lang="en-US" dirty="0"/>
              <a:t>1998 </a:t>
            </a:r>
            <a:r>
              <a:rPr lang="en-US" dirty="0" err="1"/>
              <a:t>yilda</a:t>
            </a:r>
            <a:r>
              <a:rPr lang="en-US" dirty="0"/>
              <a:t> RNK </a:t>
            </a:r>
            <a:r>
              <a:rPr lang="en-US" dirty="0" err="1"/>
              <a:t>bilan</a:t>
            </a:r>
            <a:r>
              <a:rPr lang="en-US" dirty="0"/>
              <a:t> </a:t>
            </a:r>
            <a:r>
              <a:rPr lang="en-US" dirty="0" err="1"/>
              <a:t>bog'liq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qator</a:t>
            </a:r>
            <a:r>
              <a:rPr lang="en-US" dirty="0"/>
              <a:t> </a:t>
            </a:r>
            <a:r>
              <a:rPr lang="en-US" dirty="0" err="1"/>
              <a:t>tadqiqotlar</a:t>
            </a:r>
            <a:r>
              <a:rPr lang="en-US" dirty="0"/>
              <a:t> </a:t>
            </a:r>
            <a:r>
              <a:rPr lang="en-US" dirty="0" err="1"/>
              <a:t>nashr</a:t>
            </a:r>
            <a:r>
              <a:rPr lang="en-US" dirty="0"/>
              <a:t> </a:t>
            </a:r>
            <a:r>
              <a:rPr lang="en-US" dirty="0" err="1"/>
              <a:t>etildi</a:t>
            </a:r>
            <a:r>
              <a:rPr lang="en-US" dirty="0"/>
              <a:t>. Bu </a:t>
            </a:r>
            <a:r>
              <a:rPr lang="en-US" dirty="0" err="1"/>
              <a:t>holatlar</a:t>
            </a:r>
            <a:r>
              <a:rPr lang="en-US" dirty="0"/>
              <a:t> gen </a:t>
            </a:r>
            <a:r>
              <a:rPr lang="en-US" dirty="0" err="1"/>
              <a:t>ekspressioni</a:t>
            </a:r>
            <a:r>
              <a:rPr lang="en-US" dirty="0"/>
              <a:t> RNK </a:t>
            </a:r>
            <a:r>
              <a:rPr lang="en-US" dirty="0" err="1"/>
              <a:t>interferentsiyasi</a:t>
            </a:r>
            <a:r>
              <a:rPr lang="en-US" dirty="0"/>
              <a:t> deb </a:t>
            </a:r>
            <a:r>
              <a:rPr lang="en-US" dirty="0" err="1"/>
              <a:t>ataladigan</a:t>
            </a:r>
            <a:r>
              <a:rPr lang="en-US" dirty="0"/>
              <a:t> </a:t>
            </a:r>
            <a:r>
              <a:rPr lang="en-US" dirty="0" err="1"/>
              <a:t>biologik</a:t>
            </a:r>
            <a:r>
              <a:rPr lang="en-US" dirty="0"/>
              <a:t> </a:t>
            </a:r>
            <a:r>
              <a:rPr lang="en-US" dirty="0" err="1"/>
              <a:t>mexanizm</a:t>
            </a:r>
            <a:r>
              <a:rPr lang="en-US" dirty="0"/>
              <a:t> </a:t>
            </a:r>
            <a:r>
              <a:rPr lang="en-US" dirty="0" err="1"/>
              <a:t>tomonidan</a:t>
            </a:r>
            <a:r>
              <a:rPr lang="en-US" dirty="0"/>
              <a:t> </a:t>
            </a:r>
            <a:r>
              <a:rPr lang="en-US" dirty="0" err="1"/>
              <a:t>boshqarilishini</a:t>
            </a:r>
            <a:r>
              <a:rPr lang="en-US" dirty="0"/>
              <a:t> </a:t>
            </a:r>
            <a:r>
              <a:rPr lang="en-US" dirty="0" err="1"/>
              <a:t>bildiradi</a:t>
            </a:r>
            <a:r>
              <a:rPr lang="en-US" dirty="0"/>
              <a:t>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04953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n-US" b="1" dirty="0"/>
              <a:t>2.Birinchi </a:t>
            </a:r>
            <a:r>
              <a:rPr lang="en-US" b="1" dirty="0" err="1"/>
              <a:t>klonlangan</a:t>
            </a:r>
            <a:r>
              <a:rPr lang="en-US" b="1" dirty="0"/>
              <a:t> </a:t>
            </a:r>
            <a:r>
              <a:rPr lang="en-US" b="1" dirty="0" err="1"/>
              <a:t>kattalar</a:t>
            </a:r>
            <a:r>
              <a:rPr lang="en-US" b="1" dirty="0"/>
              <a:t> </a:t>
            </a:r>
            <a:r>
              <a:rPr lang="en-US" b="1" dirty="0" err="1"/>
              <a:t>sutemizuvchisi</a:t>
            </a:r>
            <a:endParaRPr lang="ru-RU" dirty="0"/>
          </a:p>
          <a:p>
            <a:pPr algn="just"/>
            <a:r>
              <a:rPr lang="en-US" dirty="0" err="1"/>
              <a:t>Sutemizuvchi</a:t>
            </a:r>
            <a:r>
              <a:rPr lang="en-US" dirty="0"/>
              <a:t> </a:t>
            </a:r>
            <a:r>
              <a:rPr lang="en-US" dirty="0" err="1"/>
              <a:t>klonlangan</a:t>
            </a:r>
            <a:r>
              <a:rPr lang="en-US" dirty="0"/>
              <a:t> </a:t>
            </a:r>
            <a:r>
              <a:rPr lang="en-US" dirty="0" err="1"/>
              <a:t>birinchi</a:t>
            </a:r>
            <a:r>
              <a:rPr lang="en-US" dirty="0"/>
              <a:t> </a:t>
            </a:r>
            <a:r>
              <a:rPr lang="en-US" dirty="0" err="1"/>
              <a:t>ish</a:t>
            </a:r>
            <a:r>
              <a:rPr lang="en-US" dirty="0"/>
              <a:t> 1996 </a:t>
            </a:r>
            <a:r>
              <a:rPr lang="en-US" dirty="0" err="1"/>
              <a:t>yilda</a:t>
            </a:r>
            <a:r>
              <a:rPr lang="en-US" dirty="0"/>
              <a:t> </a:t>
            </a:r>
            <a:r>
              <a:rPr lang="en-US" dirty="0" err="1"/>
              <a:t>olimlar</a:t>
            </a:r>
            <a:r>
              <a:rPr lang="en-US" dirty="0"/>
              <a:t> </a:t>
            </a:r>
            <a:r>
              <a:rPr lang="en-US" dirty="0" err="1"/>
              <a:t>tomonidan</a:t>
            </a:r>
            <a:r>
              <a:rPr lang="en-US" dirty="0"/>
              <a:t> </a:t>
            </a:r>
            <a:r>
              <a:rPr lang="en-US" dirty="0" err="1"/>
              <a:t>xonakilashtirilgan</a:t>
            </a:r>
            <a:r>
              <a:rPr lang="en-US" dirty="0"/>
              <a:t> </a:t>
            </a:r>
            <a:r>
              <a:rPr lang="en-US" dirty="0" err="1"/>
              <a:t>urg'ochi</a:t>
            </a:r>
            <a:r>
              <a:rPr lang="en-US" dirty="0"/>
              <a:t> </a:t>
            </a:r>
            <a:r>
              <a:rPr lang="en-US" dirty="0" err="1"/>
              <a:t>qo'yda</a:t>
            </a:r>
            <a:r>
              <a:rPr lang="en-US" dirty="0"/>
              <a:t> </a:t>
            </a:r>
            <a:r>
              <a:rPr lang="en-US" dirty="0" err="1"/>
              <a:t>amalga</a:t>
            </a:r>
            <a:r>
              <a:rPr lang="en-US" dirty="0"/>
              <a:t> </a:t>
            </a:r>
            <a:r>
              <a:rPr lang="en-US" dirty="0" err="1"/>
              <a:t>oshirilgan</a:t>
            </a:r>
            <a:r>
              <a:rPr lang="en-US" dirty="0"/>
              <a:t>.</a:t>
            </a:r>
            <a:endParaRPr lang="ru-RU" dirty="0"/>
          </a:p>
          <a:p>
            <a:pPr algn="just"/>
            <a:r>
              <a:rPr lang="en-US" dirty="0" err="1"/>
              <a:t>Tajribani</a:t>
            </a:r>
            <a:r>
              <a:rPr lang="en-US" dirty="0"/>
              <a:t> </a:t>
            </a:r>
            <a:r>
              <a:rPr lang="en-US" dirty="0" err="1"/>
              <a:t>amalga</a:t>
            </a:r>
            <a:r>
              <a:rPr lang="en-US" dirty="0"/>
              <a:t> </a:t>
            </a:r>
            <a:r>
              <a:rPr lang="en-US" dirty="0" err="1"/>
              <a:t>oshirish</a:t>
            </a:r>
            <a:r>
              <a:rPr lang="en-US" dirty="0"/>
              <a:t> </a:t>
            </a:r>
            <a:r>
              <a:rPr lang="en-US" dirty="0" err="1"/>
              <a:t>uchun</a:t>
            </a:r>
            <a:r>
              <a:rPr lang="en-US" dirty="0"/>
              <a:t> </a:t>
            </a:r>
            <a:r>
              <a:rPr lang="en-US" dirty="0" err="1"/>
              <a:t>kattalar</a:t>
            </a:r>
            <a:r>
              <a:rPr lang="en-US" dirty="0"/>
              <a:t> </a:t>
            </a:r>
            <a:r>
              <a:rPr lang="en-US" dirty="0" err="1"/>
              <a:t>holatida</a:t>
            </a:r>
            <a:r>
              <a:rPr lang="en-US" dirty="0"/>
              <a:t> </a:t>
            </a:r>
            <a:r>
              <a:rPr lang="en-US" dirty="0" err="1"/>
              <a:t>bo'lgan</a:t>
            </a:r>
            <a:r>
              <a:rPr lang="en-US" dirty="0"/>
              <a:t> </a:t>
            </a:r>
            <a:r>
              <a:rPr lang="en-US" dirty="0" err="1"/>
              <a:t>sut</a:t>
            </a:r>
            <a:r>
              <a:rPr lang="en-US" dirty="0"/>
              <a:t> </a:t>
            </a:r>
            <a:r>
              <a:rPr lang="en-US" dirty="0" err="1"/>
              <a:t>bezlarining</a:t>
            </a:r>
            <a:r>
              <a:rPr lang="en-US" dirty="0"/>
              <a:t> </a:t>
            </a:r>
            <a:r>
              <a:rPr lang="en-US" dirty="0" err="1"/>
              <a:t>somatik</a:t>
            </a:r>
            <a:r>
              <a:rPr lang="en-US" dirty="0"/>
              <a:t> </a:t>
            </a:r>
            <a:r>
              <a:rPr lang="en-US" dirty="0" err="1"/>
              <a:t>hujayralari</a:t>
            </a:r>
            <a:r>
              <a:rPr lang="en-US" dirty="0"/>
              <a:t> </a:t>
            </a:r>
            <a:r>
              <a:rPr lang="en-US" dirty="0" err="1"/>
              <a:t>ishlatilgan</a:t>
            </a:r>
            <a:r>
              <a:rPr lang="en-US" dirty="0"/>
              <a:t>. </a:t>
            </a:r>
            <a:r>
              <a:rPr lang="en-US" dirty="0" err="1"/>
              <a:t>Amaldagi</a:t>
            </a:r>
            <a:r>
              <a:rPr lang="en-US" dirty="0"/>
              <a:t> </a:t>
            </a:r>
            <a:r>
              <a:rPr lang="en-US" dirty="0" err="1"/>
              <a:t>jarayon</a:t>
            </a:r>
            <a:r>
              <a:rPr lang="en-US" dirty="0"/>
              <a:t> </a:t>
            </a:r>
            <a:r>
              <a:rPr lang="en-US" dirty="0" err="1"/>
              <a:t>yadro</a:t>
            </a:r>
            <a:r>
              <a:rPr lang="en-US" dirty="0"/>
              <a:t> </a:t>
            </a:r>
            <a:r>
              <a:rPr lang="en-US" dirty="0" err="1"/>
              <a:t>uzatish</a:t>
            </a:r>
            <a:r>
              <a:rPr lang="en-US" dirty="0"/>
              <a:t> </a:t>
            </a:r>
            <a:r>
              <a:rPr lang="en-US" dirty="0" err="1"/>
              <a:t>edi</a:t>
            </a:r>
            <a:r>
              <a:rPr lang="en-US" dirty="0"/>
              <a:t>. </a:t>
            </a:r>
            <a:r>
              <a:rPr lang="en-US" dirty="0" err="1"/>
              <a:t>Olingan</a:t>
            </a:r>
            <a:r>
              <a:rPr lang="en-US" dirty="0"/>
              <a:t> </a:t>
            </a:r>
            <a:r>
              <a:rPr lang="en-US" dirty="0" err="1"/>
              <a:t>Dolli</a:t>
            </a:r>
            <a:r>
              <a:rPr lang="en-US" dirty="0"/>
              <a:t> deb </a:t>
            </a:r>
            <a:r>
              <a:rPr lang="en-US" dirty="0" err="1"/>
              <a:t>nomlangan</a:t>
            </a:r>
            <a:r>
              <a:rPr lang="en-US" dirty="0"/>
              <a:t> </a:t>
            </a:r>
            <a:r>
              <a:rPr lang="en-US" dirty="0" err="1"/>
              <a:t>qo'ylar</a:t>
            </a:r>
            <a:r>
              <a:rPr lang="en-US" dirty="0"/>
              <a:t> </a:t>
            </a:r>
            <a:r>
              <a:rPr lang="en-US" dirty="0" err="1"/>
              <a:t>o'sdi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rivojlandi</a:t>
            </a:r>
            <a:r>
              <a:rPr lang="en-US" dirty="0"/>
              <a:t>, </a:t>
            </a:r>
            <a:r>
              <a:rPr lang="en-US" dirty="0" err="1"/>
              <a:t>tabiiy</a:t>
            </a:r>
            <a:r>
              <a:rPr lang="en-US" dirty="0"/>
              <a:t> </a:t>
            </a:r>
            <a:r>
              <a:rPr lang="en-US" dirty="0" err="1"/>
              <a:t>ravishda</a:t>
            </a:r>
            <a:r>
              <a:rPr lang="en-US" dirty="0"/>
              <a:t> </a:t>
            </a:r>
            <a:r>
              <a:rPr lang="en-US" dirty="0" err="1"/>
              <a:t>ko'paytirish</a:t>
            </a:r>
            <a:r>
              <a:rPr lang="en-US" dirty="0"/>
              <a:t> </a:t>
            </a:r>
            <a:r>
              <a:rPr lang="en-US" dirty="0" err="1"/>
              <a:t>uchun</a:t>
            </a:r>
            <a:r>
              <a:rPr lang="en-US" dirty="0"/>
              <a:t> </a:t>
            </a:r>
            <a:r>
              <a:rPr lang="en-US" dirty="0" err="1"/>
              <a:t>hech</a:t>
            </a:r>
            <a:r>
              <a:rPr lang="en-US" dirty="0"/>
              <a:t> </a:t>
            </a:r>
            <a:r>
              <a:rPr lang="en-US" dirty="0" err="1"/>
              <a:t>qanday</a:t>
            </a:r>
            <a:r>
              <a:rPr lang="en-US" dirty="0"/>
              <a:t> </a:t>
            </a:r>
            <a:r>
              <a:rPr lang="en-US" dirty="0" err="1"/>
              <a:t>noqulaylik</a:t>
            </a:r>
            <a:r>
              <a:rPr lang="en-US" dirty="0"/>
              <a:t> </a:t>
            </a:r>
            <a:r>
              <a:rPr lang="en-US" dirty="0" err="1"/>
              <a:t>tug'dirmadi</a:t>
            </a:r>
            <a:r>
              <a:rPr lang="en-US" dirty="0"/>
              <a:t>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2195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en-US" b="1" dirty="0"/>
              <a:t>3.Inson </a:t>
            </a:r>
            <a:r>
              <a:rPr lang="en-US" b="1" dirty="0" err="1"/>
              <a:t>genomini</a:t>
            </a:r>
            <a:r>
              <a:rPr lang="en-US" b="1" dirty="0"/>
              <a:t> </a:t>
            </a:r>
            <a:r>
              <a:rPr lang="en-US" b="1" dirty="0" err="1"/>
              <a:t>xaritalash</a:t>
            </a:r>
            <a:endParaRPr lang="ru-RU" dirty="0"/>
          </a:p>
          <a:p>
            <a:pPr algn="just"/>
            <a:r>
              <a:rPr lang="en-US" dirty="0" err="1"/>
              <a:t>Ushbu</a:t>
            </a:r>
            <a:r>
              <a:rPr lang="en-US" dirty="0"/>
              <a:t> </a:t>
            </a:r>
            <a:r>
              <a:rPr lang="en-US" dirty="0" err="1"/>
              <a:t>buyuk</a:t>
            </a:r>
            <a:r>
              <a:rPr lang="en-US" dirty="0"/>
              <a:t> </a:t>
            </a:r>
            <a:r>
              <a:rPr lang="en-US" dirty="0" err="1"/>
              <a:t>biologik</a:t>
            </a:r>
            <a:r>
              <a:rPr lang="en-US" dirty="0"/>
              <a:t> </a:t>
            </a:r>
            <a:r>
              <a:rPr lang="en-US" dirty="0" err="1"/>
              <a:t>yutuqni</a:t>
            </a:r>
            <a:r>
              <a:rPr lang="en-US" dirty="0"/>
              <a:t> </a:t>
            </a:r>
            <a:r>
              <a:rPr lang="en-US" dirty="0" err="1"/>
              <a:t>amalga</a:t>
            </a:r>
            <a:r>
              <a:rPr lang="en-US" dirty="0"/>
              <a:t> </a:t>
            </a:r>
            <a:r>
              <a:rPr lang="en-US" dirty="0" err="1"/>
              <a:t>oshirish</a:t>
            </a:r>
            <a:r>
              <a:rPr lang="en-US" dirty="0"/>
              <a:t> </a:t>
            </a:r>
            <a:r>
              <a:rPr lang="en-US" dirty="0" err="1"/>
              <a:t>uchun</a:t>
            </a:r>
            <a:r>
              <a:rPr lang="en-US" dirty="0"/>
              <a:t> 10 </a:t>
            </a:r>
            <a:r>
              <a:rPr lang="en-US" dirty="0" err="1"/>
              <a:t>yildan</a:t>
            </a:r>
            <a:r>
              <a:rPr lang="en-US" dirty="0"/>
              <a:t> </a:t>
            </a:r>
            <a:r>
              <a:rPr lang="en-US" dirty="0" err="1"/>
              <a:t>ko'proq</a:t>
            </a:r>
            <a:r>
              <a:rPr lang="en-US" dirty="0"/>
              <a:t> </a:t>
            </a:r>
            <a:r>
              <a:rPr lang="en-US" dirty="0" err="1"/>
              <a:t>vaqt</a:t>
            </a:r>
            <a:r>
              <a:rPr lang="en-US" dirty="0"/>
              <a:t> </a:t>
            </a:r>
            <a:r>
              <a:rPr lang="en-US" dirty="0" err="1"/>
              <a:t>ketdi</a:t>
            </a:r>
            <a:r>
              <a:rPr lang="en-US" dirty="0"/>
              <a:t>, </a:t>
            </a:r>
            <a:r>
              <a:rPr lang="en-US" dirty="0" err="1"/>
              <a:t>bu</a:t>
            </a:r>
            <a:r>
              <a:rPr lang="en-US" dirty="0"/>
              <a:t> </a:t>
            </a:r>
            <a:r>
              <a:rPr lang="en-US" dirty="0" err="1"/>
              <a:t>dunyo</a:t>
            </a:r>
            <a:r>
              <a:rPr lang="en-US" dirty="0"/>
              <a:t> </a:t>
            </a:r>
            <a:r>
              <a:rPr lang="en-US" dirty="0" err="1"/>
              <a:t>bo'ylab</a:t>
            </a:r>
            <a:r>
              <a:rPr lang="en-US" dirty="0"/>
              <a:t> </a:t>
            </a:r>
            <a:r>
              <a:rPr lang="en-US" dirty="0" err="1"/>
              <a:t>ko'plab</a:t>
            </a:r>
            <a:r>
              <a:rPr lang="en-US" dirty="0"/>
              <a:t> </a:t>
            </a:r>
            <a:r>
              <a:rPr lang="en-US" dirty="0" err="1"/>
              <a:t>olimlarning</a:t>
            </a:r>
            <a:r>
              <a:rPr lang="en-US" dirty="0"/>
              <a:t> </a:t>
            </a:r>
            <a:r>
              <a:rPr lang="en-US" dirty="0" err="1"/>
              <a:t>hissasi</a:t>
            </a:r>
            <a:r>
              <a:rPr lang="en-US" dirty="0"/>
              <a:t> </a:t>
            </a:r>
            <a:r>
              <a:rPr lang="en-US" dirty="0" err="1"/>
              <a:t>tufayli</a:t>
            </a:r>
            <a:r>
              <a:rPr lang="en-US" dirty="0"/>
              <a:t> </a:t>
            </a:r>
            <a:r>
              <a:rPr lang="en-US" dirty="0" err="1"/>
              <a:t>erishildi</a:t>
            </a:r>
            <a:r>
              <a:rPr lang="en-US" dirty="0"/>
              <a:t>. 2000 </a:t>
            </a:r>
            <a:r>
              <a:rPr lang="en-US" dirty="0" err="1"/>
              <a:t>yilda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guruh</a:t>
            </a:r>
            <a:r>
              <a:rPr lang="en-US" dirty="0"/>
              <a:t> </a:t>
            </a:r>
            <a:r>
              <a:rPr lang="en-US" dirty="0" err="1"/>
              <a:t>tadqiqotchilar</a:t>
            </a:r>
            <a:r>
              <a:rPr lang="en-US" dirty="0"/>
              <a:t> </a:t>
            </a:r>
            <a:r>
              <a:rPr lang="en-US" dirty="0" err="1"/>
              <a:t>inson</a:t>
            </a:r>
            <a:r>
              <a:rPr lang="en-US" dirty="0"/>
              <a:t> </a:t>
            </a:r>
            <a:r>
              <a:rPr lang="en-US" dirty="0" err="1"/>
              <a:t>genomining</a:t>
            </a:r>
            <a:r>
              <a:rPr lang="en-US" dirty="0"/>
              <a:t> </a:t>
            </a:r>
            <a:r>
              <a:rPr lang="en-US" dirty="0" err="1"/>
              <a:t>deyarli</a:t>
            </a:r>
            <a:r>
              <a:rPr lang="en-US" dirty="0"/>
              <a:t> </a:t>
            </a:r>
            <a:r>
              <a:rPr lang="en-US" dirty="0" err="1"/>
              <a:t>aniq</a:t>
            </a:r>
            <a:r>
              <a:rPr lang="en-US" dirty="0"/>
              <a:t> </a:t>
            </a:r>
            <a:r>
              <a:rPr lang="en-US" dirty="0" err="1"/>
              <a:t>xaritasini</a:t>
            </a:r>
            <a:r>
              <a:rPr lang="en-US" dirty="0"/>
              <a:t> </a:t>
            </a:r>
            <a:r>
              <a:rPr lang="en-US" dirty="0" err="1"/>
              <a:t>taqdim</a:t>
            </a:r>
            <a:r>
              <a:rPr lang="en-US" dirty="0"/>
              <a:t> </a:t>
            </a:r>
            <a:r>
              <a:rPr lang="en-US" dirty="0" err="1"/>
              <a:t>etdilar</a:t>
            </a:r>
            <a:r>
              <a:rPr lang="en-US" dirty="0"/>
              <a:t>. </a:t>
            </a:r>
            <a:r>
              <a:rPr lang="en-US" dirty="0" err="1"/>
              <a:t>Ishning</a:t>
            </a:r>
            <a:r>
              <a:rPr lang="en-US" dirty="0"/>
              <a:t> </a:t>
            </a:r>
            <a:r>
              <a:rPr lang="en-US" dirty="0" err="1"/>
              <a:t>aniq</a:t>
            </a:r>
            <a:r>
              <a:rPr lang="en-US" dirty="0"/>
              <a:t> </a:t>
            </a:r>
            <a:r>
              <a:rPr lang="en-US" dirty="0" err="1"/>
              <a:t>versiyasi</a:t>
            </a:r>
            <a:r>
              <a:rPr lang="en-US" dirty="0"/>
              <a:t> 2003 </a:t>
            </a:r>
            <a:r>
              <a:rPr lang="en-US" dirty="0" err="1"/>
              <a:t>yilda</a:t>
            </a:r>
            <a:r>
              <a:rPr lang="en-US" dirty="0"/>
              <a:t> </a:t>
            </a:r>
            <a:r>
              <a:rPr lang="en-US" dirty="0" err="1"/>
              <a:t>yakunlangan</a:t>
            </a:r>
            <a:r>
              <a:rPr lang="en-US" dirty="0" smtClean="0"/>
              <a:t>.</a:t>
            </a:r>
          </a:p>
          <a:p>
            <a:pPr algn="just"/>
            <a:r>
              <a:rPr lang="en-US" dirty="0" err="1"/>
              <a:t>Inson</a:t>
            </a:r>
            <a:r>
              <a:rPr lang="en-US" dirty="0"/>
              <a:t> </a:t>
            </a:r>
            <a:r>
              <a:rPr lang="en-US" dirty="0" err="1"/>
              <a:t>genomining</a:t>
            </a:r>
            <a:r>
              <a:rPr lang="en-US" dirty="0"/>
              <a:t> </a:t>
            </a:r>
            <a:r>
              <a:rPr lang="en-US" dirty="0" err="1"/>
              <a:t>ushbu</a:t>
            </a:r>
            <a:r>
              <a:rPr lang="en-US" dirty="0"/>
              <a:t> </a:t>
            </a:r>
            <a:r>
              <a:rPr lang="en-US" dirty="0" err="1"/>
              <a:t>xaritasida</a:t>
            </a:r>
            <a:r>
              <a:rPr lang="en-US" dirty="0"/>
              <a:t> </a:t>
            </a:r>
            <a:r>
              <a:rPr lang="en-US" dirty="0" err="1"/>
              <a:t>shaxsning</a:t>
            </a:r>
            <a:r>
              <a:rPr lang="en-US" dirty="0"/>
              <a:t> </a:t>
            </a:r>
            <a:r>
              <a:rPr lang="en-US" dirty="0" err="1"/>
              <a:t>barcha</a:t>
            </a:r>
            <a:r>
              <a:rPr lang="en-US" dirty="0"/>
              <a:t> </a:t>
            </a:r>
            <a:r>
              <a:rPr lang="en-US" dirty="0" err="1"/>
              <a:t>genetik</a:t>
            </a:r>
            <a:r>
              <a:rPr lang="en-US" dirty="0"/>
              <a:t> </a:t>
            </a:r>
            <a:r>
              <a:rPr lang="en-US" dirty="0" err="1"/>
              <a:t>ma'lumotlarini</a:t>
            </a:r>
            <a:r>
              <a:rPr lang="en-US" dirty="0"/>
              <a:t> </a:t>
            </a:r>
            <a:r>
              <a:rPr lang="en-US" dirty="0" err="1"/>
              <a:t>o'z</a:t>
            </a:r>
            <a:r>
              <a:rPr lang="en-US" dirty="0"/>
              <a:t> </a:t>
            </a:r>
            <a:r>
              <a:rPr lang="en-US" dirty="0" err="1"/>
              <a:t>ichiga</a:t>
            </a:r>
            <a:r>
              <a:rPr lang="en-US" dirty="0"/>
              <a:t> </a:t>
            </a:r>
            <a:r>
              <a:rPr lang="en-US" dirty="0" err="1"/>
              <a:t>olgan</a:t>
            </a:r>
            <a:r>
              <a:rPr lang="en-US" dirty="0"/>
              <a:t> </a:t>
            </a:r>
            <a:r>
              <a:rPr lang="en-US" dirty="0" err="1"/>
              <a:t>har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xromosomaning</a:t>
            </a:r>
            <a:r>
              <a:rPr lang="en-US" dirty="0"/>
              <a:t> </a:t>
            </a:r>
            <a:r>
              <a:rPr lang="en-US" dirty="0" err="1"/>
              <a:t>joylashuvi</a:t>
            </a:r>
            <a:r>
              <a:rPr lang="en-US" dirty="0"/>
              <a:t> </a:t>
            </a:r>
            <a:r>
              <a:rPr lang="en-US" dirty="0" err="1"/>
              <a:t>ko'rsatilgan</a:t>
            </a:r>
            <a:r>
              <a:rPr lang="en-US" dirty="0"/>
              <a:t>. </a:t>
            </a:r>
            <a:r>
              <a:rPr lang="en-US" dirty="0" err="1"/>
              <a:t>Ushbu</a:t>
            </a:r>
            <a:r>
              <a:rPr lang="en-US" dirty="0"/>
              <a:t> </a:t>
            </a:r>
            <a:r>
              <a:rPr lang="en-US" dirty="0" err="1"/>
              <a:t>ma'lumotlar</a:t>
            </a:r>
            <a:r>
              <a:rPr lang="en-US" dirty="0"/>
              <a:t> </a:t>
            </a:r>
            <a:r>
              <a:rPr lang="en-US" dirty="0" err="1"/>
              <a:t>yordamida</a:t>
            </a:r>
            <a:r>
              <a:rPr lang="en-US" dirty="0"/>
              <a:t> </a:t>
            </a:r>
            <a:r>
              <a:rPr lang="en-US" dirty="0" err="1"/>
              <a:t>mutaxassislar</a:t>
            </a:r>
            <a:r>
              <a:rPr lang="en-US" dirty="0"/>
              <a:t> </a:t>
            </a:r>
            <a:r>
              <a:rPr lang="en-US" dirty="0" err="1"/>
              <a:t>genetik</a:t>
            </a:r>
            <a:r>
              <a:rPr lang="en-US" dirty="0"/>
              <a:t> </a:t>
            </a:r>
            <a:r>
              <a:rPr lang="en-US" dirty="0" err="1"/>
              <a:t>kasalliklarning</a:t>
            </a:r>
            <a:r>
              <a:rPr lang="en-US" dirty="0"/>
              <a:t> </a:t>
            </a:r>
            <a:r>
              <a:rPr lang="en-US" dirty="0" err="1"/>
              <a:t>barcha</a:t>
            </a:r>
            <a:r>
              <a:rPr lang="en-US" dirty="0"/>
              <a:t> </a:t>
            </a:r>
            <a:r>
              <a:rPr lang="en-US" dirty="0" err="1"/>
              <a:t>tafsilotlarini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tekshirmoqchi</a:t>
            </a:r>
            <a:r>
              <a:rPr lang="en-US" dirty="0"/>
              <a:t> </a:t>
            </a:r>
            <a:r>
              <a:rPr lang="en-US" dirty="0" err="1"/>
              <a:t>bo'lgan</a:t>
            </a:r>
            <a:r>
              <a:rPr lang="en-US" dirty="0"/>
              <a:t> </a:t>
            </a:r>
            <a:r>
              <a:rPr lang="en-US" dirty="0" err="1"/>
              <a:t>boshqa</a:t>
            </a:r>
            <a:r>
              <a:rPr lang="en-US" dirty="0"/>
              <a:t> </a:t>
            </a:r>
            <a:r>
              <a:rPr lang="en-US" dirty="0" err="1"/>
              <a:t>jihatlarni</a:t>
            </a:r>
            <a:r>
              <a:rPr lang="en-US" dirty="0"/>
              <a:t> </a:t>
            </a:r>
            <a:r>
              <a:rPr lang="en-US" dirty="0" err="1"/>
              <a:t>bilib</a:t>
            </a:r>
            <a:r>
              <a:rPr lang="en-US" dirty="0"/>
              <a:t> </a:t>
            </a:r>
            <a:r>
              <a:rPr lang="en-US" dirty="0" err="1"/>
              <a:t>olishlari</a:t>
            </a:r>
            <a:r>
              <a:rPr lang="en-US" dirty="0"/>
              <a:t> </a:t>
            </a:r>
            <a:r>
              <a:rPr lang="en-US" dirty="0" err="1"/>
              <a:t>mumkin</a:t>
            </a:r>
            <a:r>
              <a:rPr lang="en-US" dirty="0"/>
              <a:t>.</a:t>
            </a:r>
            <a:endParaRPr lang="ru-RU" dirty="0"/>
          </a:p>
          <a:p>
            <a:pPr algn="just"/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914926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7408</TotalTime>
  <Words>1062</Words>
  <Application>Microsoft Office PowerPoint</Application>
  <PresentationFormat>Экран (4:3)</PresentationFormat>
  <Paragraphs>158</Paragraphs>
  <Slides>22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Arial</vt:lpstr>
      <vt:lpstr>Arial Black</vt:lpstr>
      <vt:lpstr>Calibri</vt:lpstr>
      <vt:lpstr>Times New Roman</vt:lpstr>
      <vt:lpstr>Wingdings</vt:lpstr>
      <vt:lpstr>Тема Office</vt:lpstr>
      <vt:lpstr>Fandagi yangiliklar, fanni o'qitishning  dolzarb  masalalari moduli  </vt:lpstr>
      <vt:lpstr>REJA</vt:lpstr>
      <vt:lpstr>Презентация PowerPoint</vt:lpstr>
      <vt:lpstr>Презентация PowerPoint</vt:lpstr>
      <vt:lpstr>O‘zR FA ilmiy tadqiqot institutlarida olib borilayotgan ilmiy izlanishlar. </vt:lpstr>
      <vt:lpstr> TAJRIBA VA KUZATISH </vt:lpstr>
      <vt:lpstr>   SO'NGGI 30 YIL ICHIDA BIOLOGIYANING ENG AJOYIB YUTUQLARI    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JADVALNI TO`LDIRING</vt:lpstr>
      <vt:lpstr>JADVALNI TO`LDIRING</vt:lpstr>
      <vt:lpstr>JADVALNI TO`LDIRING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Iroda</dc:creator>
  <cp:lastModifiedBy>User</cp:lastModifiedBy>
  <cp:revision>455</cp:revision>
  <dcterms:created xsi:type="dcterms:W3CDTF">2020-06-20T07:05:09Z</dcterms:created>
  <dcterms:modified xsi:type="dcterms:W3CDTF">2023-09-06T06:12:42Z</dcterms:modified>
</cp:coreProperties>
</file>