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7"/>
  </p:notesMasterIdLst>
  <p:sldIdLst>
    <p:sldId id="405" r:id="rId3"/>
    <p:sldId id="357" r:id="rId4"/>
    <p:sldId id="408" r:id="rId5"/>
    <p:sldId id="409" r:id="rId6"/>
    <p:sldId id="358" r:id="rId7"/>
    <p:sldId id="359" r:id="rId8"/>
    <p:sldId id="360" r:id="rId9"/>
    <p:sldId id="379" r:id="rId10"/>
    <p:sldId id="380" r:id="rId11"/>
    <p:sldId id="381" r:id="rId12"/>
    <p:sldId id="382" r:id="rId13"/>
    <p:sldId id="383" r:id="rId14"/>
    <p:sldId id="361" r:id="rId15"/>
    <p:sldId id="362" r:id="rId16"/>
    <p:sldId id="345" r:id="rId17"/>
    <p:sldId id="364" r:id="rId18"/>
    <p:sldId id="376" r:id="rId19"/>
    <p:sldId id="346" r:id="rId20"/>
    <p:sldId id="365" r:id="rId21"/>
    <p:sldId id="353" r:id="rId22"/>
    <p:sldId id="368" r:id="rId23"/>
    <p:sldId id="374" r:id="rId24"/>
    <p:sldId id="370" r:id="rId25"/>
    <p:sldId id="377" r:id="rId26"/>
  </p:sldIdLst>
  <p:sldSz cx="12192000" cy="6858000"/>
  <p:notesSz cx="6858000" cy="9144000"/>
  <p:embeddedFontLst>
    <p:embeddedFont>
      <p:font typeface="Malgun Gothic" panose="020B0503020000020004" pitchFamily="34" charset="-127"/>
      <p:regular r:id="rId28"/>
      <p:bold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Open Sans Light" panose="020B060402020202020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olBoran" panose="020B0604020202020204" charset="0"/>
      <p:regular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Rockwell Condensed" panose="02060603050405020104" pitchFamily="18" charset="0"/>
      <p:regular r:id="rId45"/>
      <p:bold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Rockwell" panose="02060603020205020403" pitchFamily="18" charset="0"/>
      <p:regular r:id="rId51"/>
      <p:bold r:id="rId52"/>
      <p:italic r:id="rId53"/>
      <p:boldItalic r:id="rId54"/>
    </p:embeddedFont>
    <p:embeddedFont>
      <p:font typeface="Garamond" panose="02020404030301010803" pitchFamily="18" charset="0"/>
      <p:regular r:id="rId55"/>
      <p:bold r:id="rId56"/>
      <p:italic r:id="rId57"/>
    </p:embeddedFont>
    <p:embeddedFont>
      <p:font typeface="Georgia" panose="02040502050405020303" pitchFamily="18" charset="0"/>
      <p:regular r:id="rId58"/>
      <p:bold r:id="rId59"/>
      <p:italic r:id="rId60"/>
      <p:boldItalic r:id="rId61"/>
    </p:embeddedFont>
    <p:embeddedFont>
      <p:font typeface="Arial Unicode MS" panose="020B0604020202020204" charset="-128"/>
      <p:regular r:id="rId62"/>
    </p:embeddedFont>
    <p:embeddedFont>
      <p:font typeface="Calibri Light" panose="020F0302020204030204" pitchFamily="34" charset="0"/>
      <p:regular r:id="rId63"/>
      <p:italic r:id="rId6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.w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8455" autoAdjust="0"/>
  </p:normalViewPr>
  <p:slideViewPr>
    <p:cSldViewPr snapToGrid="0">
      <p:cViewPr varScale="1">
        <p:scale>
          <a:sx n="65" d="100"/>
          <a:sy n="65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63" Type="http://schemas.openxmlformats.org/officeDocument/2006/relationships/font" Target="fonts/font36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3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font" Target="fonts/font37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2.fntdata"/><Relationship Id="rId34" Type="http://schemas.openxmlformats.org/officeDocument/2006/relationships/font" Target="fonts/font7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5907B0-3B86-497C-B61C-BBC1147B644B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61AEE-8F29-4AE9-AC5C-87E3A4E0E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69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72DD0-C18E-48BD-A550-7756754E1B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15B5-2393-47A0-8B0D-CDAB6F9584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FD6037-3BBA-4FB5-A386-56EAC2D17D9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14AE7-3057-49C4-8488-DB5296A89A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42655-3C9B-4E34-BDF7-DA97B53555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7E4F-9D6B-4A27-B08E-CF404F11A2D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61AEE-8F29-4AE9-AC5C-87E3A4E0E2D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C0C7-453D-4637-8DF8-ECE8615A5BD1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4B34-5510-4172-A54F-CDCCF1D5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B6B5-CDB2-41AA-A2FC-0FCDD1F9534B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5498-424D-4C23-929C-F7200D8C9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9E1E-8143-48AE-A62A-9C9121A024B7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3B05-385A-499E-8A33-54AFD4FA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0173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6" y="1552109"/>
            <a:ext cx="5303521" cy="358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062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949B228-67B7-4C13-9233-EB93F0FA0E5F}"/>
              </a:ext>
            </a:extLst>
          </p:cNvPr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0039D9-05A7-40AA-9AD3-A567419483DD}"/>
              </a:ext>
            </a:extLst>
          </p:cNvPr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CD4FC6B-C55D-4AAA-880A-65F2BAEF87CD}"/>
              </a:ext>
            </a:extLst>
          </p:cNvPr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8482325-97C3-4BDA-8545-6F6B48C34560}"/>
              </a:ext>
            </a:extLst>
          </p:cNvPr>
          <p:cNvGrpSpPr>
            <a:grpSpLocks/>
          </p:cNvGrpSpPr>
          <p:nvPr/>
        </p:nvGrpSpPr>
        <p:grpSpPr bwMode="auto">
          <a:xfrm>
            <a:off x="9649885" y="4068764"/>
            <a:ext cx="1079500" cy="1081087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5226F4BE-4359-4BCB-881D-4B6EFF4CA220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DF230875-EEBF-4984-9C1C-B876E014A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0F3093-1CE8-478F-9041-69937700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5FC7-D666-40F1-A851-6A4ED4204685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CA5809-36F6-42EB-A49F-644996B4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45213E-A388-429B-998E-F3BA722C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2733" y="4289426"/>
            <a:ext cx="1193800" cy="639763"/>
          </a:xfrm>
        </p:spPr>
        <p:txBody>
          <a:bodyPr/>
          <a:lstStyle>
            <a:lvl1pPr>
              <a:defRPr sz="2100"/>
            </a:lvl1pPr>
          </a:lstStyle>
          <a:p>
            <a:fld id="{10868FE6-D145-4934-B1CA-60F0688F78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322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2B63E-1B52-4137-8BC5-0F18D1C6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FBBE-F4EC-47FA-B73F-49056E7FEAE2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CA425-D0E7-4969-A7E7-2706F51A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3D5B-CE0A-41BB-98EC-E3E6AB2D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F31F-156D-465D-B087-034A6F3D9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753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51DB544-9ED0-42AF-9A55-9C9009D789A2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751A202-15F4-4A08-911D-54346B6BC570}"/>
              </a:ext>
            </a:extLst>
          </p:cNvPr>
          <p:cNvGrpSpPr>
            <a:grpSpLocks/>
          </p:cNvGrpSpPr>
          <p:nvPr/>
        </p:nvGrpSpPr>
        <p:grpSpPr bwMode="auto">
          <a:xfrm>
            <a:off x="897468" y="2325689"/>
            <a:ext cx="1081617" cy="1081087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89EFD1CE-8D63-430C-AC16-0518FCE16BBE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B2B9079-F732-4F5B-AB0E-A9711EFB4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94D624-AAB4-4F7A-A0DA-29B1A6DC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667" y="6272214"/>
            <a:ext cx="2643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421A-9FB4-46A3-8A67-8F98105B1895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79A515-A305-4C43-AE51-21AD7E8A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285" y="6272214"/>
            <a:ext cx="63288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EE62E6-039C-42FB-8A54-F7A9E468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552" y="2506664"/>
            <a:ext cx="1187449" cy="719137"/>
          </a:xfrm>
        </p:spPr>
        <p:txBody>
          <a:bodyPr/>
          <a:lstStyle>
            <a:lvl1pPr>
              <a:defRPr sz="2100"/>
            </a:lvl1pPr>
          </a:lstStyle>
          <a:p>
            <a:fld id="{AC7E2840-7B69-4C72-8B95-9347D04B0E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462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61BE4E-A384-469A-B6C1-28349EF0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EC28-FAD3-46D6-BF43-79A85BB200D0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363AC7-E8C8-44B1-962F-9FCE3FD9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99B761-70B5-43D0-9BA4-05B34F0D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69AE-6CDE-464F-870B-E0F5522B1F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0539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401C87-B728-4EB2-AF26-1A538846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01DF-00DD-44A1-9626-ACB9D0CBFA1B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203632-8DE6-4895-840B-236B0875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C06EF4-6CD2-4F75-997E-C900CAE3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C8A1-9982-40F2-A315-4D8AD55A7C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7222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551B47-7E30-426B-B10A-CE9D8F80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4512-B812-4DAA-8F6C-86E3667CBF44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12F508-8099-4279-AEBB-951E7954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474793-84C3-4989-82EA-E87D48E0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737B-0EFF-45F2-9EDA-AEE4619DB3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01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E7F7-8BD4-4430-894B-E73B6927A4CD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33ED-D94F-4D5B-AADF-0F37CBB51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6248A4-0799-4792-A10E-FE30C5EC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097F-11BD-430D-8099-BDB4E41C8F94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81A256-4B94-422D-8C51-56E2420C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041051-C65B-4560-91D1-434DB37C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5CED-CD54-40BA-9B40-A3803781CA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963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4323AF-22F1-4F36-90B9-EEFDB31AA483}"/>
              </a:ext>
            </a:extLst>
          </p:cNvPr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D266F372-E5E2-4E8B-B935-AD9F2D16A9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2484" y="6229350"/>
            <a:ext cx="457200" cy="457200"/>
            <a:chOff x="11361456" y="6195813"/>
            <a:chExt cx="548640" cy="54864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6D86ADA2-F862-403F-AEF3-D4F80C949952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1BC167CA-9C75-4F2B-B5B5-FC9FE913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042A9B1-CE5F-4E52-8B73-8C10463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056B-7843-4F94-B637-D199BB7A0C6D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2DE6AD0-6EAF-4269-A7FF-43B78C69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9BCD8CD-FE19-43AF-803E-69F14110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2B46-3F53-4BC8-AFE2-E5A9B26BF2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283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AD2864E-8267-45D4-A63B-DA28E583AC58}"/>
              </a:ext>
            </a:extLst>
          </p:cNvPr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1433D436-4B28-4E8E-ACCF-DFB2E341C3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2484" y="6229350"/>
            <a:ext cx="457200" cy="457200"/>
            <a:chOff x="11361456" y="6195813"/>
            <a:chExt cx="548640" cy="54864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C35EC36A-634C-43C3-BCB1-34C8F7B29BB0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E4669B9-948B-45FE-BF70-B4CAEA156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FC97979-E318-4679-AD93-521F9F3A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00C2-E9B0-4958-AF5B-624AABF73945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D2B828A-5509-4ED5-985E-9F818D1EA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4246C-7BB5-4422-A169-E6A397A904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813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436CE-0344-430D-9E36-4CAC6408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F997-6EF4-443F-9558-71225D5BDC38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1363-6C7E-4808-B80B-C8130EB8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B2DE-1307-4DF7-876E-F2BEE3A2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6308-4EF3-4763-9BE8-330A209AAC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7018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C241-28A0-4ED2-9E76-A381971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3800-2469-42E0-8D77-56F6C85FDE85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81C1E-4B6D-43BE-A784-96CABEE1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E0F7-0F26-4729-9873-08470067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13D8-5619-4BC6-8FE7-0DAAA6F31E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19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F427-9811-46C9-B8CD-D0C63B108535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EDF1-C82C-433F-ABC2-038C9ACF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4AE-4B58-419F-A665-F6237B146D49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6718-2854-479D-9EBB-8C3ABC876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3121-6C68-4C69-BD7C-BB86ACD9DB1F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62A3-8F69-40E3-AF36-E5110AD8C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FE5F-2A93-4642-9F55-2DD39161F4A0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061A-6B9B-46F1-9902-774696FFC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E7C1-E5F6-4F9E-8880-B473F7A89533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B444-929F-4EAE-8EBC-F6C7DC907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7475-74C3-45C4-B34B-B157F9C49DC6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7040-FDDC-4A8A-9890-27B1F646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5B89-FE0A-4D06-AA7B-CF5F81B9BC24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8833-F3C9-448D-9FD3-F06698B46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750C4-C244-436C-BE3D-B50A13CBEBD5}" type="datetimeFigureOut">
              <a:rPr lang="ru-RU"/>
              <a:pPr>
                <a:defRPr/>
              </a:pPr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D6450-7A34-488A-855E-1AAD821B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08E11-2D79-4026-B564-2985DC1D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17" y="484189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FB9B8-E189-40E7-B323-4FF6D1E7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917" y="2120900"/>
            <a:ext cx="100584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E1E3-C393-4DC1-84AD-8AF33D1D4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5018" y="6272214"/>
            <a:ext cx="3272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ED991630-8070-4702-8A21-C50D0A0B4C96}" type="datetimeFigureOut">
              <a:rPr lang="en-US"/>
              <a:pPr>
                <a:defRPr/>
              </a:pPr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9774-5084-45E7-9A30-375428D74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968" y="6272214"/>
            <a:ext cx="6328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825" dirty="0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054" name="Group 6">
            <a:extLst>
              <a:ext uri="{FF2B5EF4-FFF2-40B4-BE49-F238E27FC236}">
                <a16:creationId xmlns:a16="http://schemas.microsoft.com/office/drawing/2014/main" id="{64C822B6-0957-41DA-93FC-0650FE535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2484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0F8316-5B7F-4E8B-8C04-25E55178C997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59" name="Oval 8">
              <a:extLst>
                <a:ext uri="{FF2B5EF4-FFF2-40B4-BE49-F238E27FC236}">
                  <a16:creationId xmlns:a16="http://schemas.microsoft.com/office/drawing/2014/main" id="{02CA0438-B3C1-444E-8206-9D0B3D5A5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5A7CC-8510-491D-B88B-845A5E7E5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1468" y="6272214"/>
            <a:ext cx="6392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eaLnBrk="1" hangingPunct="1">
              <a:defRPr sz="1000" b="1">
                <a:solidFill>
                  <a:srgbClr val="FFFFFF"/>
                </a:solidFill>
                <a:latin typeface="Rockwell Condensed" panose="02060603050405020104" pitchFamily="18" charset="0"/>
              </a:defRPr>
            </a:lvl1pPr>
          </a:lstStyle>
          <a:p>
            <a:fld id="{FDA5155F-43DA-43E3-BAFF-FD0E077800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114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36525" indent="-136525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8850" indent="-136525" algn="l" defTabSz="685800" rtl="0" fontAlgn="base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>
            <a:extLst>
              <a:ext uri="{FF2B5EF4-FFF2-40B4-BE49-F238E27FC236}">
                <a16:creationId xmlns:a16="http://schemas.microsoft.com/office/drawing/2014/main" id="{42B8DFCA-C76B-4A39-B726-0704E37F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4" y="-362463"/>
            <a:ext cx="5432322" cy="49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B06C03-E683-4CD3-A86C-AA6D7EC35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8270" y="3102425"/>
            <a:ext cx="5098026" cy="2064774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925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17925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17925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PISA</a:t>
            </a:r>
            <a:r>
              <a:rPr lang="ru-RU" sz="17925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7925" b="1" cap="none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ln w="13462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A526AFD-8473-4C5D-AD14-8962BC5B7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984" y="6106887"/>
            <a:ext cx="2992959" cy="391876"/>
          </a:xfrm>
        </p:spPr>
        <p:txBody>
          <a:bodyPr numCol="1">
            <a:prstTxWarp prst="textChevronInverted">
              <a:avLst/>
            </a:prstTxWarp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ln>
                  <a:solidFill>
                    <a:srgbClr val="C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Uzbekistan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692" y="708338"/>
            <a:ext cx="7061981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PISA </a:t>
            </a:r>
            <a:r>
              <a:rPr lang="en-US" sz="4800" b="1" dirty="0" err="1">
                <a:solidFill>
                  <a:srgbClr val="00B0F0"/>
                </a:solidFill>
              </a:rPr>
              <a:t>tadqiqotlari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sinov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topshiriqlarining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o‘ziga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xos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xususiyatlari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va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endParaRPr lang="en-US" sz="48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00B0F0"/>
                </a:solidFill>
              </a:rPr>
              <a:t>tahlili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2" y="5721569"/>
            <a:ext cx="72448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Samarqand </a:t>
            </a:r>
            <a:r>
              <a:rPr lang="en-US" sz="1600" b="1" dirty="0" err="1" smtClean="0"/>
              <a:t>viloyati</a:t>
            </a:r>
            <a:r>
              <a:rPr lang="en-US" sz="1600" b="1" dirty="0" smtClean="0"/>
              <a:t>   PYMO’MM  </a:t>
            </a:r>
          </a:p>
          <a:p>
            <a:pPr algn="ctr"/>
            <a:r>
              <a:rPr lang="en-US" sz="1600" b="1" dirty="0" err="1" smtClean="0"/>
              <a:t>Aniq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tabiiy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fanlarni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o’qitish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metodikasi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kafedrasi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err="1" smtClean="0"/>
              <a:t>katta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o’qituvchisi</a:t>
            </a:r>
            <a:r>
              <a:rPr lang="en-US" sz="1600" b="1" dirty="0" smtClean="0"/>
              <a:t>: </a:t>
            </a:r>
          </a:p>
          <a:p>
            <a:pPr algn="ctr"/>
            <a:r>
              <a:rPr lang="en-US" sz="1600" b="1" dirty="0" err="1" smtClean="0"/>
              <a:t>Yunusova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Navbahor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Ahmadjonovna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4187" y="1749386"/>
            <a:ext cx="1749425" cy="1600200"/>
            <a:chOff x="3994149" y="2298699"/>
            <a:chExt cx="1018542" cy="101854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994149" y="2298699"/>
              <a:ext cx="1018542" cy="1018542"/>
            </a:xfrm>
            <a:prstGeom prst="ellipse">
              <a:avLst/>
            </a:prstGeom>
            <a:solidFill>
              <a:schemeClr val="accent3">
                <a:alpha val="91000"/>
              </a:schemeClr>
            </a:solidFill>
            <a:ln w="952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4584" name="Group 17"/>
            <p:cNvGrpSpPr>
              <a:grpSpLocks/>
            </p:cNvGrpSpPr>
            <p:nvPr/>
          </p:nvGrpSpPr>
          <p:grpSpPr bwMode="auto">
            <a:xfrm>
              <a:off x="4244342" y="2545759"/>
              <a:ext cx="518158" cy="524424"/>
              <a:chOff x="4525886" y="4183659"/>
              <a:chExt cx="558217" cy="564967"/>
            </a:xfrm>
          </p:grpSpPr>
          <p:sp>
            <p:nvSpPr>
              <p:cNvPr id="24585" name="Oval 55"/>
              <p:cNvSpPr>
                <a:spLocks noChangeArrowheads="1"/>
              </p:cNvSpPr>
              <p:nvPr/>
            </p:nvSpPr>
            <p:spPr bwMode="auto">
              <a:xfrm>
                <a:off x="4525886" y="4387874"/>
                <a:ext cx="324888" cy="110546"/>
              </a:xfrm>
              <a:prstGeom prst="ellips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6" name="Freeform 56"/>
              <p:cNvSpPr>
                <a:spLocks/>
              </p:cNvSpPr>
              <p:nvPr/>
            </p:nvSpPr>
            <p:spPr bwMode="auto">
              <a:xfrm>
                <a:off x="4525886" y="4443569"/>
                <a:ext cx="324888" cy="305057"/>
              </a:xfrm>
              <a:custGeom>
                <a:avLst/>
                <a:gdLst>
                  <a:gd name="T0" fmla="*/ 2147483647 w 326"/>
                  <a:gd name="T1" fmla="*/ 0 h 306"/>
                  <a:gd name="T2" fmla="*/ 2147483647 w 326"/>
                  <a:gd name="T3" fmla="*/ 2147483647 h 306"/>
                  <a:gd name="T4" fmla="*/ 2147483647 w 326"/>
                  <a:gd name="T5" fmla="*/ 2147483647 h 306"/>
                  <a:gd name="T6" fmla="*/ 0 w 326"/>
                  <a:gd name="T7" fmla="*/ 2147483647 h 306"/>
                  <a:gd name="T8" fmla="*/ 0 w 326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306"/>
                  <a:gd name="T17" fmla="*/ 326 w 326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306">
                    <a:moveTo>
                      <a:pt x="326" y="0"/>
                    </a:move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6" y="281"/>
                      <a:pt x="253" y="306"/>
                      <a:pt x="163" y="306"/>
                    </a:cubicBezTo>
                    <a:cubicBezTo>
                      <a:pt x="73" y="306"/>
                      <a:pt x="0" y="281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87" name="Freeform 57"/>
              <p:cNvSpPr>
                <a:spLocks/>
              </p:cNvSpPr>
              <p:nvPr/>
            </p:nvSpPr>
            <p:spPr bwMode="auto">
              <a:xfrm>
                <a:off x="4525886" y="4612342"/>
                <a:ext cx="324888" cy="55695"/>
              </a:xfrm>
              <a:custGeom>
                <a:avLst/>
                <a:gdLst>
                  <a:gd name="T0" fmla="*/ 2147483647 w 326"/>
                  <a:gd name="T1" fmla="*/ 0 h 56"/>
                  <a:gd name="T2" fmla="*/ 2147483647 w 326"/>
                  <a:gd name="T3" fmla="*/ 2147483647 h 56"/>
                  <a:gd name="T4" fmla="*/ 0 w 326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6"/>
                  <a:gd name="T11" fmla="*/ 326 w 326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6">
                    <a:moveTo>
                      <a:pt x="326" y="0"/>
                    </a:moveTo>
                    <a:cubicBezTo>
                      <a:pt x="326" y="31"/>
                      <a:pt x="253" y="56"/>
                      <a:pt x="163" y="56"/>
                    </a:cubicBezTo>
                    <a:cubicBezTo>
                      <a:pt x="73" y="56"/>
                      <a:pt x="0" y="31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88" name="Freeform 58"/>
              <p:cNvSpPr>
                <a:spLocks/>
              </p:cNvSpPr>
              <p:nvPr/>
            </p:nvSpPr>
            <p:spPr bwMode="auto">
              <a:xfrm>
                <a:off x="4525886" y="4532597"/>
                <a:ext cx="324888" cy="54851"/>
              </a:xfrm>
              <a:custGeom>
                <a:avLst/>
                <a:gdLst>
                  <a:gd name="T0" fmla="*/ 2147483647 w 326"/>
                  <a:gd name="T1" fmla="*/ 0 h 55"/>
                  <a:gd name="T2" fmla="*/ 2147483647 w 326"/>
                  <a:gd name="T3" fmla="*/ 2147483647 h 55"/>
                  <a:gd name="T4" fmla="*/ 0 w 326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5"/>
                  <a:gd name="T11" fmla="*/ 326 w 326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89" name="Oval 59"/>
              <p:cNvSpPr>
                <a:spLocks noChangeArrowheads="1"/>
              </p:cNvSpPr>
              <p:nvPr/>
            </p:nvSpPr>
            <p:spPr bwMode="auto">
              <a:xfrm>
                <a:off x="4759215" y="4183659"/>
                <a:ext cx="324888" cy="109702"/>
              </a:xfrm>
              <a:prstGeom prst="ellips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4590" name="Line 60"/>
              <p:cNvSpPr>
                <a:spLocks noChangeShapeType="1"/>
              </p:cNvSpPr>
              <p:nvPr/>
            </p:nvSpPr>
            <p:spPr bwMode="auto">
              <a:xfrm flipV="1">
                <a:off x="4759215" y="4238510"/>
                <a:ext cx="0" cy="155271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91" name="Freeform 61"/>
              <p:cNvSpPr>
                <a:spLocks/>
              </p:cNvSpPr>
              <p:nvPr/>
            </p:nvSpPr>
            <p:spPr bwMode="auto">
              <a:xfrm>
                <a:off x="4850774" y="4238510"/>
                <a:ext cx="233329" cy="400414"/>
              </a:xfrm>
              <a:custGeom>
                <a:avLst/>
                <a:gdLst>
                  <a:gd name="T0" fmla="*/ 2147483647 w 234"/>
                  <a:gd name="T1" fmla="*/ 0 h 402"/>
                  <a:gd name="T2" fmla="*/ 2147483647 w 234"/>
                  <a:gd name="T3" fmla="*/ 2147483647 h 402"/>
                  <a:gd name="T4" fmla="*/ 2147483647 w 234"/>
                  <a:gd name="T5" fmla="*/ 2147483647 h 402"/>
                  <a:gd name="T6" fmla="*/ 0 w 234"/>
                  <a:gd name="T7" fmla="*/ 2147483647 h 4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402"/>
                  <a:gd name="T14" fmla="*/ 234 w 234"/>
                  <a:gd name="T15" fmla="*/ 402 h 4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402">
                    <a:moveTo>
                      <a:pt x="234" y="0"/>
                    </a:moveTo>
                    <a:cubicBezTo>
                      <a:pt x="234" y="347"/>
                      <a:pt x="234" y="347"/>
                      <a:pt x="234" y="347"/>
                    </a:cubicBezTo>
                    <a:cubicBezTo>
                      <a:pt x="234" y="377"/>
                      <a:pt x="161" y="402"/>
                      <a:pt x="71" y="402"/>
                    </a:cubicBezTo>
                    <a:cubicBezTo>
                      <a:pt x="46" y="402"/>
                      <a:pt x="22" y="400"/>
                      <a:pt x="0" y="397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92" name="Freeform 62"/>
              <p:cNvSpPr>
                <a:spLocks/>
              </p:cNvSpPr>
              <p:nvPr/>
            </p:nvSpPr>
            <p:spPr bwMode="auto">
              <a:xfrm>
                <a:off x="4850774" y="4503483"/>
                <a:ext cx="233329" cy="54851"/>
              </a:xfrm>
              <a:custGeom>
                <a:avLst/>
                <a:gdLst>
                  <a:gd name="T0" fmla="*/ 2147483647 w 234"/>
                  <a:gd name="T1" fmla="*/ 0 h 55"/>
                  <a:gd name="T2" fmla="*/ 2147483647 w 234"/>
                  <a:gd name="T3" fmla="*/ 2147483647 h 55"/>
                  <a:gd name="T4" fmla="*/ 0 w 234"/>
                  <a:gd name="T5" fmla="*/ 2147483647 h 55"/>
                  <a:gd name="T6" fmla="*/ 0 60000 65536"/>
                  <a:gd name="T7" fmla="*/ 0 60000 65536"/>
                  <a:gd name="T8" fmla="*/ 0 60000 65536"/>
                  <a:gd name="T9" fmla="*/ 0 w 234"/>
                  <a:gd name="T10" fmla="*/ 0 h 55"/>
                  <a:gd name="T11" fmla="*/ 234 w 234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4" h="55">
                    <a:moveTo>
                      <a:pt x="234" y="0"/>
                    </a:moveTo>
                    <a:cubicBezTo>
                      <a:pt x="234" y="30"/>
                      <a:pt x="161" y="55"/>
                      <a:pt x="71" y="55"/>
                    </a:cubicBezTo>
                    <a:cubicBezTo>
                      <a:pt x="46" y="55"/>
                      <a:pt x="22" y="53"/>
                      <a:pt x="0" y="5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93" name="Freeform 63"/>
              <p:cNvSpPr>
                <a:spLocks/>
              </p:cNvSpPr>
              <p:nvPr/>
            </p:nvSpPr>
            <p:spPr bwMode="auto">
              <a:xfrm>
                <a:off x="4850774" y="4417831"/>
                <a:ext cx="233329" cy="55695"/>
              </a:xfrm>
              <a:custGeom>
                <a:avLst/>
                <a:gdLst>
                  <a:gd name="T0" fmla="*/ 2147483647 w 234"/>
                  <a:gd name="T1" fmla="*/ 0 h 56"/>
                  <a:gd name="T2" fmla="*/ 2147483647 w 234"/>
                  <a:gd name="T3" fmla="*/ 2147483647 h 56"/>
                  <a:gd name="T4" fmla="*/ 0 w 234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234"/>
                  <a:gd name="T10" fmla="*/ 0 h 56"/>
                  <a:gd name="T11" fmla="*/ 234 w 23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4" h="56">
                    <a:moveTo>
                      <a:pt x="234" y="0"/>
                    </a:moveTo>
                    <a:cubicBezTo>
                      <a:pt x="234" y="31"/>
                      <a:pt x="161" y="56"/>
                      <a:pt x="71" y="56"/>
                    </a:cubicBezTo>
                    <a:cubicBezTo>
                      <a:pt x="46" y="56"/>
                      <a:pt x="22" y="54"/>
                      <a:pt x="0" y="5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4594" name="Freeform 64"/>
              <p:cNvSpPr>
                <a:spLocks/>
              </p:cNvSpPr>
              <p:nvPr/>
            </p:nvSpPr>
            <p:spPr bwMode="auto">
              <a:xfrm>
                <a:off x="4759215" y="4333023"/>
                <a:ext cx="324888" cy="54851"/>
              </a:xfrm>
              <a:custGeom>
                <a:avLst/>
                <a:gdLst>
                  <a:gd name="T0" fmla="*/ 2147483647 w 326"/>
                  <a:gd name="T1" fmla="*/ 0 h 55"/>
                  <a:gd name="T2" fmla="*/ 2147483647 w 326"/>
                  <a:gd name="T3" fmla="*/ 2147483647 h 55"/>
                  <a:gd name="T4" fmla="*/ 0 w 326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5"/>
                  <a:gd name="T11" fmla="*/ 326 w 326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422128" y="1681163"/>
            <a:ext cx="8125859" cy="28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3834" tIns="45719" rIns="243834" bIns="60958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libri" pitchFamily="34" charset="0"/>
              </a:rPr>
              <a:t>TEGISHLI PROGNOZLAR (BASHORATLAR) QILISH VA ASOSLASH</a:t>
            </a:r>
            <a:endParaRPr lang="ru-RU" sz="6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869033" y="1668043"/>
            <a:ext cx="512762" cy="512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0"/>
            <a:ext cx="59356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45719" rIns="121917" bIns="60958"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3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581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4582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pic>
        <p:nvPicPr>
          <p:cNvPr id="20" name="Рисунок 6" descr="http://klub-drug.ru/wp-content/uploads/2011/04/school-children_6-150x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10" y="3643245"/>
            <a:ext cx="2797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890963" y="1446213"/>
            <a:ext cx="7237412" cy="28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ru-RU" sz="6000" b="1" dirty="0">
                <a:solidFill>
                  <a:srgbClr val="002060"/>
                </a:solidFill>
                <a:latin typeface="Calibri" pitchFamily="34" charset="0"/>
              </a:rPr>
              <a:t>ZOHLOVCHI FARAZLARNI TAKLIF ETISH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0"/>
            <a:ext cx="59356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45719" rIns="121917" bIns="60958"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3600" b="1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4" name="Group 1"/>
          <p:cNvGrpSpPr/>
          <p:nvPr/>
        </p:nvGrpSpPr>
        <p:grpSpPr>
          <a:xfrm>
            <a:off x="1852399" y="1524909"/>
            <a:ext cx="1661751" cy="1529564"/>
            <a:chOff x="6144684" y="1620202"/>
            <a:chExt cx="1358056" cy="1358053"/>
          </a:xfrm>
          <a:solidFill>
            <a:schemeClr val="accent2"/>
          </a:solidFill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144684" y="1620202"/>
              <a:ext cx="1358056" cy="1358053"/>
            </a:xfrm>
            <a:prstGeom prst="ellipse">
              <a:avLst/>
            </a:prstGeom>
            <a:grpFill/>
            <a:ln w="9525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69"/>
            <p:cNvGrpSpPr/>
            <p:nvPr/>
          </p:nvGrpSpPr>
          <p:grpSpPr>
            <a:xfrm>
              <a:off x="6428004" y="1924704"/>
              <a:ext cx="814133" cy="766805"/>
              <a:chOff x="6493350" y="2532947"/>
              <a:chExt cx="493658" cy="464960"/>
            </a:xfrm>
            <a:grpFill/>
          </p:grpSpPr>
          <p:sp>
            <p:nvSpPr>
              <p:cNvPr id="71" name="Freeform 272"/>
              <p:cNvSpPr>
                <a:spLocks/>
              </p:cNvSpPr>
              <p:nvPr/>
            </p:nvSpPr>
            <p:spPr bwMode="auto">
              <a:xfrm>
                <a:off x="6493350" y="2697886"/>
                <a:ext cx="493658" cy="134792"/>
              </a:xfrm>
              <a:custGeom>
                <a:avLst/>
                <a:gdLst>
                  <a:gd name="T0" fmla="*/ 624 w 721"/>
                  <a:gd name="T1" fmla="*/ 166 h 197"/>
                  <a:gd name="T2" fmla="*/ 360 w 721"/>
                  <a:gd name="T3" fmla="*/ 197 h 197"/>
                  <a:gd name="T4" fmla="*/ 0 w 721"/>
                  <a:gd name="T5" fmla="*/ 99 h 197"/>
                  <a:gd name="T6" fmla="*/ 360 w 721"/>
                  <a:gd name="T7" fmla="*/ 0 h 197"/>
                  <a:gd name="T8" fmla="*/ 721 w 721"/>
                  <a:gd name="T9" fmla="*/ 99 h 197"/>
                  <a:gd name="T10" fmla="*/ 669 w 721"/>
                  <a:gd name="T11" fmla="*/ 14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97">
                    <a:moveTo>
                      <a:pt x="624" y="166"/>
                    </a:moveTo>
                    <a:cubicBezTo>
                      <a:pt x="558" y="185"/>
                      <a:pt x="465" y="197"/>
                      <a:pt x="360" y="197"/>
                    </a:cubicBezTo>
                    <a:cubicBezTo>
                      <a:pt x="161" y="197"/>
                      <a:pt x="0" y="153"/>
                      <a:pt x="0" y="99"/>
                    </a:cubicBezTo>
                    <a:cubicBezTo>
                      <a:pt x="0" y="44"/>
                      <a:pt x="161" y="0"/>
                      <a:pt x="360" y="0"/>
                    </a:cubicBezTo>
                    <a:cubicBezTo>
                      <a:pt x="559" y="0"/>
                      <a:pt x="721" y="44"/>
                      <a:pt x="721" y="99"/>
                    </a:cubicBezTo>
                    <a:cubicBezTo>
                      <a:pt x="721" y="117"/>
                      <a:pt x="702" y="135"/>
                      <a:pt x="669" y="149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2" name="Freeform 273"/>
              <p:cNvSpPr>
                <a:spLocks/>
              </p:cNvSpPr>
              <p:nvPr/>
            </p:nvSpPr>
            <p:spPr bwMode="auto">
              <a:xfrm>
                <a:off x="6600314" y="2532947"/>
                <a:ext cx="295673" cy="464960"/>
              </a:xfrm>
              <a:custGeom>
                <a:avLst/>
                <a:gdLst>
                  <a:gd name="T0" fmla="*/ 26 w 432"/>
                  <a:gd name="T1" fmla="*/ 494 h 679"/>
                  <a:gd name="T2" fmla="*/ 119 w 432"/>
                  <a:gd name="T3" fmla="*/ 290 h 679"/>
                  <a:gd name="T4" fmla="*/ 385 w 432"/>
                  <a:gd name="T5" fmla="*/ 28 h 679"/>
                  <a:gd name="T6" fmla="*/ 290 w 432"/>
                  <a:gd name="T7" fmla="*/ 389 h 679"/>
                  <a:gd name="T8" fmla="*/ 24 w 432"/>
                  <a:gd name="T9" fmla="*/ 652 h 679"/>
                  <a:gd name="T10" fmla="*/ 13 w 432"/>
                  <a:gd name="T11" fmla="*/ 5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679">
                    <a:moveTo>
                      <a:pt x="26" y="494"/>
                    </a:moveTo>
                    <a:cubicBezTo>
                      <a:pt x="45" y="434"/>
                      <a:pt x="77" y="363"/>
                      <a:pt x="119" y="290"/>
                    </a:cubicBezTo>
                    <a:cubicBezTo>
                      <a:pt x="219" y="118"/>
                      <a:pt x="338" y="0"/>
                      <a:pt x="385" y="28"/>
                    </a:cubicBezTo>
                    <a:cubicBezTo>
                      <a:pt x="432" y="55"/>
                      <a:pt x="389" y="217"/>
                      <a:pt x="290" y="389"/>
                    </a:cubicBezTo>
                    <a:cubicBezTo>
                      <a:pt x="190" y="561"/>
                      <a:pt x="71" y="679"/>
                      <a:pt x="24" y="652"/>
                    </a:cubicBezTo>
                    <a:cubicBezTo>
                      <a:pt x="2" y="639"/>
                      <a:pt x="0" y="598"/>
                      <a:pt x="13" y="540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3" name="Freeform 274"/>
              <p:cNvSpPr>
                <a:spLocks/>
              </p:cNvSpPr>
              <p:nvPr/>
            </p:nvSpPr>
            <p:spPr bwMode="auto">
              <a:xfrm>
                <a:off x="6584371" y="2543962"/>
                <a:ext cx="311616" cy="453945"/>
              </a:xfrm>
              <a:custGeom>
                <a:avLst/>
                <a:gdLst>
                  <a:gd name="T0" fmla="*/ 173 w 455"/>
                  <a:gd name="T1" fmla="*/ 81 h 663"/>
                  <a:gd name="T2" fmla="*/ 313 w 455"/>
                  <a:gd name="T3" fmla="*/ 274 h 663"/>
                  <a:gd name="T4" fmla="*/ 408 w 455"/>
                  <a:gd name="T5" fmla="*/ 636 h 663"/>
                  <a:gd name="T6" fmla="*/ 142 w 455"/>
                  <a:gd name="T7" fmla="*/ 373 h 663"/>
                  <a:gd name="T8" fmla="*/ 47 w 455"/>
                  <a:gd name="T9" fmla="*/ 12 h 663"/>
                  <a:gd name="T10" fmla="*/ 138 w 455"/>
                  <a:gd name="T11" fmla="*/ 48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5" h="663">
                    <a:moveTo>
                      <a:pt x="173" y="81"/>
                    </a:moveTo>
                    <a:cubicBezTo>
                      <a:pt x="218" y="128"/>
                      <a:pt x="267" y="196"/>
                      <a:pt x="313" y="274"/>
                    </a:cubicBezTo>
                    <a:cubicBezTo>
                      <a:pt x="412" y="447"/>
                      <a:pt x="455" y="609"/>
                      <a:pt x="408" y="636"/>
                    </a:cubicBezTo>
                    <a:cubicBezTo>
                      <a:pt x="361" y="663"/>
                      <a:pt x="242" y="545"/>
                      <a:pt x="142" y="373"/>
                    </a:cubicBezTo>
                    <a:cubicBezTo>
                      <a:pt x="43" y="201"/>
                      <a:pt x="0" y="39"/>
                      <a:pt x="47" y="12"/>
                    </a:cubicBezTo>
                    <a:cubicBezTo>
                      <a:pt x="67" y="0"/>
                      <a:pt x="100" y="14"/>
                      <a:pt x="138" y="48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4" name="Oval 275"/>
              <p:cNvSpPr>
                <a:spLocks noChangeArrowheads="1"/>
              </p:cNvSpPr>
              <p:nvPr/>
            </p:nvSpPr>
            <p:spPr bwMode="auto">
              <a:xfrm>
                <a:off x="6920047" y="2789776"/>
                <a:ext cx="32756" cy="3275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Oval 276"/>
              <p:cNvSpPr>
                <a:spLocks noChangeArrowheads="1"/>
              </p:cNvSpPr>
              <p:nvPr/>
            </p:nvSpPr>
            <p:spPr bwMode="auto">
              <a:xfrm>
                <a:off x="6596836" y="2870362"/>
                <a:ext cx="32756" cy="3304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6" name="Freeform 277"/>
              <p:cNvSpPr>
                <a:spLocks/>
              </p:cNvSpPr>
              <p:nvPr/>
            </p:nvSpPr>
            <p:spPr bwMode="auto">
              <a:xfrm>
                <a:off x="6674812" y="2571210"/>
                <a:ext cx="32756" cy="32756"/>
              </a:xfrm>
              <a:custGeom>
                <a:avLst/>
                <a:gdLst>
                  <a:gd name="T0" fmla="*/ 48 w 48"/>
                  <a:gd name="T1" fmla="*/ 24 h 48"/>
                  <a:gd name="T2" fmla="*/ 40 w 48"/>
                  <a:gd name="T3" fmla="*/ 42 h 48"/>
                  <a:gd name="T4" fmla="*/ 24 w 48"/>
                  <a:gd name="T5" fmla="*/ 48 h 48"/>
                  <a:gd name="T6" fmla="*/ 0 w 48"/>
                  <a:gd name="T7" fmla="*/ 24 h 48"/>
                  <a:gd name="T8" fmla="*/ 24 w 48"/>
                  <a:gd name="T9" fmla="*/ 0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1"/>
                      <a:pt x="45" y="37"/>
                      <a:pt x="40" y="42"/>
                    </a:cubicBezTo>
                    <a:cubicBezTo>
                      <a:pt x="36" y="46"/>
                      <a:pt x="30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lose/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4" name="Oval 63"/>
          <p:cNvSpPr/>
          <p:nvPr/>
        </p:nvSpPr>
        <p:spPr>
          <a:xfrm>
            <a:off x="1824038" y="1419225"/>
            <a:ext cx="512762" cy="512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5605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5606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pic>
        <p:nvPicPr>
          <p:cNvPr id="16" name="Рисунок 6" descr="http://klub-drug.ru/wp-content/uploads/2011/04/school-children_6-150x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8385" y="3381375"/>
            <a:ext cx="2797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412875" y="1125538"/>
            <a:ext cx="1679575" cy="1639887"/>
            <a:chOff x="6511020" y="404125"/>
            <a:chExt cx="1018542" cy="101854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511020" y="404125"/>
              <a:ext cx="1018542" cy="1018540"/>
            </a:xfrm>
            <a:prstGeom prst="ellipse">
              <a:avLst/>
            </a:prstGeom>
            <a:solidFill>
              <a:schemeClr val="accent5">
                <a:alpha val="91000"/>
              </a:schemeClr>
            </a:solidFill>
            <a:ln w="952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6632" name="Freeform 29"/>
            <p:cNvSpPr>
              <a:spLocks/>
            </p:cNvSpPr>
            <p:nvPr/>
          </p:nvSpPr>
          <p:spPr bwMode="auto">
            <a:xfrm>
              <a:off x="6705600" y="666750"/>
              <a:ext cx="629382" cy="398038"/>
            </a:xfrm>
            <a:custGeom>
              <a:avLst/>
              <a:gdLst>
                <a:gd name="T0" fmla="*/ 2147483647 w 606"/>
                <a:gd name="T1" fmla="*/ 2147483647 h 383"/>
                <a:gd name="T2" fmla="*/ 2147483647 w 606"/>
                <a:gd name="T3" fmla="*/ 0 h 383"/>
                <a:gd name="T4" fmla="*/ 2147483647 w 606"/>
                <a:gd name="T5" fmla="*/ 2147483647 h 383"/>
                <a:gd name="T6" fmla="*/ 2147483647 w 606"/>
                <a:gd name="T7" fmla="*/ 2147483647 h 383"/>
                <a:gd name="T8" fmla="*/ 2147483647 w 606"/>
                <a:gd name="T9" fmla="*/ 2147483647 h 383"/>
                <a:gd name="T10" fmla="*/ 0 w 606"/>
                <a:gd name="T11" fmla="*/ 2147483647 h 383"/>
                <a:gd name="T12" fmla="*/ 2147483647 w 606"/>
                <a:gd name="T13" fmla="*/ 2147483647 h 383"/>
                <a:gd name="T14" fmla="*/ 2147483647 w 606"/>
                <a:gd name="T15" fmla="*/ 2147483647 h 383"/>
                <a:gd name="T16" fmla="*/ 2147483647 w 606"/>
                <a:gd name="T17" fmla="*/ 2147483647 h 383"/>
                <a:gd name="T18" fmla="*/ 2147483647 w 606"/>
                <a:gd name="T19" fmla="*/ 2147483647 h 383"/>
                <a:gd name="T20" fmla="*/ 2147483647 w 606"/>
                <a:gd name="T21" fmla="*/ 2147483647 h 3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6"/>
                <a:gd name="T34" fmla="*/ 0 h 383"/>
                <a:gd name="T35" fmla="*/ 606 w 606"/>
                <a:gd name="T36" fmla="*/ 383 h 3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6" h="383">
                  <a:moveTo>
                    <a:pt x="514" y="160"/>
                  </a:moveTo>
                  <a:cubicBezTo>
                    <a:pt x="511" y="72"/>
                    <a:pt x="443" y="0"/>
                    <a:pt x="363" y="0"/>
                  </a:cubicBezTo>
                  <a:cubicBezTo>
                    <a:pt x="308" y="0"/>
                    <a:pt x="263" y="30"/>
                    <a:pt x="236" y="75"/>
                  </a:cubicBezTo>
                  <a:cubicBezTo>
                    <a:pt x="223" y="70"/>
                    <a:pt x="211" y="67"/>
                    <a:pt x="198" y="67"/>
                  </a:cubicBezTo>
                  <a:cubicBezTo>
                    <a:pt x="146" y="67"/>
                    <a:pt x="105" y="107"/>
                    <a:pt x="105" y="157"/>
                  </a:cubicBezTo>
                  <a:cubicBezTo>
                    <a:pt x="48" y="160"/>
                    <a:pt x="0" y="210"/>
                    <a:pt x="0" y="270"/>
                  </a:cubicBezTo>
                  <a:cubicBezTo>
                    <a:pt x="0" y="333"/>
                    <a:pt x="48" y="383"/>
                    <a:pt x="108" y="383"/>
                  </a:cubicBezTo>
                  <a:cubicBezTo>
                    <a:pt x="108" y="383"/>
                    <a:pt x="110" y="383"/>
                    <a:pt x="113" y="383"/>
                  </a:cubicBezTo>
                  <a:cubicBezTo>
                    <a:pt x="506" y="383"/>
                    <a:pt x="506" y="383"/>
                    <a:pt x="506" y="383"/>
                  </a:cubicBezTo>
                  <a:cubicBezTo>
                    <a:pt x="561" y="380"/>
                    <a:pt x="606" y="330"/>
                    <a:pt x="606" y="270"/>
                  </a:cubicBezTo>
                  <a:cubicBezTo>
                    <a:pt x="606" y="212"/>
                    <a:pt x="566" y="167"/>
                    <a:pt x="514" y="160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263900" y="1411288"/>
            <a:ext cx="8626475" cy="462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libri" pitchFamily="34" charset="0"/>
              </a:rPr>
              <a:t>ILMIY BILISHNING JAMIYAT UCHUN AMALIY AHAMIYATINI TUSHUNTIRISH.</a:t>
            </a:r>
            <a:endParaRPr lang="ru-RU" sz="6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9000"/>
              </a:lnSpc>
            </a:pPr>
            <a:endParaRPr lang="en-US" sz="60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377950" y="1116013"/>
            <a:ext cx="512763" cy="5127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0"/>
            <a:ext cx="59356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45719" rIns="121917" bIns="60958"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3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629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6630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pic>
        <p:nvPicPr>
          <p:cNvPr id="10" name="Рисунок 6" descr="http://klub-drug.ru/wp-content/uploads/2011/04/school-children_6-150x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193960"/>
            <a:ext cx="2797175" cy="326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622A0-D0AD-46CD-B123-C4CFA0C28A0A}" type="slidenum">
              <a:rPr lang="en"/>
              <a:pPr>
                <a:defRPr/>
              </a:pPr>
              <a:t>13</a:t>
            </a:fld>
            <a:endParaRPr lang="en" dirty="0"/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09551" y="814945"/>
            <a:ext cx="7479136" cy="56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algn="just" defTabSz="1217613"/>
            <a:r>
              <a:rPr lang="en-US" sz="3600" dirty="0" err="1">
                <a:latin typeface="Calibri" pitchFamily="34" charset="0"/>
              </a:rPr>
              <a:t>Novvoy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osh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tuzi</a:t>
            </a:r>
            <a:r>
              <a:rPr lang="en-US" sz="3600" dirty="0">
                <a:latin typeface="Calibri" pitchFamily="34" charset="0"/>
              </a:rPr>
              <a:t>, un, </a:t>
            </a:r>
            <a:r>
              <a:rPr lang="en-US" sz="3600" dirty="0" err="1">
                <a:latin typeface="Calibri" pitchFamily="34" charset="0"/>
              </a:rPr>
              <a:t>suv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va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achitqilarni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idishga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solib</a:t>
            </a:r>
            <a:r>
              <a:rPr lang="en-US" sz="3600" dirty="0">
                <a:latin typeface="Calibri" pitchFamily="34" charset="0"/>
              </a:rPr>
              <a:t>, </a:t>
            </a:r>
            <a:r>
              <a:rPr lang="en-US" sz="3600" dirty="0" err="1">
                <a:latin typeface="Calibri" pitchFamily="34" charset="0"/>
              </a:rPr>
              <a:t>ularni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aralashtiradi</a:t>
            </a:r>
            <a:r>
              <a:rPr lang="en-US" sz="3600" dirty="0">
                <a:latin typeface="Calibri" pitchFamily="34" charset="0"/>
              </a:rPr>
              <a:t>, </a:t>
            </a:r>
            <a:r>
              <a:rPr lang="en-US" sz="3600" dirty="0" err="1">
                <a:latin typeface="Calibri" pitchFamily="34" charset="0"/>
              </a:rPr>
              <a:t>xamir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qoriydi</a:t>
            </a:r>
            <a:r>
              <a:rPr lang="en-US" sz="3600" dirty="0">
                <a:latin typeface="Calibri" pitchFamily="34" charset="0"/>
              </a:rPr>
              <a:t>. </a:t>
            </a:r>
            <a:r>
              <a:rPr lang="en-US" sz="3600" dirty="0" err="1">
                <a:latin typeface="Calibri" pitchFamily="34" charset="0"/>
              </a:rPr>
              <a:t>Shundan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so‘ng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xamirda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achish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jarayoni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boshlanishi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uchun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bir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necha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soatga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olib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qo‘yiladi</a:t>
            </a:r>
            <a:r>
              <a:rPr lang="en-US" sz="3600" dirty="0">
                <a:latin typeface="Calibri" pitchFamily="34" charset="0"/>
              </a:rPr>
              <a:t>. </a:t>
            </a:r>
            <a:r>
              <a:rPr lang="en-US" sz="3600" dirty="0" err="1">
                <a:latin typeface="Calibri" pitchFamily="34" charset="0"/>
              </a:rPr>
              <a:t>Achish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davomida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xamirda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kimyoviy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jarayonlar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kechadi</a:t>
            </a:r>
            <a:r>
              <a:rPr lang="en-US" sz="3600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achitqilar</a:t>
            </a:r>
            <a:r>
              <a:rPr lang="en-US" sz="3600" dirty="0">
                <a:latin typeface="Calibri" pitchFamily="34" charset="0"/>
              </a:rPr>
              <a:t> (</a:t>
            </a:r>
            <a:r>
              <a:rPr lang="en-US" sz="3600" dirty="0" err="1">
                <a:latin typeface="Calibri" pitchFamily="34" charset="0"/>
              </a:rPr>
              <a:t>bir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hujayrali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zamburug‘lar</a:t>
            </a:r>
            <a:r>
              <a:rPr lang="en-US" sz="3600" dirty="0">
                <a:latin typeface="Calibri" pitchFamily="34" charset="0"/>
              </a:rPr>
              <a:t>) un </a:t>
            </a:r>
            <a:r>
              <a:rPr lang="en-US" sz="3600" dirty="0" err="1">
                <a:latin typeface="Calibri" pitchFamily="34" charset="0"/>
              </a:rPr>
              <a:t>tarkibidagi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kraxmal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va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shakarni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karbonat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angidrid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va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spirtga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aylantiradi</a:t>
            </a:r>
            <a:r>
              <a:rPr lang="en-US" sz="3600" dirty="0">
                <a:latin typeface="Calibri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75723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Garamond" pitchFamily="18" charset="0"/>
                <a:cs typeface="Arial" pitchFamily="34" charset="0"/>
              </a:rPr>
              <a:t>NON UCHUN XAMIR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 descr="ÐÐ°ÑÑÐ¸Ð½ÐºÐ¸ Ð¿Ð¾ Ð·Ð°Ð¿ÑÐ¾ÑÑ ÑÐ¾ÑÐ¾ Ð»ÐµÐ¿ÐµÑ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687" y="1056067"/>
            <a:ext cx="4043966" cy="423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2"/>
          <p:cNvSpPr>
            <a:spLocks noChangeArrowheads="1"/>
          </p:cNvSpPr>
          <p:nvPr/>
        </p:nvSpPr>
        <p:spPr bwMode="auto">
          <a:xfrm>
            <a:off x="1876425" y="1103313"/>
            <a:ext cx="100711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25" indent="-809625">
              <a:tabLst>
                <a:tab pos="709613" algn="l"/>
              </a:tabLst>
            </a:pPr>
            <a:r>
              <a:rPr lang="en-US" sz="4000" dirty="0">
                <a:solidFill>
                  <a:srgbClr val="FF0000"/>
                </a:solidFill>
                <a:latin typeface="Calibri" pitchFamily="34" charset="0"/>
              </a:rPr>
              <a:t>        </a:t>
            </a:r>
            <a:r>
              <a:rPr lang="en-US" sz="4400" b="1" dirty="0" err="1">
                <a:solidFill>
                  <a:srgbClr val="002060"/>
                </a:solidFill>
                <a:latin typeface="Calibri" pitchFamily="34" charset="0"/>
              </a:rPr>
              <a:t>Savol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Achish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natijasida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xamir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ko‘tariladi</a:t>
            </a:r>
            <a:r>
              <a:rPr lang="en-US" sz="4400" dirty="0">
                <a:latin typeface="Calibri" pitchFamily="34" charset="0"/>
              </a:rPr>
              <a:t> (</a:t>
            </a:r>
            <a:r>
              <a:rPr lang="en-US" sz="4400" dirty="0" err="1">
                <a:latin typeface="Calibri" pitchFamily="34" charset="0"/>
              </a:rPr>
              <a:t>hajmi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ortadi</a:t>
            </a:r>
            <a:r>
              <a:rPr lang="en-US" sz="4400" dirty="0">
                <a:latin typeface="Calibri" pitchFamily="34" charset="0"/>
              </a:rPr>
              <a:t>). </a:t>
            </a:r>
            <a:r>
              <a:rPr lang="en-US" sz="4400" dirty="0" err="1">
                <a:latin typeface="Calibri" pitchFamily="34" charset="0"/>
              </a:rPr>
              <a:t>Xamir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nima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sababdan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ko‘tariladi</a:t>
            </a:r>
            <a:r>
              <a:rPr lang="en-US" sz="4400" dirty="0">
                <a:latin typeface="Calibri" pitchFamily="34" charset="0"/>
              </a:rPr>
              <a:t>?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60363" y="3357563"/>
            <a:ext cx="110775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 eaLnBrk="0" hangingPunct="0">
              <a:tabLst>
                <a:tab pos="709613" algn="l"/>
              </a:tabLst>
            </a:pPr>
            <a:r>
              <a:rPr lang="en-US" sz="3200" dirty="0">
                <a:latin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</a:rPr>
              <a:t>Xamir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ko‘tariladi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chunki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gazsimon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holatga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o‘tadigan</a:t>
            </a:r>
            <a:r>
              <a:rPr lang="en-US" sz="3200" dirty="0">
                <a:latin typeface="Calibri" pitchFamily="34" charset="0"/>
              </a:rPr>
              <a:t> spirt </a:t>
            </a:r>
            <a:r>
              <a:rPr lang="en-US" sz="3200" dirty="0" err="1">
                <a:latin typeface="Calibri" pitchFamily="34" charset="0"/>
              </a:rPr>
              <a:t>hosil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bo‘ladi</a:t>
            </a:r>
            <a:r>
              <a:rPr lang="en-US" sz="3200" dirty="0"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  <a:p>
            <a:pPr defTabSz="1217613" eaLnBrk="0" hangingPunct="0">
              <a:tabLst>
                <a:tab pos="709613" algn="l"/>
              </a:tabLst>
            </a:pPr>
            <a:r>
              <a:rPr lang="en-US" sz="3200" dirty="0">
                <a:latin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</a:rPr>
              <a:t>Xamir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ko‘tariladi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chunki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bir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hujayrali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zamburug‘lar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ko‘payadi</a:t>
            </a:r>
            <a:r>
              <a:rPr lang="en-US" sz="3200" dirty="0"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  <a:p>
            <a:pPr defTabSz="1217613" eaLnBrk="0" hangingPunct="0">
              <a:tabLst>
                <a:tab pos="709613" algn="l"/>
              </a:tabLst>
            </a:pPr>
            <a:r>
              <a:rPr lang="en-US" sz="3200" dirty="0">
                <a:latin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</a:rPr>
              <a:t>Xamir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ko‘tariladi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chunki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karbonat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angidrid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gazi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hosil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bo‘ladi</a:t>
            </a:r>
            <a:r>
              <a:rPr lang="en-US" sz="3200" dirty="0"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  <a:p>
            <a:pPr defTabSz="1217613" eaLnBrk="0" hangingPunct="0">
              <a:tabLst>
                <a:tab pos="709613" algn="l"/>
              </a:tabLst>
            </a:pPr>
            <a:r>
              <a:rPr lang="en-US" sz="3200" dirty="0">
                <a:latin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</a:rPr>
              <a:t>Xamir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ko‘tariladi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chunki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achish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jarayonida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suv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bug‘ga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aylanadi</a:t>
            </a:r>
            <a:r>
              <a:rPr lang="en-US" sz="3200" dirty="0">
                <a:latin typeface="Calibri" pitchFamily="34" charset="0"/>
              </a:rPr>
              <a:t>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017963" y="360363"/>
            <a:ext cx="515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7613"/>
            <a:endParaRPr lang="en-US" sz="4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8676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3419475"/>
            <a:ext cx="4953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364038"/>
            <a:ext cx="496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4843463"/>
            <a:ext cx="4953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5353050"/>
            <a:ext cx="496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7889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Garamond" pitchFamily="18" charset="0"/>
                <a:cs typeface="Arial" pitchFamily="34" charset="0"/>
              </a:rPr>
              <a:t>NON UCHUN XAMIR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79450" y="1014413"/>
            <a:ext cx="1751013" cy="15621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8682" name="Freeform 42"/>
          <p:cNvSpPr>
            <a:spLocks noEditPoints="1"/>
          </p:cNvSpPr>
          <p:nvPr/>
        </p:nvSpPr>
        <p:spPr bwMode="auto">
          <a:xfrm>
            <a:off x="987425" y="1322388"/>
            <a:ext cx="1182688" cy="962025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22288" y="2692400"/>
            <a:ext cx="112474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 eaLnBrk="0" hangingPunct="0"/>
            <a:r>
              <a:rPr lang="en-US" sz="4000" b="1" dirty="0" err="1">
                <a:latin typeface="Calibri" pitchFamily="34" charset="0"/>
              </a:rPr>
              <a:t>Kompetensiya</a:t>
            </a:r>
            <a:r>
              <a:rPr lang="en-US" sz="4000" b="1" dirty="0">
                <a:latin typeface="Calibri" pitchFamily="34" charset="0"/>
              </a:rPr>
              <a:t>: </a:t>
            </a:r>
            <a:r>
              <a:rPr lang="en-US" sz="4000" dirty="0" err="1">
                <a:latin typeface="Calibri" pitchFamily="34" charset="0"/>
              </a:rPr>
              <a:t>Hodisalarni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ilmiy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jihatdan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tushuntirish</a:t>
            </a:r>
            <a:r>
              <a:rPr lang="en-US" sz="4000" dirty="0">
                <a:latin typeface="Calibri" pitchFamily="34" charset="0"/>
              </a:rPr>
              <a:t>.</a:t>
            </a:r>
          </a:p>
          <a:p>
            <a:pPr indent="269875" algn="just" eaLnBrk="0" hangingPunct="0"/>
            <a:r>
              <a:rPr lang="en-US" sz="4000" b="1" dirty="0" err="1">
                <a:latin typeface="Calibri" pitchFamily="34" charset="0"/>
              </a:rPr>
              <a:t>Ilmiy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</a:rPr>
              <a:t>bilish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</a:rPr>
              <a:t>turi</a:t>
            </a:r>
            <a:r>
              <a:rPr lang="en-US" sz="4000" b="1" dirty="0">
                <a:latin typeface="Calibri" pitchFamily="34" charset="0"/>
              </a:rPr>
              <a:t>: </a:t>
            </a:r>
            <a:r>
              <a:rPr lang="en-US" sz="4000" dirty="0" err="1">
                <a:latin typeface="Calibri" pitchFamily="34" charset="0"/>
              </a:rPr>
              <a:t>Fizik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sistemalar</a:t>
            </a:r>
            <a:r>
              <a:rPr lang="en-US" sz="4000" dirty="0">
                <a:latin typeface="Calibri" pitchFamily="34" charset="0"/>
              </a:rPr>
              <a:t>.</a:t>
            </a:r>
            <a:endParaRPr lang="ru-RU" sz="40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4000" b="1" dirty="0" err="1">
                <a:latin typeface="Calibri" pitchFamily="34" charset="0"/>
              </a:rPr>
              <a:t>Kontekst</a:t>
            </a:r>
            <a:r>
              <a:rPr lang="en-US" sz="4000" b="1" dirty="0">
                <a:latin typeface="Calibri" pitchFamily="34" charset="0"/>
              </a:rPr>
              <a:t>: </a:t>
            </a:r>
            <a:r>
              <a:rPr lang="en-US" sz="4000" dirty="0" err="1">
                <a:latin typeface="Calibri" pitchFamily="34" charset="0"/>
              </a:rPr>
              <a:t>Shaxsiy</a:t>
            </a:r>
            <a:r>
              <a:rPr lang="en-US" sz="4000" dirty="0">
                <a:latin typeface="Calibri" pitchFamily="34" charset="0"/>
              </a:rPr>
              <a:t>/</a:t>
            </a:r>
            <a:r>
              <a:rPr lang="en-US" sz="4000" dirty="0" err="1">
                <a:latin typeface="Calibri" pitchFamily="34" charset="0"/>
              </a:rPr>
              <a:t>ilm</a:t>
            </a:r>
            <a:r>
              <a:rPr lang="en-US" sz="4000" dirty="0">
                <a:latin typeface="Calibri" pitchFamily="34" charset="0"/>
              </a:rPr>
              <a:t> fan </a:t>
            </a:r>
            <a:r>
              <a:rPr lang="en-US" sz="4000" dirty="0" err="1">
                <a:latin typeface="Calibri" pitchFamily="34" charset="0"/>
              </a:rPr>
              <a:t>va</a:t>
            </a:r>
            <a:r>
              <a:rPr lang="en-US" sz="4000" dirty="0">
                <a:latin typeface="Calibri" pitchFamily="34" charset="0"/>
              </a:rPr>
              <a:t> t</a:t>
            </a:r>
            <a:r>
              <a:rPr lang="ru-RU" sz="4000" dirty="0">
                <a:latin typeface="Calibri" pitchFamily="34" charset="0"/>
              </a:rPr>
              <a:t>е</a:t>
            </a:r>
            <a:r>
              <a:rPr lang="en-US" sz="4000" dirty="0" err="1">
                <a:latin typeface="Calibri" pitchFamily="34" charset="0"/>
              </a:rPr>
              <a:t>xnologiyalar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sohasi</a:t>
            </a:r>
            <a:endParaRPr lang="en-US" sz="40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4000" b="1" dirty="0" err="1">
                <a:latin typeface="Calibri" pitchFamily="34" charset="0"/>
              </a:rPr>
              <a:t>Kognitiv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</a:rPr>
              <a:t>daraja</a:t>
            </a:r>
            <a:r>
              <a:rPr lang="en-US" sz="4000" b="1" dirty="0">
                <a:latin typeface="Calibri" pitchFamily="34" charset="0"/>
              </a:rPr>
              <a:t>: </a:t>
            </a:r>
            <a:r>
              <a:rPr lang="en-US" sz="4000" dirty="0" err="1">
                <a:latin typeface="Calibri" pitchFamily="34" charset="0"/>
              </a:rPr>
              <a:t>o‘rta</a:t>
            </a:r>
            <a:endParaRPr lang="en-US" sz="40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4000" b="1" dirty="0" err="1">
                <a:latin typeface="Calibri" pitchFamily="34" charset="0"/>
              </a:rPr>
              <a:t>Savol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</a:rPr>
              <a:t>shakli</a:t>
            </a:r>
            <a:r>
              <a:rPr lang="en-US" sz="4000" b="1" dirty="0">
                <a:latin typeface="Calibri" pitchFamily="34" charset="0"/>
              </a:rPr>
              <a:t>: </a:t>
            </a:r>
            <a:r>
              <a:rPr lang="en-US" sz="4000" dirty="0" err="1">
                <a:latin typeface="Calibri" pitchFamily="34" charset="0"/>
              </a:rPr>
              <a:t>Javob</a:t>
            </a:r>
            <a:r>
              <a:rPr lang="en-US" sz="4000" dirty="0">
                <a:latin typeface="Calibri" pitchFamily="34" charset="0"/>
              </a:rPr>
              <a:t> </a:t>
            </a:r>
            <a:r>
              <a:rPr lang="en-US" sz="4000" dirty="0" err="1">
                <a:latin typeface="Calibri" pitchFamily="34" charset="0"/>
              </a:rPr>
              <a:t>tanlash</a:t>
            </a:r>
            <a:endParaRPr lang="ru-RU" sz="4000" dirty="0">
              <a:latin typeface="Calibri" pitchFamily="34" charset="0"/>
            </a:endParaRPr>
          </a:p>
          <a:p>
            <a:pPr indent="269875" algn="just" eaLnBrk="0" hangingPunct="0"/>
            <a:endParaRPr lang="en-US" sz="4000" dirty="0">
              <a:latin typeface="Calibri" pitchFamily="34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036638" y="336550"/>
            <a:ext cx="10223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 algn="just"/>
            <a:r>
              <a:rPr lang="en-US" sz="3600">
                <a:latin typeface="Calibri" pitchFamily="34" charset="0"/>
              </a:rPr>
              <a:t>Mazkur topshiriqni bajarish uchun o‘quvchilar biologiya va kimyo fanidan olgan bilimlari,  bir hujayrali (achitqi) zamburug‘lar, achish jarayoni haqidagi bilimlarni yodga olishlari kerak:</a:t>
            </a:r>
          </a:p>
        </p:txBody>
      </p:sp>
      <p:pic>
        <p:nvPicPr>
          <p:cNvPr id="5" name="Picture 2" descr="ÐÐ°ÑÑÐ¸Ð½ÐºÐ¸ Ð¿Ð¾ Ð·Ð°Ð¿ÑÐ¾ÑÑ ÑÐ¾ÑÐ¾ Ð»ÐµÐ¿ÐµÑ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046" y="5203065"/>
            <a:ext cx="4969680" cy="16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79523" y="1142222"/>
            <a:ext cx="97933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Calibri" pitchFamily="34" charset="0"/>
              </a:rPr>
              <a:t>Savol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Xamirdagi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achitqilar</a:t>
            </a:r>
            <a:r>
              <a:rPr lang="en-US" sz="4800" dirty="0">
                <a:latin typeface="Calibri" pitchFamily="34" charset="0"/>
              </a:rPr>
              <a:t> un </a:t>
            </a:r>
            <a:r>
              <a:rPr lang="en-US" sz="4800" dirty="0" err="1">
                <a:latin typeface="Calibri" pitchFamily="34" charset="0"/>
              </a:rPr>
              <a:t>tarkibidagi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shakar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va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kraxmalni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karbonat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angidrid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va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spirtga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aylantiradi</a:t>
            </a:r>
            <a:r>
              <a:rPr lang="en-US" sz="4800" dirty="0">
                <a:latin typeface="Calibri" pitchFamily="34" charset="0"/>
              </a:rPr>
              <a:t>. </a:t>
            </a:r>
            <a:r>
              <a:rPr lang="en-US" sz="4800" dirty="0" err="1">
                <a:latin typeface="Calibri" pitchFamily="34" charset="0"/>
              </a:rPr>
              <a:t>Karbonat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angidrid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va</a:t>
            </a:r>
            <a:r>
              <a:rPr lang="en-US" sz="4800" dirty="0">
                <a:latin typeface="Calibri" pitchFamily="34" charset="0"/>
              </a:rPr>
              <a:t> spirt </a:t>
            </a:r>
            <a:r>
              <a:rPr lang="en-US" sz="4800" dirty="0" err="1">
                <a:latin typeface="Calibri" pitchFamily="34" charset="0"/>
              </a:rPr>
              <a:t>tarkibidagi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uglerod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atomlari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qayerdan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keladi</a:t>
            </a:r>
            <a:r>
              <a:rPr lang="en-US" sz="4800" dirty="0">
                <a:latin typeface="Calibri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572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Garamond" pitchFamily="18" charset="0"/>
                <a:cs typeface="Arial" pitchFamily="34" charset="0"/>
              </a:rPr>
              <a:t>NON UCHUN XAMIR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257124" y="960438"/>
            <a:ext cx="1749425" cy="15605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0724" name="Freeform 42"/>
          <p:cNvSpPr>
            <a:spLocks noEditPoints="1"/>
          </p:cNvSpPr>
          <p:nvPr/>
        </p:nvSpPr>
        <p:spPr bwMode="auto">
          <a:xfrm>
            <a:off x="541286" y="1260475"/>
            <a:ext cx="1181100" cy="960437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688975" y="974725"/>
            <a:ext cx="11212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dirty="0" err="1">
                <a:latin typeface="Calibri" pitchFamily="34" charset="0"/>
              </a:rPr>
              <a:t>Quyida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keltirilgan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jumlalarga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mos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holda</a:t>
            </a:r>
            <a:r>
              <a:rPr lang="en-US" sz="3600" b="1" dirty="0">
                <a:latin typeface="Calibri" pitchFamily="34" charset="0"/>
              </a:rPr>
              <a:t> “Ha” </a:t>
            </a:r>
            <a:r>
              <a:rPr lang="en-US" sz="3600" b="1" dirty="0" err="1">
                <a:latin typeface="Calibri" pitchFamily="34" charset="0"/>
              </a:rPr>
              <a:t>yoki</a:t>
            </a:r>
            <a:r>
              <a:rPr lang="en-US" sz="3600" b="1" dirty="0">
                <a:latin typeface="Calibri" pitchFamily="34" charset="0"/>
              </a:rPr>
              <a:t> “</a:t>
            </a:r>
            <a:r>
              <a:rPr lang="en-US" sz="3600" b="1" dirty="0" err="1">
                <a:latin typeface="Calibri" pitchFamily="34" charset="0"/>
              </a:rPr>
              <a:t>Yo‘q”ni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aylanaga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oling</a:t>
            </a:r>
            <a:r>
              <a:rPr lang="en-US" sz="3600" b="1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3278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96482"/>
              </p:ext>
            </p:extLst>
          </p:nvPr>
        </p:nvGraphicFramePr>
        <p:xfrm>
          <a:off x="300038" y="2185988"/>
          <a:ext cx="11691937" cy="40433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Uglerod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atomlarining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qayerdan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kelishiga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to‘g‘ri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izoh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berilganmi</a:t>
                      </a:r>
                      <a:r>
                        <a:rPr kumimoji="0" lang="ru-RU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kumimoji="0" lang="ru-RU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yoki</a:t>
                      </a:r>
                      <a:r>
                        <a:rPr kumimoji="0" lang="ru-RU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3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Yo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’</a:t>
                      </a:r>
                      <a:r>
                        <a:rPr kumimoji="0" lang="ru-RU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q?</a:t>
                      </a:r>
                      <a:endParaRPr kumimoji="0" 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Uglerod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atomlari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shakardan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o‘tadi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Yo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Uglerod atomlari tuz molekulalarining  tarkibiga kiradi.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Yo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Uglerod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atomlari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suvdan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o‘tadi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Ha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/ </a:t>
                      </a:r>
                      <a:r>
                        <a:rPr kumimoji="0" lang="ru-RU" sz="3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Yo</a:t>
                      </a:r>
                      <a:r>
                        <a:rPr kumimoji="0" lang="en-US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‘</a:t>
                      </a:r>
                      <a:r>
                        <a:rPr kumimoji="0" lang="ru-RU" sz="3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12192000" cy="7572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Garamond" pitchFamily="18" charset="0"/>
                <a:cs typeface="Arial" pitchFamily="34" charset="0"/>
              </a:rPr>
              <a:t>NON UCHUN XAMIR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709613" y="2701925"/>
            <a:ext cx="10533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Kоmpеtеnsiya:</a:t>
            </a:r>
            <a:r>
              <a:rPr lang="en-US" sz="3600" dirty="0" err="1">
                <a:latin typeface="Calibri" pitchFamily="34" charset="0"/>
              </a:rPr>
              <a:t>Hоdisalarni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ilmiy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jihatdan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tushuntirish</a:t>
            </a:r>
            <a:r>
              <a:rPr lang="en-US" sz="3600" dirty="0">
                <a:latin typeface="Calibri" pitchFamily="34" charset="0"/>
              </a:rPr>
              <a:t>.</a:t>
            </a: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Ilmiy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bilish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turi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Fizik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sistemalar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>
                <a:latin typeface="Calibri" pitchFamily="34" charset="0"/>
              </a:rPr>
              <a:t>K</a:t>
            </a:r>
            <a:r>
              <a:rPr lang="ru-RU" sz="3600" b="1" dirty="0">
                <a:latin typeface="Calibri" pitchFamily="34" charset="0"/>
              </a:rPr>
              <a:t>о</a:t>
            </a:r>
            <a:r>
              <a:rPr lang="en-US" sz="3600" b="1" dirty="0" err="1">
                <a:latin typeface="Calibri" pitchFamily="34" charset="0"/>
              </a:rPr>
              <a:t>nt</a:t>
            </a:r>
            <a:r>
              <a:rPr lang="ru-RU" sz="3600" b="1" dirty="0">
                <a:latin typeface="Calibri" pitchFamily="34" charset="0"/>
              </a:rPr>
              <a:t>е</a:t>
            </a:r>
            <a:r>
              <a:rPr lang="en-US" sz="3600" b="1" dirty="0" err="1">
                <a:latin typeface="Calibri" pitchFamily="34" charset="0"/>
              </a:rPr>
              <a:t>kst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Shaxsiy</a:t>
            </a:r>
            <a:r>
              <a:rPr lang="en-US" sz="3600" dirty="0">
                <a:latin typeface="Calibri" pitchFamily="34" charset="0"/>
              </a:rPr>
              <a:t>/</a:t>
            </a:r>
            <a:r>
              <a:rPr lang="en-US" sz="3600" dirty="0" err="1">
                <a:latin typeface="Calibri" pitchFamily="34" charset="0"/>
              </a:rPr>
              <a:t>ilm</a:t>
            </a:r>
            <a:r>
              <a:rPr lang="en-US" sz="3600" dirty="0">
                <a:latin typeface="Calibri" pitchFamily="34" charset="0"/>
              </a:rPr>
              <a:t> fan </a:t>
            </a:r>
            <a:r>
              <a:rPr lang="en-US" sz="3600" dirty="0" err="1">
                <a:latin typeface="Calibri" pitchFamily="34" charset="0"/>
              </a:rPr>
              <a:t>va</a:t>
            </a:r>
            <a:r>
              <a:rPr lang="en-US" sz="3600" dirty="0">
                <a:latin typeface="Calibri" pitchFamily="34" charset="0"/>
              </a:rPr>
              <a:t> t</a:t>
            </a:r>
            <a:r>
              <a:rPr lang="ru-RU" sz="3600" dirty="0">
                <a:latin typeface="Calibri" pitchFamily="34" charset="0"/>
              </a:rPr>
              <a:t>е</a:t>
            </a:r>
            <a:r>
              <a:rPr lang="en-US" sz="3600" dirty="0" err="1">
                <a:latin typeface="Calibri" pitchFamily="34" charset="0"/>
              </a:rPr>
              <a:t>xn</a:t>
            </a:r>
            <a:r>
              <a:rPr lang="ru-RU" sz="3600" dirty="0">
                <a:latin typeface="Calibri" pitchFamily="34" charset="0"/>
              </a:rPr>
              <a:t>о</a:t>
            </a:r>
            <a:r>
              <a:rPr lang="en-US" sz="3600" dirty="0">
                <a:latin typeface="Calibri" pitchFamily="34" charset="0"/>
              </a:rPr>
              <a:t>l</a:t>
            </a:r>
            <a:r>
              <a:rPr lang="ru-RU" sz="3600" dirty="0">
                <a:latin typeface="Calibri" pitchFamily="34" charset="0"/>
              </a:rPr>
              <a:t>о</a:t>
            </a:r>
            <a:r>
              <a:rPr lang="en-US" sz="3600" dirty="0" err="1">
                <a:latin typeface="Calibri" pitchFamily="34" charset="0"/>
              </a:rPr>
              <a:t>giyalar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sohasi</a:t>
            </a:r>
            <a:endParaRPr lang="en-US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Kognitiv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daraja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o‘rta</a:t>
            </a:r>
            <a:endParaRPr lang="en-US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>
                <a:latin typeface="Calibri" pitchFamily="34" charset="0"/>
              </a:rPr>
              <a:t>Sav</a:t>
            </a:r>
            <a:r>
              <a:rPr lang="ru-RU" sz="3600" b="1" dirty="0">
                <a:latin typeface="Calibri" pitchFamily="34" charset="0"/>
              </a:rPr>
              <a:t>о</a:t>
            </a:r>
            <a:r>
              <a:rPr lang="en-US" sz="3600" b="1" dirty="0">
                <a:latin typeface="Calibri" pitchFamily="34" charset="0"/>
              </a:rPr>
              <a:t>l </a:t>
            </a:r>
            <a:r>
              <a:rPr lang="en-US" sz="3600" b="1" dirty="0" err="1">
                <a:latin typeface="Calibri" pitchFamily="34" charset="0"/>
              </a:rPr>
              <a:t>shakli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keng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qamrovli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jav</a:t>
            </a:r>
            <a:r>
              <a:rPr lang="ru-RU" sz="3600" dirty="0">
                <a:latin typeface="Calibri" pitchFamily="34" charset="0"/>
              </a:rPr>
              <a:t>о</a:t>
            </a:r>
            <a:r>
              <a:rPr lang="en-US" sz="3600" dirty="0" err="1">
                <a:latin typeface="Calibri" pitchFamily="34" charset="0"/>
              </a:rPr>
              <a:t>bni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tanlash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763588" y="494973"/>
            <a:ext cx="10277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800" algn="just"/>
            <a:r>
              <a:rPr lang="ru-RU" sz="4000" dirty="0" err="1">
                <a:latin typeface="Calibri" pitchFamily="34" charset="0"/>
              </a:rPr>
              <a:t>Mazkur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topshiriqni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bajarish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uchun</a:t>
            </a:r>
            <a:r>
              <a:rPr lang="ru-RU" sz="4000" dirty="0">
                <a:latin typeface="Calibri" pitchFamily="34" charset="0"/>
              </a:rPr>
              <a:t> o</a:t>
            </a:r>
            <a:r>
              <a:rPr lang="en-US" sz="4000" dirty="0">
                <a:latin typeface="Calibri" pitchFamily="34" charset="0"/>
              </a:rPr>
              <a:t>‘</a:t>
            </a:r>
            <a:r>
              <a:rPr lang="ru-RU" sz="4000" dirty="0" err="1">
                <a:latin typeface="Calibri" pitchFamily="34" charset="0"/>
              </a:rPr>
              <a:t>quvchilar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kimyo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va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biologiya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fanlaridan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tegishli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bilimlarni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yodga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olishlari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talab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etiladi</a:t>
            </a:r>
            <a:r>
              <a:rPr lang="ru-RU" sz="4000" dirty="0">
                <a:latin typeface="Calibri" pitchFamily="34" charset="0"/>
              </a:rPr>
              <a:t>: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868363" y="787311"/>
            <a:ext cx="109124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349375" indent="-1349375" algn="just">
              <a:tabLst>
                <a:tab pos="457200" algn="l"/>
              </a:tabLst>
            </a:pPr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            </a:t>
            </a:r>
            <a:r>
              <a:rPr lang="en-US" sz="4400" b="1" dirty="0" err="1">
                <a:solidFill>
                  <a:srgbClr val="002060"/>
                </a:solidFill>
                <a:latin typeface="Calibri" pitchFamily="34" charset="0"/>
              </a:rPr>
              <a:t>Savol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Novvoy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oshgan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xamirdan</a:t>
            </a:r>
            <a:r>
              <a:rPr lang="en-US" sz="4400" dirty="0">
                <a:latin typeface="Calibri" pitchFamily="34" charset="0"/>
              </a:rPr>
              <a:t> non </a:t>
            </a:r>
            <a:r>
              <a:rPr lang="en-US" sz="4400" dirty="0" err="1">
                <a:latin typeface="Calibri" pitchFamily="34" charset="0"/>
              </a:rPr>
              <a:t>yasab</a:t>
            </a:r>
            <a:r>
              <a:rPr lang="en-US" sz="4400" dirty="0">
                <a:latin typeface="Calibri" pitchFamily="34" charset="0"/>
              </a:rPr>
              <a:t>, </a:t>
            </a:r>
            <a:r>
              <a:rPr lang="en-US" sz="4400" dirty="0" err="1">
                <a:latin typeface="Calibri" pitchFamily="34" charset="0"/>
              </a:rPr>
              <a:t>tandirga</a:t>
            </a:r>
            <a:r>
              <a:rPr lang="en-US" sz="4400" dirty="0">
                <a:latin typeface="Calibri" pitchFamily="34" charset="0"/>
              </a:rPr>
              <a:t>    </a:t>
            </a:r>
            <a:r>
              <a:rPr lang="en-US" sz="4400" dirty="0" err="1">
                <a:latin typeface="Calibri" pitchFamily="34" charset="0"/>
              </a:rPr>
              <a:t>yopganda</a:t>
            </a:r>
            <a:r>
              <a:rPr lang="en-US" sz="4400" dirty="0">
                <a:latin typeface="Calibri" pitchFamily="34" charset="0"/>
              </a:rPr>
              <a:t> bug‘ </a:t>
            </a:r>
            <a:r>
              <a:rPr lang="en-US" sz="4400" dirty="0" err="1">
                <a:latin typeface="Calibri" pitchFamily="34" charset="0"/>
              </a:rPr>
              <a:t>va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gaz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pufakchalari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err="1">
                <a:latin typeface="Calibri" pitchFamily="34" charset="0"/>
              </a:rPr>
              <a:t>kengayadi</a:t>
            </a:r>
            <a:r>
              <a:rPr lang="en-US" sz="4400" dirty="0">
                <a:latin typeface="Calibri" pitchFamily="34" charset="0"/>
              </a:rPr>
              <a:t>. </a:t>
            </a:r>
            <a:r>
              <a:rPr lang="ru-RU" sz="4400" dirty="0" err="1">
                <a:latin typeface="Calibri" pitchFamily="34" charset="0"/>
              </a:rPr>
              <a:t>Nima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sababdan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gaz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va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bug</a:t>
            </a:r>
            <a:r>
              <a:rPr lang="en-US" sz="4400" dirty="0">
                <a:latin typeface="Calibri" pitchFamily="34" charset="0"/>
              </a:rPr>
              <a:t>‘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qizdirilganda</a:t>
            </a:r>
            <a:r>
              <a:rPr lang="ru-RU" sz="4400" dirty="0">
                <a:latin typeface="Calibri" pitchFamily="34" charset="0"/>
              </a:rPr>
              <a:t> </a:t>
            </a:r>
            <a:r>
              <a:rPr lang="ru-RU" sz="4400" dirty="0" err="1">
                <a:latin typeface="Calibri" pitchFamily="34" charset="0"/>
              </a:rPr>
              <a:t>kengayadi</a:t>
            </a:r>
            <a:r>
              <a:rPr lang="ru-RU" sz="4400" dirty="0">
                <a:latin typeface="Calibri" pitchFamily="34" charset="0"/>
              </a:rPr>
              <a:t>?</a:t>
            </a:r>
            <a:endParaRPr lang="en-US" sz="4400" dirty="0">
              <a:latin typeface="Calibri" pitchFamily="34" charset="0"/>
            </a:endParaRPr>
          </a:p>
          <a:p>
            <a:pPr marL="1349375" indent="-1349375" algn="just">
              <a:tabLst>
                <a:tab pos="457200" algn="l"/>
              </a:tabLst>
            </a:pPr>
            <a:endParaRPr lang="ru-RU" sz="3600" dirty="0">
              <a:latin typeface="Calibri" pitchFamily="34" charset="0"/>
            </a:endParaRPr>
          </a:p>
          <a:p>
            <a:pPr marL="1349375" indent="-1349375" eaLnBrk="0" hangingPunct="0">
              <a:tabLst>
                <a:tab pos="457200" algn="l"/>
              </a:tabLst>
            </a:pPr>
            <a:r>
              <a:rPr lang="en-US" sz="3600" dirty="0">
                <a:latin typeface="Calibri" pitchFamily="34" charset="0"/>
              </a:rPr>
              <a:t>     </a:t>
            </a:r>
            <a:r>
              <a:rPr lang="ru-RU" sz="3600" dirty="0" err="1">
                <a:latin typeface="Calibri" pitchFamily="34" charset="0"/>
              </a:rPr>
              <a:t>Ularning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molekulalari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kattalashadi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marL="1349375" indent="-1349375" eaLnBrk="0" hangingPunct="0">
              <a:tabLst>
                <a:tab pos="457200" algn="l"/>
              </a:tabLst>
            </a:pPr>
            <a:r>
              <a:rPr lang="en-US" sz="3600" dirty="0">
                <a:latin typeface="Calibri" pitchFamily="34" charset="0"/>
              </a:rPr>
              <a:t>     </a:t>
            </a:r>
            <a:r>
              <a:rPr lang="ru-RU" sz="3600" dirty="0" err="1">
                <a:latin typeface="Calibri" pitchFamily="34" charset="0"/>
              </a:rPr>
              <a:t>Ularning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molekulalari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tezroq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harakatlanadi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marL="1349375" indent="-1349375" eaLnBrk="0" hangingPunct="0">
              <a:tabLst>
                <a:tab pos="457200" algn="l"/>
              </a:tabLst>
            </a:pPr>
            <a:r>
              <a:rPr lang="en-US" sz="3600" dirty="0">
                <a:latin typeface="Calibri" pitchFamily="34" charset="0"/>
              </a:rPr>
              <a:t>     </a:t>
            </a:r>
            <a:r>
              <a:rPr lang="ru-RU" sz="3600" dirty="0" err="1">
                <a:latin typeface="Calibri" pitchFamily="34" charset="0"/>
              </a:rPr>
              <a:t>Ularning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molekulalari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soni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ortadi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marL="1349375" indent="-1349375" eaLnBrk="0" hangingPunct="0">
              <a:tabLst>
                <a:tab pos="457200" algn="l"/>
              </a:tabLst>
            </a:pPr>
            <a:r>
              <a:rPr lang="en-US" sz="3600" dirty="0">
                <a:latin typeface="Calibri" pitchFamily="34" charset="0"/>
              </a:rPr>
              <a:t>     </a:t>
            </a:r>
            <a:r>
              <a:rPr lang="ru-RU" sz="3600" dirty="0" err="1">
                <a:latin typeface="Calibri" pitchFamily="34" charset="0"/>
              </a:rPr>
              <a:t>Ularning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molekulalari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kamroq</a:t>
            </a:r>
            <a:r>
              <a:rPr lang="ru-RU" sz="3600" dirty="0">
                <a:latin typeface="Calibri" pitchFamily="34" charset="0"/>
              </a:rPr>
              <a:t> </a:t>
            </a:r>
            <a:r>
              <a:rPr lang="ru-RU" sz="3600" dirty="0" err="1">
                <a:latin typeface="Calibri" pitchFamily="34" charset="0"/>
              </a:rPr>
              <a:t>to</a:t>
            </a:r>
            <a:r>
              <a:rPr lang="en-US" sz="3600" dirty="0">
                <a:latin typeface="Calibri" pitchFamily="34" charset="0"/>
              </a:rPr>
              <a:t>‘</a:t>
            </a:r>
            <a:r>
              <a:rPr lang="ru-RU" sz="3600" dirty="0" err="1">
                <a:latin typeface="Calibri" pitchFamily="34" charset="0"/>
              </a:rPr>
              <a:t>qnashadi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marL="1349375" indent="-1349375" eaLnBrk="0" hangingPunct="0">
              <a:tabLst>
                <a:tab pos="457200" algn="l"/>
              </a:tabLst>
            </a:pPr>
            <a:endParaRPr lang="ru-RU" sz="3600" dirty="0">
              <a:latin typeface="Calibri" pitchFamily="34" charset="0"/>
            </a:endParaRP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43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4071982"/>
            <a:ext cx="496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6" y="4637927"/>
            <a:ext cx="496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5172120"/>
            <a:ext cx="4953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Users\Ulugbek\AppData\Local\Temp\label-304865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5706313"/>
            <a:ext cx="4968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81915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Garamond" pitchFamily="18" charset="0"/>
                <a:cs typeface="Arial" pitchFamily="34" charset="0"/>
              </a:rPr>
              <a:t>NON UCHUN XAMIR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406400" y="1103313"/>
            <a:ext cx="1285875" cy="11255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35849" name="Freeform 42"/>
          <p:cNvSpPr>
            <a:spLocks noEditPoints="1"/>
          </p:cNvSpPr>
          <p:nvPr/>
        </p:nvSpPr>
        <p:spPr bwMode="auto">
          <a:xfrm>
            <a:off x="688975" y="1279525"/>
            <a:ext cx="877888" cy="736600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pic>
        <p:nvPicPr>
          <p:cNvPr id="11" name="Picture 2" descr="ÐÐ°ÑÑÐ¸Ð½ÐºÐ¸ Ð¿Ð¾ Ð·Ð°Ð¿ÑÐ¾ÑÑ ÑÐ¾ÑÐ¾ Ð»ÐµÐ¿ÐµÑ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2940" y="4997003"/>
            <a:ext cx="2829059" cy="186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38"/>
            <a:ext cx="12192000" cy="107721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ТА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BIIY FANLAR BO‘YICHA SAVODXONLIKNI BAHOLASHGA QARATILGAN TOPSHIRIQLARGA QO‘YILGAN ASOSIY TALABLAR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380270" y="1533525"/>
            <a:ext cx="755614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PISA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topshiriqlari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tabiiy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fanlar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bo‘yicha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savodxonlikni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tavsiflovchi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kompetensiyalarni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baholashga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qaratilgan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hamda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real </a:t>
            </a:r>
            <a:r>
              <a:rPr lang="en-US" sz="48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hayotiy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vaziyatlarga</a:t>
            </a:r>
            <a:r>
              <a:rPr lang="en-US" sz="48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asoslangan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bo‘ladi</a:t>
            </a:r>
            <a:r>
              <a:rPr lang="en-US" sz="4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1" name="Рисунок 3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98" y="2265465"/>
            <a:ext cx="458188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23900" y="-153918"/>
            <a:ext cx="109997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 algn="just"/>
            <a:r>
              <a:rPr lang="ru-RU" sz="4000" dirty="0" err="1">
                <a:latin typeface="Calibri" pitchFamily="34" charset="0"/>
              </a:rPr>
              <a:t>Mazkur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topshiriqni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bajarishda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fizika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fanidan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moddalarning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issiqlikdan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kengayishiga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oid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bilimlarni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yodga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olish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kerak</a:t>
            </a:r>
            <a:r>
              <a:rPr lang="ru-RU" sz="4000" dirty="0">
                <a:latin typeface="Calibri" pitchFamily="34" charset="0"/>
              </a:rPr>
              <a:t>: </a:t>
            </a:r>
            <a:r>
              <a:rPr lang="ru-RU" sz="4000" dirty="0" err="1">
                <a:latin typeface="Calibri" pitchFamily="34" charset="0"/>
              </a:rPr>
              <a:t>gazsimon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moddalar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qizdirilganda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molekulalarning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harakati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tezlashadi</a:t>
            </a:r>
            <a:r>
              <a:rPr lang="ru-RU" sz="4000" dirty="0">
                <a:latin typeface="Calibri" pitchFamily="34" charset="0"/>
              </a:rPr>
              <a:t>, </a:t>
            </a:r>
            <a:r>
              <a:rPr lang="ru-RU" sz="4000" dirty="0" err="1">
                <a:latin typeface="Calibri" pitchFamily="34" charset="0"/>
              </a:rPr>
              <a:t>gaz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molekulalari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orasidagi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masofa</a:t>
            </a:r>
            <a:r>
              <a:rPr lang="ru-RU" sz="4000" dirty="0">
                <a:latin typeface="Calibri" pitchFamily="34" charset="0"/>
              </a:rPr>
              <a:t> </a:t>
            </a:r>
            <a:r>
              <a:rPr lang="ru-RU" sz="4000" dirty="0" err="1">
                <a:latin typeface="Calibri" pitchFamily="34" charset="0"/>
              </a:rPr>
              <a:t>ortadi</a:t>
            </a:r>
            <a:r>
              <a:rPr lang="ru-RU" sz="4000" dirty="0">
                <a:latin typeface="Calibri" pitchFamily="34" charset="0"/>
              </a:rPr>
              <a:t>.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723900" y="3319668"/>
            <a:ext cx="105330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Kompetensiya:</a:t>
            </a:r>
            <a:r>
              <a:rPr lang="en-US" sz="3600" dirty="0" err="1">
                <a:latin typeface="Calibri" pitchFamily="34" charset="0"/>
              </a:rPr>
              <a:t>Hоdisalarni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ilmiy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jihatdan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tushuntirish</a:t>
            </a:r>
            <a:r>
              <a:rPr lang="en-US" sz="3600" dirty="0">
                <a:latin typeface="Calibri" pitchFamily="34" charset="0"/>
              </a:rPr>
              <a:t>.</a:t>
            </a: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Ilmiy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bilish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turi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Fizik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sistemalar</a:t>
            </a:r>
            <a:r>
              <a:rPr lang="en-US" sz="3600" dirty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Kontekst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Shaxsiy</a:t>
            </a:r>
            <a:r>
              <a:rPr lang="en-US" sz="3600" dirty="0">
                <a:latin typeface="Calibri" pitchFamily="34" charset="0"/>
              </a:rPr>
              <a:t>/</a:t>
            </a:r>
            <a:r>
              <a:rPr lang="en-US" sz="3600" dirty="0" err="1">
                <a:latin typeface="Calibri" pitchFamily="34" charset="0"/>
              </a:rPr>
              <a:t>ilm</a:t>
            </a:r>
            <a:r>
              <a:rPr lang="en-US" sz="3600" dirty="0">
                <a:latin typeface="Calibri" pitchFamily="34" charset="0"/>
              </a:rPr>
              <a:t> fan </a:t>
            </a:r>
            <a:r>
              <a:rPr lang="en-US" sz="3600" dirty="0" err="1">
                <a:latin typeface="Calibri" pitchFamily="34" charset="0"/>
              </a:rPr>
              <a:t>va</a:t>
            </a:r>
            <a:r>
              <a:rPr lang="en-US" sz="3600" dirty="0">
                <a:latin typeface="Calibri" pitchFamily="34" charset="0"/>
              </a:rPr>
              <a:t> t</a:t>
            </a:r>
            <a:r>
              <a:rPr lang="ru-RU" sz="3600" dirty="0">
                <a:latin typeface="Calibri" pitchFamily="34" charset="0"/>
              </a:rPr>
              <a:t>е</a:t>
            </a:r>
            <a:r>
              <a:rPr lang="en-US" sz="3600" dirty="0" err="1">
                <a:latin typeface="Calibri" pitchFamily="34" charset="0"/>
              </a:rPr>
              <a:t>xnologiyalar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sohasi</a:t>
            </a:r>
            <a:endParaRPr lang="en-US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Kognitiv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daraja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o‘rta</a:t>
            </a:r>
            <a:endParaRPr lang="en-US" sz="3600" dirty="0">
              <a:latin typeface="Calibri" pitchFamily="34" charset="0"/>
            </a:endParaRPr>
          </a:p>
          <a:p>
            <a:pPr indent="269875" algn="just" eaLnBrk="0" hangingPunct="0"/>
            <a:r>
              <a:rPr lang="en-US" sz="3600" b="1" dirty="0" err="1">
                <a:latin typeface="Calibri" pitchFamily="34" charset="0"/>
              </a:rPr>
              <a:t>Savol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shakli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dirty="0" err="1">
                <a:latin typeface="Calibri" pitchFamily="34" charset="0"/>
              </a:rPr>
              <a:t>javobni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tanlash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38838" y="1001713"/>
            <a:ext cx="62531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endParaRPr lang="en-US" sz="2800" b="1" dirty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  <a:p>
            <a:pPr algn="ctr"/>
            <a:r>
              <a:rPr lang="en-US" sz="2800" b="1" dirty="0" err="1">
                <a:latin typeface="Calibri" pitchFamily="34" charset="0"/>
              </a:rPr>
              <a:t>Sirka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kislotaga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indikatorni</a:t>
            </a:r>
            <a:r>
              <a:rPr lang="en-US" sz="2800" b="1" dirty="0">
                <a:latin typeface="Calibri" pitchFamily="34" charset="0"/>
              </a:rPr>
              <a:t>  </a:t>
            </a:r>
            <a:r>
              <a:rPr lang="en-US" sz="2800" b="1" dirty="0" err="1">
                <a:latin typeface="Calibri" pitchFamily="34" charset="0"/>
              </a:rPr>
              <a:t>tomizing</a:t>
            </a:r>
            <a:r>
              <a:rPr lang="en-US" sz="2800" b="1" dirty="0">
                <a:latin typeface="Calibri" pitchFamily="34" charset="0"/>
              </a:rPr>
              <a:t>.  </a:t>
            </a:r>
            <a:r>
              <a:rPr lang="en-US" sz="2800" b="1" dirty="0" err="1">
                <a:latin typeface="Calibri" pitchFamily="34" charset="0"/>
              </a:rPr>
              <a:t>Hosil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bo‘lgan</a:t>
            </a:r>
            <a:r>
              <a:rPr lang="en-US" sz="2800" b="1" dirty="0">
                <a:latin typeface="Calibri" pitchFamily="34" charset="0"/>
              </a:rPr>
              <a:t> rang, </a:t>
            </a:r>
            <a:r>
              <a:rPr lang="en-US" sz="2800" b="1" dirty="0" err="1">
                <a:latin typeface="Calibri" pitchFamily="34" charset="0"/>
              </a:rPr>
              <a:t>yo‘qolgunga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qadar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ammiak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eritmasidan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quying</a:t>
            </a:r>
            <a:r>
              <a:rPr lang="en-US" sz="2800" b="1" dirty="0">
                <a:latin typeface="Calibri" pitchFamily="34" charset="0"/>
              </a:rPr>
              <a:t>. </a:t>
            </a:r>
            <a:r>
              <a:rPr lang="en-US" sz="2800" b="1" dirty="0" err="1">
                <a:latin typeface="Calibri" pitchFamily="34" charset="0"/>
              </a:rPr>
              <a:t>Qaysi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jarayon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sodir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bo‘ldi</a:t>
            </a:r>
            <a:r>
              <a:rPr lang="en-US" sz="2800" b="1" dirty="0">
                <a:latin typeface="Calibri" pitchFamily="34" charset="0"/>
              </a:rPr>
              <a:t>?</a:t>
            </a:r>
            <a:endParaRPr lang="ru-RU" sz="28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 </a:t>
            </a:r>
            <a:endParaRPr lang="ru-RU" sz="2800" b="1" dirty="0">
              <a:latin typeface="Calibri" pitchFamily="34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 flipH="1">
            <a:off x="2540820" y="1685925"/>
            <a:ext cx="4392560" cy="5174387"/>
            <a:chOff x="1185779" y="1929660"/>
            <a:chExt cx="2653108" cy="4167106"/>
          </a:xfrm>
          <a:solidFill>
            <a:schemeClr val="accent1">
              <a:alpha val="17000"/>
            </a:schemeClr>
          </a:solidFill>
        </p:grpSpPr>
        <p:sp>
          <p:nvSpPr>
            <p:cNvPr id="25" name="Freeform: Shape 26"/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45"/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Freeform 50"/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" name="Freeform 45"/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Freeform 45"/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0" name="Freeform 50"/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" name="Freeform 45"/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2" name="Freeform 45"/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3" name="Freeform 45"/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4" name="Freeform 50"/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5" name="Freeform 45"/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6" name="Freeform 50"/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Freeform 45"/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9" name="Freeform 45"/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0" name="Freeform 50"/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184275"/>
            <a:ext cx="3757612" cy="539750"/>
          </a:xfrm>
          <a:ln>
            <a:noFill/>
          </a:ln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200" b="1" dirty="0">
                <a:ln w="0"/>
                <a:solidFill>
                  <a:schemeClr val="accent1"/>
                </a:solidFill>
              </a:rPr>
              <a:t>А</a:t>
            </a:r>
            <a:r>
              <a:rPr lang="en-US" sz="3200" b="1" dirty="0" err="1">
                <a:ln w="0"/>
                <a:solidFill>
                  <a:schemeClr val="accent1"/>
                </a:solidFill>
              </a:rPr>
              <a:t>n’anaviy</a:t>
            </a:r>
            <a:r>
              <a:rPr lang="en-US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</a:rPr>
              <a:t>savol</a:t>
            </a:r>
            <a:endParaRPr lang="ru-RU" sz="32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5263" y="1963738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61950" y="3597275"/>
            <a:ext cx="359568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latin typeface="Calibri" pitchFamily="34" charset="0"/>
              </a:rPr>
              <a:t>Nyutonning birinchi qonunini ta’riflang</a:t>
            </a:r>
            <a:r>
              <a:rPr lang="ru-RU" sz="3200">
                <a:latin typeface="Calibri" pitchFamily="34" charset="0"/>
              </a:rPr>
              <a:t>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0" y="1963738"/>
            <a:ext cx="43767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err="1">
                <a:latin typeface="Calibri" pitchFamily="34" charset="0"/>
              </a:rPr>
              <a:t>Neytrallanish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reaksiyasiga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ta’rif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bering</a:t>
            </a:r>
            <a:endParaRPr lang="en-US" sz="32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 dirty="0"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Courier New" pitchFamily="49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 dirty="0">
              <a:solidFill>
                <a:srgbClr val="002060"/>
              </a:solidFill>
              <a:latin typeface="Century Gothic" pitchFamily="34" charset="0"/>
              <a:ea typeface="Times New Roman" pitchFamily="18" charset="0"/>
              <a:cs typeface="Courier New" pitchFamily="49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54725" y="1025525"/>
            <a:ext cx="5545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Tabiiy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fanlar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bo‘yicha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savodxonlikka</a:t>
            </a:r>
            <a:r>
              <a:rPr lang="ru-RU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oid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libri" pitchFamily="34" charset="0"/>
              </a:rPr>
              <a:t>savol</a:t>
            </a:r>
            <a:endParaRPr lang="ru-RU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251575" y="3748088"/>
            <a:ext cx="5838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latin typeface="Calibri" pitchFamily="34" charset="0"/>
              </a:rPr>
              <a:t>Nima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uchun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haydovchi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а</a:t>
            </a:r>
            <a:r>
              <a:rPr lang="en-US" sz="2800" b="1" dirty="0" err="1">
                <a:latin typeface="Calibri" pitchFamily="34" charset="0"/>
              </a:rPr>
              <a:t>vtomobilda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harakatlanayotganda</a:t>
            </a:r>
            <a:r>
              <a:rPr lang="ru-RU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xavfsizlik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kamarini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taqishi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shart</a:t>
            </a:r>
            <a:r>
              <a:rPr lang="ru-RU" sz="2800" b="1" dirty="0">
                <a:latin typeface="Calibri" pitchFamily="34" charset="0"/>
              </a:rPr>
              <a:t>?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1881188"/>
            <a:ext cx="34559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29325" y="1949450"/>
            <a:ext cx="5510213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5588" y="4886325"/>
            <a:ext cx="3671887" cy="301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905500" y="3762375"/>
            <a:ext cx="5516563" cy="301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981700" y="5156200"/>
            <a:ext cx="5635625" cy="158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01688" y="1052513"/>
            <a:ext cx="105743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21"/>
          <p:cNvSpPr/>
          <p:nvPr/>
        </p:nvSpPr>
        <p:spPr>
          <a:xfrm rot="20700000">
            <a:off x="4395788" y="3995738"/>
            <a:ext cx="1801812" cy="1184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Rectangle 7"/>
          <p:cNvSpPr/>
          <p:nvPr/>
        </p:nvSpPr>
        <p:spPr>
          <a:xfrm rot="17783646">
            <a:off x="11056144" y="-56356"/>
            <a:ext cx="582613" cy="1139825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5" name="Group 32"/>
          <p:cNvGrpSpPr/>
          <p:nvPr/>
        </p:nvGrpSpPr>
        <p:grpSpPr>
          <a:xfrm rot="19800000">
            <a:off x="4211962" y="1605776"/>
            <a:ext cx="2154985" cy="2003361"/>
            <a:chOff x="395536" y="1793041"/>
            <a:chExt cx="3170093" cy="3929395"/>
          </a:xfrm>
          <a:solidFill>
            <a:schemeClr val="accent1">
              <a:lumMod val="50000"/>
            </a:schemeClr>
          </a:solidFill>
        </p:grpSpPr>
        <p:sp>
          <p:nvSpPr>
            <p:cNvPr id="43" name="Freeform 20"/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44" name="Oval 34"/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260350" y="3317875"/>
            <a:ext cx="3567113" cy="142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003" name="Прямоугольник 41"/>
          <p:cNvSpPr>
            <a:spLocks noChangeArrowheads="1"/>
          </p:cNvSpPr>
          <p:nvPr/>
        </p:nvSpPr>
        <p:spPr bwMode="auto">
          <a:xfrm>
            <a:off x="419100" y="5126038"/>
            <a:ext cx="3943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Hujayra</a:t>
            </a: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qanday</a:t>
            </a: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qismlardan</a:t>
            </a: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tashkil</a:t>
            </a: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topgan</a:t>
            </a: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?</a:t>
            </a:r>
            <a:endParaRPr lang="ru-RU" sz="3200" b="1" dirty="0"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2004" name="Прямоугольник 45"/>
          <p:cNvSpPr>
            <a:spLocks noChangeArrowheads="1"/>
          </p:cNvSpPr>
          <p:nvPr/>
        </p:nvSpPr>
        <p:spPr bwMode="auto">
          <a:xfrm>
            <a:off x="6221413" y="5084763"/>
            <a:ext cx="5381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Olimlar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organizmning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irsiy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belgilarini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o’zgartirish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uchun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hujayraning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qaysi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qismiga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ta’sir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ko’rsatadi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Courier New" pitchFamily="49" charset="0"/>
              </a:rPr>
              <a:t>?  </a:t>
            </a:r>
            <a:endParaRPr lang="ru-RU" sz="2800" b="1" dirty="0"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AN’ANAVIY YONDASHUV BILAN TABIIY FANLAR</a:t>
            </a:r>
            <a:endParaRPr lang="uz-Cyrl-U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BO‘YICHA SAVODXONLIK O‘RTASIDAGI FARQ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6" grpId="0"/>
      <p:bldP spid="7" grpId="0"/>
      <p:bldP spid="8" grpId="0"/>
      <p:bldP spid="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96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O‘quvchilarning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fanga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‘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lgan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ijobiy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munosabatini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shakllantirish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yuzasidan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tavsiyalar</a:t>
            </a:r>
            <a:endParaRPr lang="ru-RU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/>
            <a:endParaRPr lang="en-US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6" name="Straight Connector 54"/>
          <p:cNvCxnSpPr/>
          <p:nvPr/>
        </p:nvCxnSpPr>
        <p:spPr>
          <a:xfrm>
            <a:off x="2070100" y="2555875"/>
            <a:ext cx="855663" cy="1160463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7"/>
          <p:cNvCxnSpPr/>
          <p:nvPr/>
        </p:nvCxnSpPr>
        <p:spPr>
          <a:xfrm flipH="1">
            <a:off x="3759200" y="3270250"/>
            <a:ext cx="830263" cy="547688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0"/>
          <p:cNvCxnSpPr/>
          <p:nvPr/>
        </p:nvCxnSpPr>
        <p:spPr>
          <a:xfrm>
            <a:off x="5491163" y="3232150"/>
            <a:ext cx="1201737" cy="939800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35200" y="4694238"/>
            <a:ext cx="21336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izohlovchi farazlarni  taklif etish</a:t>
            </a:r>
            <a:endParaRPr lang="en-US" sz="24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78538" y="5097463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konteks qisqa matn</a:t>
            </a:r>
            <a:endParaRPr lang="en-US" sz="24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0338" y="3457575"/>
            <a:ext cx="26225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lvl="1"/>
            <a:r>
              <a:rPr lang="uz-Latn-UZ" sz="2400" b="1">
                <a:latin typeface="Calibri" pitchFamily="34" charset="0"/>
              </a:rPr>
              <a:t>Geterogen –</a:t>
            </a:r>
            <a:endParaRPr lang="en-US" sz="2400" b="1">
              <a:latin typeface="Calibri" pitchFamily="34" charset="0"/>
            </a:endParaRPr>
          </a:p>
          <a:p>
            <a:pPr lvl="1" algn="ctr"/>
            <a:r>
              <a:rPr lang="uz-Latn-UZ" sz="2400" b="1">
                <a:latin typeface="Calibri" pitchFamily="34" charset="0"/>
              </a:rPr>
              <a:t> bir necha turdosh fan sohasi bo</a:t>
            </a:r>
            <a:r>
              <a:rPr lang="en-US" sz="2400" b="1">
                <a:latin typeface="Calibri" pitchFamily="34" charset="0"/>
              </a:rPr>
              <a:t>‘</a:t>
            </a:r>
            <a:r>
              <a:rPr lang="uz-Latn-UZ" sz="2400" b="1">
                <a:latin typeface="Calibri" pitchFamily="34" charset="0"/>
              </a:rPr>
              <a:t>yicha topshiriqlar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818688" y="2659063"/>
            <a:ext cx="23733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lvl="1" algn="ctr"/>
            <a:r>
              <a:rPr lang="uz-Latn-UZ" sz="2400" b="1">
                <a:latin typeface="Calibri" pitchFamily="34" charset="0"/>
              </a:rPr>
              <a:t>Polimorf</a:t>
            </a:r>
            <a:r>
              <a:rPr lang="en-US" sz="2400" b="1">
                <a:latin typeface="Calibri" pitchFamily="34" charset="0"/>
              </a:rPr>
              <a:t>- </a:t>
            </a:r>
            <a:r>
              <a:rPr lang="uz-Latn-UZ" sz="2400" b="1">
                <a:latin typeface="Calibri" pitchFamily="34" charset="0"/>
              </a:rPr>
              <a:t>har xil turdagi topshiriqlar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0538" y="2711450"/>
            <a:ext cx="2133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Real hayotiy voqelikga asoslangan</a:t>
            </a:r>
          </a:p>
        </p:txBody>
      </p:sp>
      <p:grpSp>
        <p:nvGrpSpPr>
          <p:cNvPr id="15" name="Group 21"/>
          <p:cNvGrpSpPr/>
          <p:nvPr/>
        </p:nvGrpSpPr>
        <p:grpSpPr>
          <a:xfrm>
            <a:off x="1153055" y="1505972"/>
            <a:ext cx="1189284" cy="1189139"/>
            <a:chOff x="6270997" y="2567237"/>
            <a:chExt cx="964115" cy="963693"/>
          </a:xfrm>
          <a:solidFill>
            <a:schemeClr val="bg1">
              <a:lumMod val="65000"/>
            </a:schemeClr>
          </a:solidFill>
        </p:grpSpPr>
        <p:sp>
          <p:nvSpPr>
            <p:cNvPr id="16" name="Oval 94"/>
            <p:cNvSpPr>
              <a:spLocks noChangeArrowheads="1"/>
            </p:cNvSpPr>
            <p:nvPr/>
          </p:nvSpPr>
          <p:spPr bwMode="auto">
            <a:xfrm>
              <a:off x="6270997" y="2567237"/>
              <a:ext cx="964115" cy="9636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57595" tIns="28797" rIns="57595" bIns="2879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23"/>
            <p:cNvGrpSpPr/>
            <p:nvPr/>
          </p:nvGrpSpPr>
          <p:grpSpPr>
            <a:xfrm>
              <a:off x="6554110" y="2729280"/>
              <a:ext cx="399125" cy="658138"/>
              <a:chOff x="6531329" y="2691707"/>
              <a:chExt cx="444716" cy="733318"/>
            </a:xfrm>
            <a:grpFill/>
          </p:grpSpPr>
          <p:sp>
            <p:nvSpPr>
              <p:cNvPr id="18" name="Freeform 95"/>
              <p:cNvSpPr>
                <a:spLocks/>
              </p:cNvSpPr>
              <p:nvPr/>
            </p:nvSpPr>
            <p:spPr bwMode="auto">
              <a:xfrm>
                <a:off x="6652002" y="3283678"/>
                <a:ext cx="203371" cy="52742"/>
              </a:xfrm>
              <a:custGeom>
                <a:avLst/>
                <a:gdLst>
                  <a:gd name="T0" fmla="*/ 177 w 204"/>
                  <a:gd name="T1" fmla="*/ 0 h 53"/>
                  <a:gd name="T2" fmla="*/ 26 w 204"/>
                  <a:gd name="T3" fmla="*/ 0 h 53"/>
                  <a:gd name="T4" fmla="*/ 0 w 204"/>
                  <a:gd name="T5" fmla="*/ 26 h 53"/>
                  <a:gd name="T6" fmla="*/ 26 w 204"/>
                  <a:gd name="T7" fmla="*/ 53 h 53"/>
                  <a:gd name="T8" fmla="*/ 177 w 204"/>
                  <a:gd name="T9" fmla="*/ 53 h 53"/>
                  <a:gd name="T10" fmla="*/ 204 w 204"/>
                  <a:gd name="T11" fmla="*/ 26 h 53"/>
                  <a:gd name="T12" fmla="*/ 177 w 20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3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92" y="53"/>
                      <a:pt x="204" y="41"/>
                      <a:pt x="204" y="26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57595" tIns="28797" rIns="57595" bIns="2879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96"/>
              <p:cNvSpPr>
                <a:spLocks/>
              </p:cNvSpPr>
              <p:nvPr/>
            </p:nvSpPr>
            <p:spPr bwMode="auto">
              <a:xfrm>
                <a:off x="6652002" y="3336419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57595" tIns="28797" rIns="57595" bIns="2879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97"/>
              <p:cNvSpPr>
                <a:spLocks/>
              </p:cNvSpPr>
              <p:nvPr/>
            </p:nvSpPr>
            <p:spPr bwMode="auto">
              <a:xfrm>
                <a:off x="6687866" y="3390427"/>
                <a:ext cx="131643" cy="34598"/>
              </a:xfrm>
              <a:custGeom>
                <a:avLst/>
                <a:gdLst>
                  <a:gd name="T0" fmla="*/ 0 w 132"/>
                  <a:gd name="T1" fmla="*/ 0 h 35"/>
                  <a:gd name="T2" fmla="*/ 66 w 132"/>
                  <a:gd name="T3" fmla="*/ 35 h 35"/>
                  <a:gd name="T4" fmla="*/ 132 w 132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35">
                    <a:moveTo>
                      <a:pt x="0" y="0"/>
                    </a:moveTo>
                    <a:cubicBezTo>
                      <a:pt x="0" y="19"/>
                      <a:pt x="29" y="35"/>
                      <a:pt x="66" y="35"/>
                    </a:cubicBezTo>
                    <a:cubicBezTo>
                      <a:pt x="102" y="35"/>
                      <a:pt x="132" y="19"/>
                      <a:pt x="132" y="0"/>
                    </a:cubicBezTo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57595" tIns="28797" rIns="57595" bIns="2879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98"/>
              <p:cNvSpPr>
                <a:spLocks/>
              </p:cNvSpPr>
              <p:nvPr/>
            </p:nvSpPr>
            <p:spPr bwMode="auto">
              <a:xfrm>
                <a:off x="6531329" y="2691707"/>
                <a:ext cx="444716" cy="537964"/>
              </a:xfrm>
              <a:custGeom>
                <a:avLst/>
                <a:gdLst>
                  <a:gd name="T0" fmla="*/ 223 w 446"/>
                  <a:gd name="T1" fmla="*/ 0 h 540"/>
                  <a:gd name="T2" fmla="*/ 0 w 446"/>
                  <a:gd name="T3" fmla="*/ 223 h 540"/>
                  <a:gd name="T4" fmla="*/ 62 w 446"/>
                  <a:gd name="T5" fmla="*/ 379 h 540"/>
                  <a:gd name="T6" fmla="*/ 94 w 446"/>
                  <a:gd name="T7" fmla="*/ 440 h 540"/>
                  <a:gd name="T8" fmla="*/ 94 w 446"/>
                  <a:gd name="T9" fmla="*/ 484 h 540"/>
                  <a:gd name="T10" fmla="*/ 150 w 446"/>
                  <a:gd name="T11" fmla="*/ 540 h 540"/>
                  <a:gd name="T12" fmla="*/ 296 w 446"/>
                  <a:gd name="T13" fmla="*/ 540 h 540"/>
                  <a:gd name="T14" fmla="*/ 352 w 446"/>
                  <a:gd name="T15" fmla="*/ 484 h 540"/>
                  <a:gd name="T16" fmla="*/ 352 w 446"/>
                  <a:gd name="T17" fmla="*/ 440 h 540"/>
                  <a:gd name="T18" fmla="*/ 383 w 446"/>
                  <a:gd name="T19" fmla="*/ 379 h 540"/>
                  <a:gd name="T20" fmla="*/ 446 w 446"/>
                  <a:gd name="T21" fmla="*/ 223 h 540"/>
                  <a:gd name="T22" fmla="*/ 223 w 446"/>
                  <a:gd name="T2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6" h="540">
                    <a:moveTo>
                      <a:pt x="223" y="0"/>
                    </a:moveTo>
                    <a:cubicBezTo>
                      <a:pt x="99" y="0"/>
                      <a:pt x="0" y="100"/>
                      <a:pt x="0" y="223"/>
                    </a:cubicBezTo>
                    <a:cubicBezTo>
                      <a:pt x="0" y="284"/>
                      <a:pt x="22" y="339"/>
                      <a:pt x="62" y="379"/>
                    </a:cubicBezTo>
                    <a:cubicBezTo>
                      <a:pt x="83" y="399"/>
                      <a:pt x="94" y="415"/>
                      <a:pt x="94" y="440"/>
                    </a:cubicBezTo>
                    <a:cubicBezTo>
                      <a:pt x="94" y="466"/>
                      <a:pt x="94" y="484"/>
                      <a:pt x="94" y="484"/>
                    </a:cubicBezTo>
                    <a:cubicBezTo>
                      <a:pt x="94" y="515"/>
                      <a:pt x="119" y="540"/>
                      <a:pt x="150" y="540"/>
                    </a:cubicBezTo>
                    <a:cubicBezTo>
                      <a:pt x="296" y="540"/>
                      <a:pt x="296" y="540"/>
                      <a:pt x="296" y="540"/>
                    </a:cubicBezTo>
                    <a:cubicBezTo>
                      <a:pt x="327" y="540"/>
                      <a:pt x="352" y="515"/>
                      <a:pt x="352" y="484"/>
                    </a:cubicBezTo>
                    <a:cubicBezTo>
                      <a:pt x="352" y="484"/>
                      <a:pt x="352" y="466"/>
                      <a:pt x="352" y="440"/>
                    </a:cubicBezTo>
                    <a:cubicBezTo>
                      <a:pt x="352" y="415"/>
                      <a:pt x="362" y="399"/>
                      <a:pt x="383" y="379"/>
                    </a:cubicBezTo>
                    <a:cubicBezTo>
                      <a:pt x="423" y="339"/>
                      <a:pt x="446" y="284"/>
                      <a:pt x="446" y="223"/>
                    </a:cubicBezTo>
                    <a:cubicBezTo>
                      <a:pt x="446" y="100"/>
                      <a:pt x="347" y="0"/>
                      <a:pt x="223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57595" tIns="28797" rIns="57595" bIns="2879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99"/>
              <p:cNvSpPr>
                <a:spLocks/>
              </p:cNvSpPr>
              <p:nvPr/>
            </p:nvSpPr>
            <p:spPr bwMode="auto">
              <a:xfrm>
                <a:off x="6652002" y="3229670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lIns="57595" tIns="28797" rIns="57595" bIns="28797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116" name="Oval 94"/>
          <p:cNvSpPr>
            <a:spLocks noChangeArrowheads="1"/>
          </p:cNvSpPr>
          <p:nvPr/>
        </p:nvSpPr>
        <p:spPr bwMode="auto">
          <a:xfrm>
            <a:off x="2706688" y="3502025"/>
            <a:ext cx="1190625" cy="11890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57595" tIns="28797" rIns="57595" bIns="28797"/>
          <a:lstStyle/>
          <a:p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4433888" y="2293938"/>
            <a:ext cx="1190625" cy="1189037"/>
            <a:chOff x="2535767" y="2876550"/>
            <a:chExt cx="1097280" cy="1097280"/>
          </a:xfrm>
        </p:grpSpPr>
        <p:sp>
          <p:nvSpPr>
            <p:cNvPr id="27" name="Oval 94"/>
            <p:cNvSpPr>
              <a:spLocks noChangeArrowheads="1"/>
            </p:cNvSpPr>
            <p:nvPr/>
          </p:nvSpPr>
          <p:spPr bwMode="auto">
            <a:xfrm>
              <a:off x="2535767" y="2876550"/>
              <a:ext cx="1097280" cy="109728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lIns="57595" tIns="28797" rIns="57595" bIns="2879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129" name="Picture 4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0650" y="2981703"/>
              <a:ext cx="639516" cy="81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42"/>
          <p:cNvGrpSpPr/>
          <p:nvPr/>
        </p:nvGrpSpPr>
        <p:grpSpPr>
          <a:xfrm>
            <a:off x="6551225" y="3925540"/>
            <a:ext cx="1189284" cy="1189139"/>
            <a:chOff x="3911600" y="2876550"/>
            <a:chExt cx="1097280" cy="1097280"/>
          </a:xfrm>
          <a:solidFill>
            <a:schemeClr val="accent2"/>
          </a:solidFill>
        </p:grpSpPr>
        <p:sp>
          <p:nvSpPr>
            <p:cNvPr id="30" name="Oval 94"/>
            <p:cNvSpPr>
              <a:spLocks noChangeArrowheads="1"/>
            </p:cNvSpPr>
            <p:nvPr/>
          </p:nvSpPr>
          <p:spPr bwMode="auto">
            <a:xfrm>
              <a:off x="3911600" y="2876550"/>
              <a:ext cx="1097280" cy="10972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57595" tIns="28797" rIns="57595" bIns="2879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5038" y="3147907"/>
              <a:ext cx="730404" cy="554566"/>
            </a:xfrm>
            <a:prstGeom prst="rect">
              <a:avLst/>
            </a:prstGeom>
            <a:grpFill/>
          </p:spPr>
        </p:pic>
      </p:grp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10240963" y="1439863"/>
            <a:ext cx="1189037" cy="1189037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xtLst/>
        </p:spPr>
        <p:txBody>
          <a:bodyPr lIns="57595" tIns="28797" rIns="57595" bIns="2879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8396288" y="2252663"/>
            <a:ext cx="1190625" cy="1189037"/>
            <a:chOff x="6019800" y="1352550"/>
            <a:chExt cx="891964" cy="891964"/>
          </a:xfrm>
        </p:grpSpPr>
        <p:sp>
          <p:nvSpPr>
            <p:cNvPr id="36" name="Oval 94"/>
            <p:cNvSpPr>
              <a:spLocks noChangeArrowheads="1"/>
            </p:cNvSpPr>
            <p:nvPr/>
          </p:nvSpPr>
          <p:spPr bwMode="auto">
            <a:xfrm>
              <a:off x="6019800" y="1352550"/>
              <a:ext cx="891964" cy="891964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lIns="57595" tIns="28797" rIns="57595" bIns="28797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127" name="Picture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74317" y="1592792"/>
              <a:ext cx="58293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8" name="Straight Connector 62"/>
          <p:cNvCxnSpPr>
            <a:stCxn id="30" idx="7"/>
            <a:endCxn id="36" idx="3"/>
          </p:cNvCxnSpPr>
          <p:nvPr/>
        </p:nvCxnSpPr>
        <p:spPr>
          <a:xfrm flipV="1">
            <a:off x="7566025" y="3267075"/>
            <a:ext cx="1004888" cy="831850"/>
          </a:xfrm>
          <a:prstGeom prst="line">
            <a:avLst/>
          </a:prstGeom>
          <a:ln w="190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6"/>
          <p:cNvCxnSpPr/>
          <p:nvPr/>
        </p:nvCxnSpPr>
        <p:spPr>
          <a:xfrm flipV="1">
            <a:off x="9561513" y="2297113"/>
            <a:ext cx="763587" cy="361950"/>
          </a:xfrm>
          <a:prstGeom prst="line">
            <a:avLst/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941763" y="3671888"/>
            <a:ext cx="21891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551" tIns="96776" rIns="193551" bIns="96776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ochiq javobli</a:t>
            </a:r>
            <a:endParaRPr lang="en-US" sz="2400"/>
          </a:p>
        </p:txBody>
      </p:sp>
      <p:sp>
        <p:nvSpPr>
          <p:cNvPr id="47124" name="Freeform 22"/>
          <p:cNvSpPr>
            <a:spLocks noEditPoints="1"/>
          </p:cNvSpPr>
          <p:nvPr/>
        </p:nvSpPr>
        <p:spPr bwMode="auto">
          <a:xfrm>
            <a:off x="10493375" y="1693863"/>
            <a:ext cx="719138" cy="688975"/>
          </a:xfrm>
          <a:custGeom>
            <a:avLst/>
            <a:gdLst>
              <a:gd name="T0" fmla="*/ 2147483647 w 735"/>
              <a:gd name="T1" fmla="*/ 2147483647 h 664"/>
              <a:gd name="T2" fmla="*/ 2147483647 w 735"/>
              <a:gd name="T3" fmla="*/ 2147483647 h 664"/>
              <a:gd name="T4" fmla="*/ 2147483647 w 735"/>
              <a:gd name="T5" fmla="*/ 2147483647 h 664"/>
              <a:gd name="T6" fmla="*/ 2147483647 w 735"/>
              <a:gd name="T7" fmla="*/ 2147483647 h 664"/>
              <a:gd name="T8" fmla="*/ 2147483647 w 735"/>
              <a:gd name="T9" fmla="*/ 2147483647 h 664"/>
              <a:gd name="T10" fmla="*/ 2147483647 w 735"/>
              <a:gd name="T11" fmla="*/ 2147483647 h 664"/>
              <a:gd name="T12" fmla="*/ 2147483647 w 735"/>
              <a:gd name="T13" fmla="*/ 2147483647 h 664"/>
              <a:gd name="T14" fmla="*/ 2147483647 w 735"/>
              <a:gd name="T15" fmla="*/ 2147483647 h 664"/>
              <a:gd name="T16" fmla="*/ 2147483647 w 735"/>
              <a:gd name="T17" fmla="*/ 2147483647 h 664"/>
              <a:gd name="T18" fmla="*/ 2147483647 w 735"/>
              <a:gd name="T19" fmla="*/ 2147483647 h 664"/>
              <a:gd name="T20" fmla="*/ 2147483647 w 735"/>
              <a:gd name="T21" fmla="*/ 2147483647 h 664"/>
              <a:gd name="T22" fmla="*/ 2147483647 w 735"/>
              <a:gd name="T23" fmla="*/ 2147483647 h 664"/>
              <a:gd name="T24" fmla="*/ 2147483647 w 735"/>
              <a:gd name="T25" fmla="*/ 2147483647 h 664"/>
              <a:gd name="T26" fmla="*/ 2147483647 w 735"/>
              <a:gd name="T27" fmla="*/ 2147483647 h 664"/>
              <a:gd name="T28" fmla="*/ 2147483647 w 735"/>
              <a:gd name="T29" fmla="*/ 2147483647 h 664"/>
              <a:gd name="T30" fmla="*/ 2147483647 w 735"/>
              <a:gd name="T31" fmla="*/ 2147483647 h 664"/>
              <a:gd name="T32" fmla="*/ 2147483647 w 735"/>
              <a:gd name="T33" fmla="*/ 2147483647 h 664"/>
              <a:gd name="T34" fmla="*/ 2147483647 w 735"/>
              <a:gd name="T35" fmla="*/ 2147483647 h 664"/>
              <a:gd name="T36" fmla="*/ 2147483647 w 735"/>
              <a:gd name="T37" fmla="*/ 2147483647 h 664"/>
              <a:gd name="T38" fmla="*/ 2147483647 w 735"/>
              <a:gd name="T39" fmla="*/ 2147483647 h 664"/>
              <a:gd name="T40" fmla="*/ 2147483647 w 735"/>
              <a:gd name="T41" fmla="*/ 2147483647 h 664"/>
              <a:gd name="T42" fmla="*/ 2147483647 w 735"/>
              <a:gd name="T43" fmla="*/ 2147483647 h 664"/>
              <a:gd name="T44" fmla="*/ 2147483647 w 735"/>
              <a:gd name="T45" fmla="*/ 2147483647 h 664"/>
              <a:gd name="T46" fmla="*/ 2147483647 w 735"/>
              <a:gd name="T47" fmla="*/ 2147483647 h 664"/>
              <a:gd name="T48" fmla="*/ 2147483647 w 735"/>
              <a:gd name="T49" fmla="*/ 2147483647 h 664"/>
              <a:gd name="T50" fmla="*/ 2147483647 w 735"/>
              <a:gd name="T51" fmla="*/ 2147483647 h 664"/>
              <a:gd name="T52" fmla="*/ 2147483647 w 735"/>
              <a:gd name="T53" fmla="*/ 2147483647 h 664"/>
              <a:gd name="T54" fmla="*/ 2147483647 w 735"/>
              <a:gd name="T55" fmla="*/ 2147483647 h 664"/>
              <a:gd name="T56" fmla="*/ 2147483647 w 735"/>
              <a:gd name="T57" fmla="*/ 2147483647 h 664"/>
              <a:gd name="T58" fmla="*/ 2147483647 w 735"/>
              <a:gd name="T59" fmla="*/ 2147483647 h 664"/>
              <a:gd name="T60" fmla="*/ 2147483647 w 735"/>
              <a:gd name="T61" fmla="*/ 2147483647 h 664"/>
              <a:gd name="T62" fmla="*/ 2147483647 w 735"/>
              <a:gd name="T63" fmla="*/ 2147483647 h 664"/>
              <a:gd name="T64" fmla="*/ 2147483647 w 735"/>
              <a:gd name="T65" fmla="*/ 2147483647 h 664"/>
              <a:gd name="T66" fmla="*/ 2147483647 w 735"/>
              <a:gd name="T67" fmla="*/ 2147483647 h 664"/>
              <a:gd name="T68" fmla="*/ 2147483647 w 735"/>
              <a:gd name="T69" fmla="*/ 2147483647 h 664"/>
              <a:gd name="T70" fmla="*/ 2147483647 w 735"/>
              <a:gd name="T71" fmla="*/ 2147483647 h 664"/>
              <a:gd name="T72" fmla="*/ 2147483647 w 735"/>
              <a:gd name="T73" fmla="*/ 2147483647 h 664"/>
              <a:gd name="T74" fmla="*/ 2147483647 w 735"/>
              <a:gd name="T75" fmla="*/ 2147483647 h 664"/>
              <a:gd name="T76" fmla="*/ 2147483647 w 735"/>
              <a:gd name="T77" fmla="*/ 2147483647 h 664"/>
              <a:gd name="T78" fmla="*/ 2147483647 w 735"/>
              <a:gd name="T79" fmla="*/ 2147483647 h 664"/>
              <a:gd name="T80" fmla="*/ 2147483647 w 735"/>
              <a:gd name="T81" fmla="*/ 2147483647 h 664"/>
              <a:gd name="T82" fmla="*/ 2147483647 w 735"/>
              <a:gd name="T83" fmla="*/ 2147483647 h 664"/>
              <a:gd name="T84" fmla="*/ 2147483647 w 735"/>
              <a:gd name="T85" fmla="*/ 2147483647 h 664"/>
              <a:gd name="T86" fmla="*/ 2147483647 w 735"/>
              <a:gd name="T87" fmla="*/ 2147483647 h 664"/>
              <a:gd name="T88" fmla="*/ 2147483647 w 735"/>
              <a:gd name="T89" fmla="*/ 2147483647 h 664"/>
              <a:gd name="T90" fmla="*/ 2147483647 w 735"/>
              <a:gd name="T91" fmla="*/ 2147483647 h 6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5"/>
              <a:gd name="T139" fmla="*/ 0 h 664"/>
              <a:gd name="T140" fmla="*/ 735 w 735"/>
              <a:gd name="T141" fmla="*/ 664 h 6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5" h="664">
                <a:moveTo>
                  <a:pt x="735" y="341"/>
                </a:moveTo>
                <a:cubicBezTo>
                  <a:pt x="735" y="295"/>
                  <a:pt x="646" y="262"/>
                  <a:pt x="532" y="246"/>
                </a:cubicBezTo>
                <a:cubicBezTo>
                  <a:pt x="544" y="215"/>
                  <a:pt x="555" y="184"/>
                  <a:pt x="562" y="157"/>
                </a:cubicBezTo>
                <a:cubicBezTo>
                  <a:pt x="575" y="106"/>
                  <a:pt x="584" y="42"/>
                  <a:pt x="551" y="23"/>
                </a:cubicBezTo>
                <a:cubicBezTo>
                  <a:pt x="512" y="0"/>
                  <a:pt x="439" y="60"/>
                  <a:pt x="368" y="152"/>
                </a:cubicBezTo>
                <a:cubicBezTo>
                  <a:pt x="352" y="132"/>
                  <a:pt x="337" y="114"/>
                  <a:pt x="322" y="98"/>
                </a:cubicBezTo>
                <a:cubicBezTo>
                  <a:pt x="325" y="93"/>
                  <a:pt x="327" y="87"/>
                  <a:pt x="327" y="81"/>
                </a:cubicBezTo>
                <a:cubicBezTo>
                  <a:pt x="327" y="64"/>
                  <a:pt x="313" y="50"/>
                  <a:pt x="296" y="50"/>
                </a:cubicBezTo>
                <a:cubicBezTo>
                  <a:pt x="289" y="50"/>
                  <a:pt x="283" y="52"/>
                  <a:pt x="278" y="56"/>
                </a:cubicBezTo>
                <a:cubicBezTo>
                  <a:pt x="238" y="22"/>
                  <a:pt x="205" y="10"/>
                  <a:pt x="184" y="23"/>
                </a:cubicBezTo>
                <a:cubicBezTo>
                  <a:pt x="151" y="42"/>
                  <a:pt x="160" y="106"/>
                  <a:pt x="173" y="157"/>
                </a:cubicBezTo>
                <a:cubicBezTo>
                  <a:pt x="180" y="184"/>
                  <a:pt x="191" y="215"/>
                  <a:pt x="203" y="246"/>
                </a:cubicBezTo>
                <a:cubicBezTo>
                  <a:pt x="89" y="262"/>
                  <a:pt x="0" y="295"/>
                  <a:pt x="0" y="341"/>
                </a:cubicBezTo>
                <a:cubicBezTo>
                  <a:pt x="0" y="386"/>
                  <a:pt x="89" y="419"/>
                  <a:pt x="203" y="435"/>
                </a:cubicBezTo>
                <a:cubicBezTo>
                  <a:pt x="196" y="453"/>
                  <a:pt x="190" y="470"/>
                  <a:pt x="184" y="487"/>
                </a:cubicBezTo>
                <a:cubicBezTo>
                  <a:pt x="184" y="487"/>
                  <a:pt x="183" y="487"/>
                  <a:pt x="182" y="487"/>
                </a:cubicBezTo>
                <a:cubicBezTo>
                  <a:pt x="165" y="487"/>
                  <a:pt x="151" y="501"/>
                  <a:pt x="151" y="518"/>
                </a:cubicBezTo>
                <a:cubicBezTo>
                  <a:pt x="151" y="530"/>
                  <a:pt x="158" y="540"/>
                  <a:pt x="168" y="545"/>
                </a:cubicBezTo>
                <a:cubicBezTo>
                  <a:pt x="155" y="606"/>
                  <a:pt x="160" y="645"/>
                  <a:pt x="184" y="659"/>
                </a:cubicBezTo>
                <a:cubicBezTo>
                  <a:pt x="190" y="662"/>
                  <a:pt x="196" y="664"/>
                  <a:pt x="203" y="664"/>
                </a:cubicBezTo>
                <a:cubicBezTo>
                  <a:pt x="235" y="664"/>
                  <a:pt x="275" y="632"/>
                  <a:pt x="305" y="601"/>
                </a:cubicBezTo>
                <a:cubicBezTo>
                  <a:pt x="326" y="581"/>
                  <a:pt x="347" y="557"/>
                  <a:pt x="368" y="530"/>
                </a:cubicBezTo>
                <a:cubicBezTo>
                  <a:pt x="388" y="557"/>
                  <a:pt x="409" y="581"/>
                  <a:pt x="430" y="601"/>
                </a:cubicBezTo>
                <a:cubicBezTo>
                  <a:pt x="460" y="632"/>
                  <a:pt x="500" y="664"/>
                  <a:pt x="532" y="664"/>
                </a:cubicBezTo>
                <a:cubicBezTo>
                  <a:pt x="539" y="664"/>
                  <a:pt x="545" y="662"/>
                  <a:pt x="551" y="659"/>
                </a:cubicBezTo>
                <a:cubicBezTo>
                  <a:pt x="584" y="640"/>
                  <a:pt x="575" y="576"/>
                  <a:pt x="562" y="525"/>
                </a:cubicBezTo>
                <a:cubicBezTo>
                  <a:pt x="555" y="497"/>
                  <a:pt x="545" y="467"/>
                  <a:pt x="532" y="436"/>
                </a:cubicBezTo>
                <a:cubicBezTo>
                  <a:pt x="567" y="431"/>
                  <a:pt x="599" y="424"/>
                  <a:pt x="628" y="416"/>
                </a:cubicBezTo>
                <a:cubicBezTo>
                  <a:pt x="633" y="425"/>
                  <a:pt x="643" y="432"/>
                  <a:pt x="654" y="432"/>
                </a:cubicBezTo>
                <a:cubicBezTo>
                  <a:pt x="671" y="432"/>
                  <a:pt x="685" y="418"/>
                  <a:pt x="685" y="400"/>
                </a:cubicBezTo>
                <a:cubicBezTo>
                  <a:pt x="685" y="399"/>
                  <a:pt x="685" y="397"/>
                  <a:pt x="685" y="395"/>
                </a:cubicBezTo>
                <a:cubicBezTo>
                  <a:pt x="718" y="379"/>
                  <a:pt x="735" y="361"/>
                  <a:pt x="735" y="341"/>
                </a:cubicBezTo>
                <a:close/>
                <a:moveTo>
                  <a:pt x="544" y="35"/>
                </a:moveTo>
                <a:cubicBezTo>
                  <a:pt x="563" y="46"/>
                  <a:pt x="565" y="90"/>
                  <a:pt x="549" y="153"/>
                </a:cubicBezTo>
                <a:cubicBezTo>
                  <a:pt x="541" y="181"/>
                  <a:pt x="531" y="212"/>
                  <a:pt x="517" y="244"/>
                </a:cubicBezTo>
                <a:cubicBezTo>
                  <a:pt x="489" y="241"/>
                  <a:pt x="458" y="238"/>
                  <a:pt x="428" y="237"/>
                </a:cubicBezTo>
                <a:cubicBezTo>
                  <a:pt x="411" y="210"/>
                  <a:pt x="394" y="186"/>
                  <a:pt x="376" y="163"/>
                </a:cubicBezTo>
                <a:cubicBezTo>
                  <a:pt x="451" y="66"/>
                  <a:pt x="517" y="19"/>
                  <a:pt x="544" y="35"/>
                </a:cubicBezTo>
                <a:close/>
                <a:moveTo>
                  <a:pt x="447" y="387"/>
                </a:moveTo>
                <a:cubicBezTo>
                  <a:pt x="438" y="402"/>
                  <a:pt x="429" y="417"/>
                  <a:pt x="420" y="431"/>
                </a:cubicBezTo>
                <a:cubicBezTo>
                  <a:pt x="403" y="432"/>
                  <a:pt x="385" y="432"/>
                  <a:pt x="368" y="432"/>
                </a:cubicBezTo>
                <a:cubicBezTo>
                  <a:pt x="350" y="432"/>
                  <a:pt x="332" y="432"/>
                  <a:pt x="315" y="431"/>
                </a:cubicBezTo>
                <a:cubicBezTo>
                  <a:pt x="306" y="417"/>
                  <a:pt x="297" y="402"/>
                  <a:pt x="288" y="387"/>
                </a:cubicBezTo>
                <a:cubicBezTo>
                  <a:pt x="279" y="371"/>
                  <a:pt x="271" y="356"/>
                  <a:pt x="263" y="341"/>
                </a:cubicBezTo>
                <a:cubicBezTo>
                  <a:pt x="271" y="326"/>
                  <a:pt x="279" y="310"/>
                  <a:pt x="288" y="295"/>
                </a:cubicBezTo>
                <a:cubicBezTo>
                  <a:pt x="297" y="280"/>
                  <a:pt x="306" y="265"/>
                  <a:pt x="315" y="250"/>
                </a:cubicBezTo>
                <a:cubicBezTo>
                  <a:pt x="332" y="250"/>
                  <a:pt x="350" y="249"/>
                  <a:pt x="368" y="249"/>
                </a:cubicBezTo>
                <a:cubicBezTo>
                  <a:pt x="385" y="249"/>
                  <a:pt x="403" y="250"/>
                  <a:pt x="420" y="250"/>
                </a:cubicBezTo>
                <a:cubicBezTo>
                  <a:pt x="429" y="265"/>
                  <a:pt x="438" y="280"/>
                  <a:pt x="447" y="295"/>
                </a:cubicBezTo>
                <a:cubicBezTo>
                  <a:pt x="456" y="310"/>
                  <a:pt x="464" y="326"/>
                  <a:pt x="472" y="341"/>
                </a:cubicBezTo>
                <a:cubicBezTo>
                  <a:pt x="464" y="356"/>
                  <a:pt x="456" y="371"/>
                  <a:pt x="447" y="387"/>
                </a:cubicBezTo>
                <a:close/>
                <a:moveTo>
                  <a:pt x="480" y="356"/>
                </a:moveTo>
                <a:cubicBezTo>
                  <a:pt x="492" y="379"/>
                  <a:pt x="502" y="402"/>
                  <a:pt x="512" y="424"/>
                </a:cubicBezTo>
                <a:cubicBezTo>
                  <a:pt x="488" y="427"/>
                  <a:pt x="463" y="429"/>
                  <a:pt x="437" y="430"/>
                </a:cubicBezTo>
                <a:cubicBezTo>
                  <a:pt x="444" y="418"/>
                  <a:pt x="452" y="406"/>
                  <a:pt x="459" y="394"/>
                </a:cubicBezTo>
                <a:cubicBezTo>
                  <a:pt x="466" y="381"/>
                  <a:pt x="473" y="368"/>
                  <a:pt x="480" y="356"/>
                </a:cubicBezTo>
                <a:close/>
                <a:moveTo>
                  <a:pt x="411" y="446"/>
                </a:moveTo>
                <a:cubicBezTo>
                  <a:pt x="396" y="467"/>
                  <a:pt x="382" y="488"/>
                  <a:pt x="368" y="507"/>
                </a:cubicBezTo>
                <a:cubicBezTo>
                  <a:pt x="353" y="488"/>
                  <a:pt x="339" y="467"/>
                  <a:pt x="324" y="446"/>
                </a:cubicBezTo>
                <a:cubicBezTo>
                  <a:pt x="339" y="446"/>
                  <a:pt x="353" y="446"/>
                  <a:pt x="368" y="446"/>
                </a:cubicBezTo>
                <a:cubicBezTo>
                  <a:pt x="382" y="446"/>
                  <a:pt x="396" y="446"/>
                  <a:pt x="411" y="446"/>
                </a:cubicBezTo>
                <a:close/>
                <a:moveTo>
                  <a:pt x="298" y="431"/>
                </a:moveTo>
                <a:cubicBezTo>
                  <a:pt x="272" y="429"/>
                  <a:pt x="247" y="427"/>
                  <a:pt x="223" y="424"/>
                </a:cubicBezTo>
                <a:cubicBezTo>
                  <a:pt x="233" y="402"/>
                  <a:pt x="243" y="379"/>
                  <a:pt x="255" y="356"/>
                </a:cubicBezTo>
                <a:cubicBezTo>
                  <a:pt x="262" y="368"/>
                  <a:pt x="269" y="381"/>
                  <a:pt x="276" y="394"/>
                </a:cubicBezTo>
                <a:cubicBezTo>
                  <a:pt x="283" y="406"/>
                  <a:pt x="291" y="418"/>
                  <a:pt x="298" y="431"/>
                </a:cubicBezTo>
                <a:close/>
                <a:moveTo>
                  <a:pt x="255" y="326"/>
                </a:moveTo>
                <a:cubicBezTo>
                  <a:pt x="243" y="302"/>
                  <a:pt x="233" y="280"/>
                  <a:pt x="223" y="257"/>
                </a:cubicBezTo>
                <a:cubicBezTo>
                  <a:pt x="247" y="255"/>
                  <a:pt x="272" y="252"/>
                  <a:pt x="298" y="251"/>
                </a:cubicBezTo>
                <a:cubicBezTo>
                  <a:pt x="291" y="263"/>
                  <a:pt x="283" y="276"/>
                  <a:pt x="276" y="288"/>
                </a:cubicBezTo>
                <a:cubicBezTo>
                  <a:pt x="269" y="301"/>
                  <a:pt x="262" y="313"/>
                  <a:pt x="255" y="326"/>
                </a:cubicBezTo>
                <a:close/>
                <a:moveTo>
                  <a:pt x="324" y="236"/>
                </a:moveTo>
                <a:cubicBezTo>
                  <a:pt x="339" y="214"/>
                  <a:pt x="353" y="193"/>
                  <a:pt x="367" y="174"/>
                </a:cubicBezTo>
                <a:cubicBezTo>
                  <a:pt x="382" y="194"/>
                  <a:pt x="396" y="214"/>
                  <a:pt x="411" y="236"/>
                </a:cubicBezTo>
                <a:cubicBezTo>
                  <a:pt x="396" y="236"/>
                  <a:pt x="382" y="235"/>
                  <a:pt x="368" y="235"/>
                </a:cubicBezTo>
                <a:cubicBezTo>
                  <a:pt x="353" y="235"/>
                  <a:pt x="339" y="236"/>
                  <a:pt x="324" y="236"/>
                </a:cubicBezTo>
                <a:close/>
                <a:moveTo>
                  <a:pt x="459" y="288"/>
                </a:moveTo>
                <a:cubicBezTo>
                  <a:pt x="452" y="276"/>
                  <a:pt x="444" y="263"/>
                  <a:pt x="437" y="251"/>
                </a:cubicBezTo>
                <a:cubicBezTo>
                  <a:pt x="463" y="252"/>
                  <a:pt x="488" y="255"/>
                  <a:pt x="512" y="257"/>
                </a:cubicBezTo>
                <a:cubicBezTo>
                  <a:pt x="502" y="280"/>
                  <a:pt x="492" y="303"/>
                  <a:pt x="480" y="326"/>
                </a:cubicBezTo>
                <a:cubicBezTo>
                  <a:pt x="473" y="313"/>
                  <a:pt x="466" y="301"/>
                  <a:pt x="459" y="288"/>
                </a:cubicBezTo>
                <a:close/>
                <a:moveTo>
                  <a:pt x="313" y="81"/>
                </a:moveTo>
                <a:cubicBezTo>
                  <a:pt x="313" y="86"/>
                  <a:pt x="311" y="90"/>
                  <a:pt x="308" y="94"/>
                </a:cubicBezTo>
                <a:cubicBezTo>
                  <a:pt x="304" y="97"/>
                  <a:pt x="300" y="98"/>
                  <a:pt x="296" y="98"/>
                </a:cubicBezTo>
                <a:cubicBezTo>
                  <a:pt x="287" y="98"/>
                  <a:pt x="279" y="90"/>
                  <a:pt x="279" y="81"/>
                </a:cubicBezTo>
                <a:cubicBezTo>
                  <a:pt x="279" y="72"/>
                  <a:pt x="287" y="64"/>
                  <a:pt x="296" y="64"/>
                </a:cubicBezTo>
                <a:cubicBezTo>
                  <a:pt x="305" y="64"/>
                  <a:pt x="313" y="72"/>
                  <a:pt x="313" y="81"/>
                </a:cubicBezTo>
                <a:close/>
                <a:moveTo>
                  <a:pt x="187" y="153"/>
                </a:moveTo>
                <a:cubicBezTo>
                  <a:pt x="170" y="90"/>
                  <a:pt x="172" y="46"/>
                  <a:pt x="191" y="35"/>
                </a:cubicBezTo>
                <a:cubicBezTo>
                  <a:pt x="206" y="26"/>
                  <a:pt x="234" y="37"/>
                  <a:pt x="269" y="66"/>
                </a:cubicBezTo>
                <a:cubicBezTo>
                  <a:pt x="266" y="70"/>
                  <a:pt x="265" y="76"/>
                  <a:pt x="265" y="81"/>
                </a:cubicBezTo>
                <a:cubicBezTo>
                  <a:pt x="265" y="98"/>
                  <a:pt x="279" y="112"/>
                  <a:pt x="296" y="112"/>
                </a:cubicBezTo>
                <a:cubicBezTo>
                  <a:pt x="302" y="112"/>
                  <a:pt x="307" y="111"/>
                  <a:pt x="312" y="108"/>
                </a:cubicBezTo>
                <a:cubicBezTo>
                  <a:pt x="328" y="124"/>
                  <a:pt x="343" y="143"/>
                  <a:pt x="359" y="163"/>
                </a:cubicBezTo>
                <a:cubicBezTo>
                  <a:pt x="341" y="186"/>
                  <a:pt x="324" y="211"/>
                  <a:pt x="307" y="237"/>
                </a:cubicBezTo>
                <a:cubicBezTo>
                  <a:pt x="277" y="238"/>
                  <a:pt x="247" y="241"/>
                  <a:pt x="218" y="244"/>
                </a:cubicBezTo>
                <a:cubicBezTo>
                  <a:pt x="205" y="212"/>
                  <a:pt x="194" y="181"/>
                  <a:pt x="187" y="153"/>
                </a:cubicBezTo>
                <a:close/>
                <a:moveTo>
                  <a:pt x="14" y="341"/>
                </a:moveTo>
                <a:cubicBezTo>
                  <a:pt x="14" y="309"/>
                  <a:pt x="88" y="275"/>
                  <a:pt x="209" y="259"/>
                </a:cubicBezTo>
                <a:cubicBezTo>
                  <a:pt x="220" y="286"/>
                  <a:pt x="233" y="313"/>
                  <a:pt x="247" y="341"/>
                </a:cubicBezTo>
                <a:cubicBezTo>
                  <a:pt x="233" y="368"/>
                  <a:pt x="220" y="396"/>
                  <a:pt x="209" y="422"/>
                </a:cubicBezTo>
                <a:cubicBezTo>
                  <a:pt x="88" y="406"/>
                  <a:pt x="14" y="373"/>
                  <a:pt x="14" y="341"/>
                </a:cubicBezTo>
                <a:close/>
                <a:moveTo>
                  <a:pt x="182" y="501"/>
                </a:moveTo>
                <a:cubicBezTo>
                  <a:pt x="192" y="501"/>
                  <a:pt x="199" y="508"/>
                  <a:pt x="199" y="518"/>
                </a:cubicBezTo>
                <a:cubicBezTo>
                  <a:pt x="199" y="527"/>
                  <a:pt x="192" y="535"/>
                  <a:pt x="182" y="535"/>
                </a:cubicBezTo>
                <a:cubicBezTo>
                  <a:pt x="173" y="535"/>
                  <a:pt x="165" y="527"/>
                  <a:pt x="165" y="518"/>
                </a:cubicBezTo>
                <a:cubicBezTo>
                  <a:pt x="165" y="508"/>
                  <a:pt x="173" y="501"/>
                  <a:pt x="182" y="501"/>
                </a:cubicBezTo>
                <a:close/>
                <a:moveTo>
                  <a:pt x="296" y="591"/>
                </a:moveTo>
                <a:cubicBezTo>
                  <a:pt x="249" y="637"/>
                  <a:pt x="210" y="658"/>
                  <a:pt x="191" y="647"/>
                </a:cubicBezTo>
                <a:cubicBezTo>
                  <a:pt x="174" y="637"/>
                  <a:pt x="170" y="601"/>
                  <a:pt x="182" y="549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99" y="549"/>
                  <a:pt x="213" y="535"/>
                  <a:pt x="213" y="518"/>
                </a:cubicBezTo>
                <a:cubicBezTo>
                  <a:pt x="213" y="506"/>
                  <a:pt x="207" y="496"/>
                  <a:pt x="198" y="491"/>
                </a:cubicBezTo>
                <a:cubicBezTo>
                  <a:pt x="204" y="474"/>
                  <a:pt x="210" y="456"/>
                  <a:pt x="218" y="437"/>
                </a:cubicBezTo>
                <a:cubicBezTo>
                  <a:pt x="247" y="441"/>
                  <a:pt x="277" y="443"/>
                  <a:pt x="307" y="445"/>
                </a:cubicBezTo>
                <a:cubicBezTo>
                  <a:pt x="324" y="471"/>
                  <a:pt x="341" y="496"/>
                  <a:pt x="359" y="519"/>
                </a:cubicBezTo>
                <a:cubicBezTo>
                  <a:pt x="337" y="546"/>
                  <a:pt x="316" y="571"/>
                  <a:pt x="296" y="591"/>
                </a:cubicBezTo>
                <a:close/>
                <a:moveTo>
                  <a:pt x="549" y="528"/>
                </a:moveTo>
                <a:cubicBezTo>
                  <a:pt x="565" y="592"/>
                  <a:pt x="563" y="636"/>
                  <a:pt x="544" y="647"/>
                </a:cubicBezTo>
                <a:cubicBezTo>
                  <a:pt x="525" y="658"/>
                  <a:pt x="486" y="637"/>
                  <a:pt x="440" y="591"/>
                </a:cubicBezTo>
                <a:cubicBezTo>
                  <a:pt x="419" y="571"/>
                  <a:pt x="398" y="546"/>
                  <a:pt x="376" y="519"/>
                </a:cubicBezTo>
                <a:cubicBezTo>
                  <a:pt x="394" y="496"/>
                  <a:pt x="411" y="471"/>
                  <a:pt x="428" y="445"/>
                </a:cubicBezTo>
                <a:cubicBezTo>
                  <a:pt x="459" y="444"/>
                  <a:pt x="489" y="441"/>
                  <a:pt x="517" y="438"/>
                </a:cubicBezTo>
                <a:cubicBezTo>
                  <a:pt x="531" y="470"/>
                  <a:pt x="541" y="500"/>
                  <a:pt x="549" y="528"/>
                </a:cubicBezTo>
                <a:close/>
                <a:moveTo>
                  <a:pt x="654" y="418"/>
                </a:moveTo>
                <a:cubicBezTo>
                  <a:pt x="645" y="418"/>
                  <a:pt x="637" y="410"/>
                  <a:pt x="637" y="400"/>
                </a:cubicBezTo>
                <a:cubicBezTo>
                  <a:pt x="637" y="391"/>
                  <a:pt x="645" y="383"/>
                  <a:pt x="654" y="383"/>
                </a:cubicBezTo>
                <a:cubicBezTo>
                  <a:pt x="664" y="383"/>
                  <a:pt x="671" y="391"/>
                  <a:pt x="671" y="400"/>
                </a:cubicBezTo>
                <a:cubicBezTo>
                  <a:pt x="671" y="410"/>
                  <a:pt x="664" y="418"/>
                  <a:pt x="654" y="418"/>
                </a:cubicBezTo>
                <a:close/>
                <a:moveTo>
                  <a:pt x="679" y="382"/>
                </a:moveTo>
                <a:cubicBezTo>
                  <a:pt x="674" y="375"/>
                  <a:pt x="665" y="369"/>
                  <a:pt x="654" y="369"/>
                </a:cubicBezTo>
                <a:cubicBezTo>
                  <a:pt x="637" y="369"/>
                  <a:pt x="623" y="383"/>
                  <a:pt x="623" y="400"/>
                </a:cubicBezTo>
                <a:cubicBezTo>
                  <a:pt x="623" y="401"/>
                  <a:pt x="623" y="402"/>
                  <a:pt x="623" y="403"/>
                </a:cubicBezTo>
                <a:cubicBezTo>
                  <a:pt x="595" y="411"/>
                  <a:pt x="562" y="417"/>
                  <a:pt x="526" y="422"/>
                </a:cubicBezTo>
                <a:cubicBezTo>
                  <a:pt x="515" y="396"/>
                  <a:pt x="502" y="368"/>
                  <a:pt x="488" y="341"/>
                </a:cubicBezTo>
                <a:cubicBezTo>
                  <a:pt x="502" y="313"/>
                  <a:pt x="515" y="286"/>
                  <a:pt x="526" y="259"/>
                </a:cubicBezTo>
                <a:cubicBezTo>
                  <a:pt x="647" y="275"/>
                  <a:pt x="721" y="309"/>
                  <a:pt x="721" y="341"/>
                </a:cubicBezTo>
                <a:cubicBezTo>
                  <a:pt x="721" y="355"/>
                  <a:pt x="706" y="369"/>
                  <a:pt x="679" y="382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7125" name="Freeform 32"/>
          <p:cNvSpPr>
            <a:spLocks noEditPoints="1"/>
          </p:cNvSpPr>
          <p:nvPr/>
        </p:nvSpPr>
        <p:spPr bwMode="auto">
          <a:xfrm>
            <a:off x="2968625" y="3732213"/>
            <a:ext cx="779463" cy="765175"/>
          </a:xfrm>
          <a:custGeom>
            <a:avLst/>
            <a:gdLst>
              <a:gd name="T0" fmla="*/ 2147483647 w 410"/>
              <a:gd name="T1" fmla="*/ 2147483647 h 413"/>
              <a:gd name="T2" fmla="*/ 2147483647 w 410"/>
              <a:gd name="T3" fmla="*/ 2147483647 h 413"/>
              <a:gd name="T4" fmla="*/ 2147483647 w 410"/>
              <a:gd name="T5" fmla="*/ 2147483647 h 413"/>
              <a:gd name="T6" fmla="*/ 2147483647 w 410"/>
              <a:gd name="T7" fmla="*/ 2147483647 h 413"/>
              <a:gd name="T8" fmla="*/ 2147483647 w 410"/>
              <a:gd name="T9" fmla="*/ 2147483647 h 413"/>
              <a:gd name="T10" fmla="*/ 2147483647 w 410"/>
              <a:gd name="T11" fmla="*/ 2147483647 h 413"/>
              <a:gd name="T12" fmla="*/ 2147483647 w 410"/>
              <a:gd name="T13" fmla="*/ 2147483647 h 413"/>
              <a:gd name="T14" fmla="*/ 0 w 410"/>
              <a:gd name="T15" fmla="*/ 2147483647 h 413"/>
              <a:gd name="T16" fmla="*/ 2147483647 w 410"/>
              <a:gd name="T17" fmla="*/ 2147483647 h 413"/>
              <a:gd name="T18" fmla="*/ 2147483647 w 410"/>
              <a:gd name="T19" fmla="*/ 2147483647 h 413"/>
              <a:gd name="T20" fmla="*/ 2147483647 w 410"/>
              <a:gd name="T21" fmla="*/ 2147483647 h 413"/>
              <a:gd name="T22" fmla="*/ 2147483647 w 410"/>
              <a:gd name="T23" fmla="*/ 2147483647 h 413"/>
              <a:gd name="T24" fmla="*/ 2147483647 w 410"/>
              <a:gd name="T25" fmla="*/ 2147483647 h 413"/>
              <a:gd name="T26" fmla="*/ 2147483647 w 410"/>
              <a:gd name="T27" fmla="*/ 2147483647 h 413"/>
              <a:gd name="T28" fmla="*/ 2147483647 w 410"/>
              <a:gd name="T29" fmla="*/ 2147483647 h 413"/>
              <a:gd name="T30" fmla="*/ 2147483647 w 410"/>
              <a:gd name="T31" fmla="*/ 2147483647 h 413"/>
              <a:gd name="T32" fmla="*/ 2147483647 w 410"/>
              <a:gd name="T33" fmla="*/ 2147483647 h 413"/>
              <a:gd name="T34" fmla="*/ 2147483647 w 410"/>
              <a:gd name="T35" fmla="*/ 2147483647 h 413"/>
              <a:gd name="T36" fmla="*/ 2147483647 w 410"/>
              <a:gd name="T37" fmla="*/ 2147483647 h 413"/>
              <a:gd name="T38" fmla="*/ 2147483647 w 410"/>
              <a:gd name="T39" fmla="*/ 2147483647 h 413"/>
              <a:gd name="T40" fmla="*/ 2147483647 w 410"/>
              <a:gd name="T41" fmla="*/ 2147483647 h 413"/>
              <a:gd name="T42" fmla="*/ 2147483647 w 410"/>
              <a:gd name="T43" fmla="*/ 2147483647 h 413"/>
              <a:gd name="T44" fmla="*/ 2147483647 w 410"/>
              <a:gd name="T45" fmla="*/ 2147483647 h 413"/>
              <a:gd name="T46" fmla="*/ 2147483647 w 410"/>
              <a:gd name="T47" fmla="*/ 2147483647 h 413"/>
              <a:gd name="T48" fmla="*/ 2147483647 w 410"/>
              <a:gd name="T49" fmla="*/ 2147483647 h 413"/>
              <a:gd name="T50" fmla="*/ 2147483647 w 410"/>
              <a:gd name="T51" fmla="*/ 2147483647 h 413"/>
              <a:gd name="T52" fmla="*/ 2147483647 w 410"/>
              <a:gd name="T53" fmla="*/ 2147483647 h 413"/>
              <a:gd name="T54" fmla="*/ 2147483647 w 410"/>
              <a:gd name="T55" fmla="*/ 2147483647 h 413"/>
              <a:gd name="T56" fmla="*/ 2147483647 w 410"/>
              <a:gd name="T57" fmla="*/ 2147483647 h 413"/>
              <a:gd name="T58" fmla="*/ 2147483647 w 410"/>
              <a:gd name="T59" fmla="*/ 2147483647 h 413"/>
              <a:gd name="T60" fmla="*/ 2147483647 w 410"/>
              <a:gd name="T61" fmla="*/ 2147483647 h 413"/>
              <a:gd name="T62" fmla="*/ 2147483647 w 410"/>
              <a:gd name="T63" fmla="*/ 2147483647 h 413"/>
              <a:gd name="T64" fmla="*/ 2147483647 w 410"/>
              <a:gd name="T65" fmla="*/ 2147483647 h 413"/>
              <a:gd name="T66" fmla="*/ 2147483647 w 410"/>
              <a:gd name="T67" fmla="*/ 2147483647 h 413"/>
              <a:gd name="T68" fmla="*/ 2147483647 w 410"/>
              <a:gd name="T69" fmla="*/ 2147483647 h 413"/>
              <a:gd name="T70" fmla="*/ 2147483647 w 410"/>
              <a:gd name="T71" fmla="*/ 2147483647 h 413"/>
              <a:gd name="T72" fmla="*/ 2147483647 w 410"/>
              <a:gd name="T73" fmla="*/ 2147483647 h 413"/>
              <a:gd name="T74" fmla="*/ 2147483647 w 410"/>
              <a:gd name="T75" fmla="*/ 2147483647 h 413"/>
              <a:gd name="T76" fmla="*/ 2147483647 w 410"/>
              <a:gd name="T77" fmla="*/ 2147483647 h 413"/>
              <a:gd name="T78" fmla="*/ 2147483647 w 410"/>
              <a:gd name="T79" fmla="*/ 2147483647 h 413"/>
              <a:gd name="T80" fmla="*/ 2147483647 w 410"/>
              <a:gd name="T81" fmla="*/ 0 h 413"/>
              <a:gd name="T82" fmla="*/ 2147483647 w 410"/>
              <a:gd name="T83" fmla="*/ 2147483647 h 413"/>
              <a:gd name="T84" fmla="*/ 2147483647 w 410"/>
              <a:gd name="T85" fmla="*/ 2147483647 h 413"/>
              <a:gd name="T86" fmla="*/ 2147483647 w 410"/>
              <a:gd name="T87" fmla="*/ 2147483647 h 413"/>
              <a:gd name="T88" fmla="*/ 2147483647 w 410"/>
              <a:gd name="T89" fmla="*/ 0 h 413"/>
              <a:gd name="T90" fmla="*/ 2147483647 w 410"/>
              <a:gd name="T91" fmla="*/ 2147483647 h 413"/>
              <a:gd name="T92" fmla="*/ 2147483647 w 410"/>
              <a:gd name="T93" fmla="*/ 2147483647 h 413"/>
              <a:gd name="T94" fmla="*/ 2147483647 w 410"/>
              <a:gd name="T95" fmla="*/ 2147483647 h 413"/>
              <a:gd name="T96" fmla="*/ 2147483647 w 410"/>
              <a:gd name="T97" fmla="*/ 2147483647 h 413"/>
              <a:gd name="T98" fmla="*/ 2147483647 w 410"/>
              <a:gd name="T99" fmla="*/ 2147483647 h 413"/>
              <a:gd name="T100" fmla="*/ 2147483647 w 410"/>
              <a:gd name="T101" fmla="*/ 2147483647 h 413"/>
              <a:gd name="T102" fmla="*/ 2147483647 w 410"/>
              <a:gd name="T103" fmla="*/ 2147483647 h 413"/>
              <a:gd name="T104" fmla="*/ 2147483647 w 410"/>
              <a:gd name="T105" fmla="*/ 2147483647 h 413"/>
              <a:gd name="T106" fmla="*/ 2147483647 w 410"/>
              <a:gd name="T107" fmla="*/ 2147483647 h 413"/>
              <a:gd name="T108" fmla="*/ 2147483647 w 410"/>
              <a:gd name="T109" fmla="*/ 2147483647 h 413"/>
              <a:gd name="T110" fmla="*/ 2147483647 w 410"/>
              <a:gd name="T111" fmla="*/ 2147483647 h 413"/>
              <a:gd name="T112" fmla="*/ 2147483647 w 410"/>
              <a:gd name="T113" fmla="*/ 2147483647 h 413"/>
              <a:gd name="T114" fmla="*/ 2147483647 w 410"/>
              <a:gd name="T115" fmla="*/ 2147483647 h 413"/>
              <a:gd name="T116" fmla="*/ 2147483647 w 410"/>
              <a:gd name="T117" fmla="*/ 2147483647 h 413"/>
              <a:gd name="T118" fmla="*/ 2147483647 w 410"/>
              <a:gd name="T119" fmla="*/ 2147483647 h 4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0"/>
              <a:gd name="T181" fmla="*/ 0 h 413"/>
              <a:gd name="T182" fmla="*/ 410 w 410"/>
              <a:gd name="T183" fmla="*/ 413 h 4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9713"/>
            <a:ext cx="11917363" cy="103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8638" y="1468438"/>
            <a:ext cx="3432175" cy="1260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cs typeface="Arial" charset="0"/>
              </a:rPr>
              <a:t>Qiziquvchan</a:t>
            </a: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cs typeface="Arial" charset="0"/>
              </a:rPr>
              <a:t>bo‘ling</a:t>
            </a: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Nima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uchun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shunday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ekanligini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anglash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uchun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savollar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bering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.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8475" y="2938463"/>
            <a:ext cx="3448050" cy="116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cs typeface="Arial" charset="0"/>
              </a:rPr>
              <a:t>Rostgo‘y</a:t>
            </a: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cs typeface="Arial" charset="0"/>
              </a:rPr>
              <a:t>bo‘ling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Kuzatish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natijalarni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o‘zgartirmasdan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qayd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charset="0"/>
              </a:rPr>
              <a:t>eting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.</a:t>
            </a:r>
            <a:endParaRPr 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513" y="4302125"/>
            <a:ext cx="3371850" cy="1019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Ma’suliyatli bo‘ling.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Atrof-muhit haqida qayg‘uring.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7313" y="1379538"/>
            <a:ext cx="3460750" cy="1273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Ijodkor  bo‘ling.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Muammoni hal qilishning yangi yo‘llarini taklif qiling.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20013" y="2863850"/>
            <a:ext cx="3417887" cy="12430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Xolis bo‘ling.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Aniqlaganlaringizni isbotlash uchun ma’lumot yoki dalillarni qidiring. 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720013" y="4302125"/>
            <a:ext cx="3448050" cy="1109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Qat’iyatli bo‘ling.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Muammoning yechimini topmaguncha, uning ustida ishlang.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8788" y="5500688"/>
            <a:ext cx="7089775" cy="1357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Ochiq fikrlaydigan bo‘ling.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Boshqalarning fikrini qabul qiling. Agar biror narsa siz o‘ylaganingizdan boshqacharoq ekanligi aniqlansa, o‘z fikringizni o‘zgartirishga tayyor turing. 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443663" y="1479550"/>
            <a:ext cx="1096962" cy="109696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8138" name="Freeform 40"/>
          <p:cNvSpPr>
            <a:spLocks noEditPoints="1"/>
          </p:cNvSpPr>
          <p:nvPr/>
        </p:nvSpPr>
        <p:spPr bwMode="auto">
          <a:xfrm>
            <a:off x="6664325" y="1635125"/>
            <a:ext cx="650875" cy="706438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0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2147483647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9"/>
              <a:gd name="T145" fmla="*/ 0 h 491"/>
              <a:gd name="T146" fmla="*/ 419 w 419"/>
              <a:gd name="T147" fmla="*/ 491 h 4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457950" y="4208463"/>
            <a:ext cx="1096963" cy="109855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484938" y="2906713"/>
            <a:ext cx="1096962" cy="109696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485775" y="1535113"/>
            <a:ext cx="1098550" cy="109696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00063" y="2851150"/>
            <a:ext cx="1096962" cy="109696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582613" y="4140200"/>
            <a:ext cx="1098550" cy="109696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1719263" y="5567363"/>
            <a:ext cx="1096962" cy="109696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6" rIns="91433" bIns="45716"/>
          <a:lstStyle/>
          <a:p>
            <a:pPr defTabSz="1219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4451"/>
            <a:ext cx="12192000" cy="12049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O‘quvchilarda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tabiiy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fanlarn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o‘rganishga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ijobiy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munosabatni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shakllantirish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quyidagi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qoidalarga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amal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qilishlari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Arial" charset="0"/>
              </a:rPr>
              <a:t>kerak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!</a:t>
            </a:r>
            <a:endParaRPr lang="ru-RU" sz="4000" b="1" dirty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146" name="Freeform 22"/>
          <p:cNvSpPr>
            <a:spLocks noEditPoints="1"/>
          </p:cNvSpPr>
          <p:nvPr/>
        </p:nvSpPr>
        <p:spPr bwMode="auto">
          <a:xfrm>
            <a:off x="6643688" y="3073400"/>
            <a:ext cx="754062" cy="598488"/>
          </a:xfrm>
          <a:custGeom>
            <a:avLst/>
            <a:gdLst>
              <a:gd name="T0" fmla="*/ 2147483647 w 735"/>
              <a:gd name="T1" fmla="*/ 2147483647 h 664"/>
              <a:gd name="T2" fmla="*/ 2147483647 w 735"/>
              <a:gd name="T3" fmla="*/ 2147483647 h 664"/>
              <a:gd name="T4" fmla="*/ 2147483647 w 735"/>
              <a:gd name="T5" fmla="*/ 2147483647 h 664"/>
              <a:gd name="T6" fmla="*/ 2147483647 w 735"/>
              <a:gd name="T7" fmla="*/ 2147483647 h 664"/>
              <a:gd name="T8" fmla="*/ 2147483647 w 735"/>
              <a:gd name="T9" fmla="*/ 2147483647 h 664"/>
              <a:gd name="T10" fmla="*/ 2147483647 w 735"/>
              <a:gd name="T11" fmla="*/ 2147483647 h 664"/>
              <a:gd name="T12" fmla="*/ 2147483647 w 735"/>
              <a:gd name="T13" fmla="*/ 2147483647 h 664"/>
              <a:gd name="T14" fmla="*/ 2147483647 w 735"/>
              <a:gd name="T15" fmla="*/ 2147483647 h 664"/>
              <a:gd name="T16" fmla="*/ 2147483647 w 735"/>
              <a:gd name="T17" fmla="*/ 2147483647 h 664"/>
              <a:gd name="T18" fmla="*/ 2147483647 w 735"/>
              <a:gd name="T19" fmla="*/ 2147483647 h 664"/>
              <a:gd name="T20" fmla="*/ 2147483647 w 735"/>
              <a:gd name="T21" fmla="*/ 2147483647 h 664"/>
              <a:gd name="T22" fmla="*/ 2147483647 w 735"/>
              <a:gd name="T23" fmla="*/ 2147483647 h 664"/>
              <a:gd name="T24" fmla="*/ 2147483647 w 735"/>
              <a:gd name="T25" fmla="*/ 2147483647 h 664"/>
              <a:gd name="T26" fmla="*/ 2147483647 w 735"/>
              <a:gd name="T27" fmla="*/ 2147483647 h 664"/>
              <a:gd name="T28" fmla="*/ 2147483647 w 735"/>
              <a:gd name="T29" fmla="*/ 2147483647 h 664"/>
              <a:gd name="T30" fmla="*/ 2147483647 w 735"/>
              <a:gd name="T31" fmla="*/ 2147483647 h 664"/>
              <a:gd name="T32" fmla="*/ 2147483647 w 735"/>
              <a:gd name="T33" fmla="*/ 2147483647 h 664"/>
              <a:gd name="T34" fmla="*/ 2147483647 w 735"/>
              <a:gd name="T35" fmla="*/ 2147483647 h 664"/>
              <a:gd name="T36" fmla="*/ 2147483647 w 735"/>
              <a:gd name="T37" fmla="*/ 2147483647 h 664"/>
              <a:gd name="T38" fmla="*/ 2147483647 w 735"/>
              <a:gd name="T39" fmla="*/ 2147483647 h 664"/>
              <a:gd name="T40" fmla="*/ 2147483647 w 735"/>
              <a:gd name="T41" fmla="*/ 2147483647 h 664"/>
              <a:gd name="T42" fmla="*/ 2147483647 w 735"/>
              <a:gd name="T43" fmla="*/ 2147483647 h 664"/>
              <a:gd name="T44" fmla="*/ 2147483647 w 735"/>
              <a:gd name="T45" fmla="*/ 2147483647 h 664"/>
              <a:gd name="T46" fmla="*/ 2147483647 w 735"/>
              <a:gd name="T47" fmla="*/ 2147483647 h 664"/>
              <a:gd name="T48" fmla="*/ 2147483647 w 735"/>
              <a:gd name="T49" fmla="*/ 2147483647 h 664"/>
              <a:gd name="T50" fmla="*/ 2147483647 w 735"/>
              <a:gd name="T51" fmla="*/ 2147483647 h 664"/>
              <a:gd name="T52" fmla="*/ 2147483647 w 735"/>
              <a:gd name="T53" fmla="*/ 2147483647 h 664"/>
              <a:gd name="T54" fmla="*/ 2147483647 w 735"/>
              <a:gd name="T55" fmla="*/ 2147483647 h 664"/>
              <a:gd name="T56" fmla="*/ 2147483647 w 735"/>
              <a:gd name="T57" fmla="*/ 2147483647 h 664"/>
              <a:gd name="T58" fmla="*/ 2147483647 w 735"/>
              <a:gd name="T59" fmla="*/ 2147483647 h 664"/>
              <a:gd name="T60" fmla="*/ 2147483647 w 735"/>
              <a:gd name="T61" fmla="*/ 2147483647 h 664"/>
              <a:gd name="T62" fmla="*/ 2147483647 w 735"/>
              <a:gd name="T63" fmla="*/ 2147483647 h 664"/>
              <a:gd name="T64" fmla="*/ 2147483647 w 735"/>
              <a:gd name="T65" fmla="*/ 2147483647 h 664"/>
              <a:gd name="T66" fmla="*/ 2147483647 w 735"/>
              <a:gd name="T67" fmla="*/ 2147483647 h 664"/>
              <a:gd name="T68" fmla="*/ 2147483647 w 735"/>
              <a:gd name="T69" fmla="*/ 2147483647 h 664"/>
              <a:gd name="T70" fmla="*/ 2147483647 w 735"/>
              <a:gd name="T71" fmla="*/ 2147483647 h 664"/>
              <a:gd name="T72" fmla="*/ 2147483647 w 735"/>
              <a:gd name="T73" fmla="*/ 2147483647 h 664"/>
              <a:gd name="T74" fmla="*/ 2147483647 w 735"/>
              <a:gd name="T75" fmla="*/ 2147483647 h 664"/>
              <a:gd name="T76" fmla="*/ 2147483647 w 735"/>
              <a:gd name="T77" fmla="*/ 2147483647 h 664"/>
              <a:gd name="T78" fmla="*/ 2147483647 w 735"/>
              <a:gd name="T79" fmla="*/ 2147483647 h 664"/>
              <a:gd name="T80" fmla="*/ 2147483647 w 735"/>
              <a:gd name="T81" fmla="*/ 2147483647 h 664"/>
              <a:gd name="T82" fmla="*/ 2147483647 w 735"/>
              <a:gd name="T83" fmla="*/ 2147483647 h 664"/>
              <a:gd name="T84" fmla="*/ 2147483647 w 735"/>
              <a:gd name="T85" fmla="*/ 2147483647 h 664"/>
              <a:gd name="T86" fmla="*/ 2147483647 w 735"/>
              <a:gd name="T87" fmla="*/ 2147483647 h 664"/>
              <a:gd name="T88" fmla="*/ 2147483647 w 735"/>
              <a:gd name="T89" fmla="*/ 2147483647 h 664"/>
              <a:gd name="T90" fmla="*/ 2147483647 w 735"/>
              <a:gd name="T91" fmla="*/ 2147483647 h 6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5"/>
              <a:gd name="T139" fmla="*/ 0 h 664"/>
              <a:gd name="T140" fmla="*/ 735 w 735"/>
              <a:gd name="T141" fmla="*/ 664 h 6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5" h="664">
                <a:moveTo>
                  <a:pt x="735" y="341"/>
                </a:moveTo>
                <a:cubicBezTo>
                  <a:pt x="735" y="295"/>
                  <a:pt x="646" y="262"/>
                  <a:pt x="532" y="246"/>
                </a:cubicBezTo>
                <a:cubicBezTo>
                  <a:pt x="544" y="215"/>
                  <a:pt x="555" y="184"/>
                  <a:pt x="562" y="157"/>
                </a:cubicBezTo>
                <a:cubicBezTo>
                  <a:pt x="575" y="106"/>
                  <a:pt x="584" y="42"/>
                  <a:pt x="551" y="23"/>
                </a:cubicBezTo>
                <a:cubicBezTo>
                  <a:pt x="512" y="0"/>
                  <a:pt x="439" y="60"/>
                  <a:pt x="368" y="152"/>
                </a:cubicBezTo>
                <a:cubicBezTo>
                  <a:pt x="352" y="132"/>
                  <a:pt x="337" y="114"/>
                  <a:pt x="322" y="98"/>
                </a:cubicBezTo>
                <a:cubicBezTo>
                  <a:pt x="325" y="93"/>
                  <a:pt x="327" y="87"/>
                  <a:pt x="327" y="81"/>
                </a:cubicBezTo>
                <a:cubicBezTo>
                  <a:pt x="327" y="64"/>
                  <a:pt x="313" y="50"/>
                  <a:pt x="296" y="50"/>
                </a:cubicBezTo>
                <a:cubicBezTo>
                  <a:pt x="289" y="50"/>
                  <a:pt x="283" y="52"/>
                  <a:pt x="278" y="56"/>
                </a:cubicBezTo>
                <a:cubicBezTo>
                  <a:pt x="238" y="22"/>
                  <a:pt x="205" y="10"/>
                  <a:pt x="184" y="23"/>
                </a:cubicBezTo>
                <a:cubicBezTo>
                  <a:pt x="151" y="42"/>
                  <a:pt x="160" y="106"/>
                  <a:pt x="173" y="157"/>
                </a:cubicBezTo>
                <a:cubicBezTo>
                  <a:pt x="180" y="184"/>
                  <a:pt x="191" y="215"/>
                  <a:pt x="203" y="246"/>
                </a:cubicBezTo>
                <a:cubicBezTo>
                  <a:pt x="89" y="262"/>
                  <a:pt x="0" y="295"/>
                  <a:pt x="0" y="341"/>
                </a:cubicBezTo>
                <a:cubicBezTo>
                  <a:pt x="0" y="386"/>
                  <a:pt x="89" y="419"/>
                  <a:pt x="203" y="435"/>
                </a:cubicBezTo>
                <a:cubicBezTo>
                  <a:pt x="196" y="453"/>
                  <a:pt x="190" y="470"/>
                  <a:pt x="184" y="487"/>
                </a:cubicBezTo>
                <a:cubicBezTo>
                  <a:pt x="184" y="487"/>
                  <a:pt x="183" y="487"/>
                  <a:pt x="182" y="487"/>
                </a:cubicBezTo>
                <a:cubicBezTo>
                  <a:pt x="165" y="487"/>
                  <a:pt x="151" y="501"/>
                  <a:pt x="151" y="518"/>
                </a:cubicBezTo>
                <a:cubicBezTo>
                  <a:pt x="151" y="530"/>
                  <a:pt x="158" y="540"/>
                  <a:pt x="168" y="545"/>
                </a:cubicBezTo>
                <a:cubicBezTo>
                  <a:pt x="155" y="606"/>
                  <a:pt x="160" y="645"/>
                  <a:pt x="184" y="659"/>
                </a:cubicBezTo>
                <a:cubicBezTo>
                  <a:pt x="190" y="662"/>
                  <a:pt x="196" y="664"/>
                  <a:pt x="203" y="664"/>
                </a:cubicBezTo>
                <a:cubicBezTo>
                  <a:pt x="235" y="664"/>
                  <a:pt x="275" y="632"/>
                  <a:pt x="305" y="601"/>
                </a:cubicBezTo>
                <a:cubicBezTo>
                  <a:pt x="326" y="581"/>
                  <a:pt x="347" y="557"/>
                  <a:pt x="368" y="530"/>
                </a:cubicBezTo>
                <a:cubicBezTo>
                  <a:pt x="388" y="557"/>
                  <a:pt x="409" y="581"/>
                  <a:pt x="430" y="601"/>
                </a:cubicBezTo>
                <a:cubicBezTo>
                  <a:pt x="460" y="632"/>
                  <a:pt x="500" y="664"/>
                  <a:pt x="532" y="664"/>
                </a:cubicBezTo>
                <a:cubicBezTo>
                  <a:pt x="539" y="664"/>
                  <a:pt x="545" y="662"/>
                  <a:pt x="551" y="659"/>
                </a:cubicBezTo>
                <a:cubicBezTo>
                  <a:pt x="584" y="640"/>
                  <a:pt x="575" y="576"/>
                  <a:pt x="562" y="525"/>
                </a:cubicBezTo>
                <a:cubicBezTo>
                  <a:pt x="555" y="497"/>
                  <a:pt x="545" y="467"/>
                  <a:pt x="532" y="436"/>
                </a:cubicBezTo>
                <a:cubicBezTo>
                  <a:pt x="567" y="431"/>
                  <a:pt x="599" y="424"/>
                  <a:pt x="628" y="416"/>
                </a:cubicBezTo>
                <a:cubicBezTo>
                  <a:pt x="633" y="425"/>
                  <a:pt x="643" y="432"/>
                  <a:pt x="654" y="432"/>
                </a:cubicBezTo>
                <a:cubicBezTo>
                  <a:pt x="671" y="432"/>
                  <a:pt x="685" y="418"/>
                  <a:pt x="685" y="400"/>
                </a:cubicBezTo>
                <a:cubicBezTo>
                  <a:pt x="685" y="399"/>
                  <a:pt x="685" y="397"/>
                  <a:pt x="685" y="395"/>
                </a:cubicBezTo>
                <a:cubicBezTo>
                  <a:pt x="718" y="379"/>
                  <a:pt x="735" y="361"/>
                  <a:pt x="735" y="341"/>
                </a:cubicBezTo>
                <a:close/>
                <a:moveTo>
                  <a:pt x="544" y="35"/>
                </a:moveTo>
                <a:cubicBezTo>
                  <a:pt x="563" y="46"/>
                  <a:pt x="565" y="90"/>
                  <a:pt x="549" y="153"/>
                </a:cubicBezTo>
                <a:cubicBezTo>
                  <a:pt x="541" y="181"/>
                  <a:pt x="531" y="212"/>
                  <a:pt x="517" y="244"/>
                </a:cubicBezTo>
                <a:cubicBezTo>
                  <a:pt x="489" y="241"/>
                  <a:pt x="458" y="238"/>
                  <a:pt x="428" y="237"/>
                </a:cubicBezTo>
                <a:cubicBezTo>
                  <a:pt x="411" y="210"/>
                  <a:pt x="394" y="186"/>
                  <a:pt x="376" y="163"/>
                </a:cubicBezTo>
                <a:cubicBezTo>
                  <a:pt x="451" y="66"/>
                  <a:pt x="517" y="19"/>
                  <a:pt x="544" y="35"/>
                </a:cubicBezTo>
                <a:close/>
                <a:moveTo>
                  <a:pt x="447" y="387"/>
                </a:moveTo>
                <a:cubicBezTo>
                  <a:pt x="438" y="402"/>
                  <a:pt x="429" y="417"/>
                  <a:pt x="420" y="431"/>
                </a:cubicBezTo>
                <a:cubicBezTo>
                  <a:pt x="403" y="432"/>
                  <a:pt x="385" y="432"/>
                  <a:pt x="368" y="432"/>
                </a:cubicBezTo>
                <a:cubicBezTo>
                  <a:pt x="350" y="432"/>
                  <a:pt x="332" y="432"/>
                  <a:pt x="315" y="431"/>
                </a:cubicBezTo>
                <a:cubicBezTo>
                  <a:pt x="306" y="417"/>
                  <a:pt x="297" y="402"/>
                  <a:pt x="288" y="387"/>
                </a:cubicBezTo>
                <a:cubicBezTo>
                  <a:pt x="279" y="371"/>
                  <a:pt x="271" y="356"/>
                  <a:pt x="263" y="341"/>
                </a:cubicBezTo>
                <a:cubicBezTo>
                  <a:pt x="271" y="326"/>
                  <a:pt x="279" y="310"/>
                  <a:pt x="288" y="295"/>
                </a:cubicBezTo>
                <a:cubicBezTo>
                  <a:pt x="297" y="280"/>
                  <a:pt x="306" y="265"/>
                  <a:pt x="315" y="250"/>
                </a:cubicBezTo>
                <a:cubicBezTo>
                  <a:pt x="332" y="250"/>
                  <a:pt x="350" y="249"/>
                  <a:pt x="368" y="249"/>
                </a:cubicBezTo>
                <a:cubicBezTo>
                  <a:pt x="385" y="249"/>
                  <a:pt x="403" y="250"/>
                  <a:pt x="420" y="250"/>
                </a:cubicBezTo>
                <a:cubicBezTo>
                  <a:pt x="429" y="265"/>
                  <a:pt x="438" y="280"/>
                  <a:pt x="447" y="295"/>
                </a:cubicBezTo>
                <a:cubicBezTo>
                  <a:pt x="456" y="310"/>
                  <a:pt x="464" y="326"/>
                  <a:pt x="472" y="341"/>
                </a:cubicBezTo>
                <a:cubicBezTo>
                  <a:pt x="464" y="356"/>
                  <a:pt x="456" y="371"/>
                  <a:pt x="447" y="387"/>
                </a:cubicBezTo>
                <a:close/>
                <a:moveTo>
                  <a:pt x="480" y="356"/>
                </a:moveTo>
                <a:cubicBezTo>
                  <a:pt x="492" y="379"/>
                  <a:pt x="502" y="402"/>
                  <a:pt x="512" y="424"/>
                </a:cubicBezTo>
                <a:cubicBezTo>
                  <a:pt x="488" y="427"/>
                  <a:pt x="463" y="429"/>
                  <a:pt x="437" y="430"/>
                </a:cubicBezTo>
                <a:cubicBezTo>
                  <a:pt x="444" y="418"/>
                  <a:pt x="452" y="406"/>
                  <a:pt x="459" y="394"/>
                </a:cubicBezTo>
                <a:cubicBezTo>
                  <a:pt x="466" y="381"/>
                  <a:pt x="473" y="368"/>
                  <a:pt x="480" y="356"/>
                </a:cubicBezTo>
                <a:close/>
                <a:moveTo>
                  <a:pt x="411" y="446"/>
                </a:moveTo>
                <a:cubicBezTo>
                  <a:pt x="396" y="467"/>
                  <a:pt x="382" y="488"/>
                  <a:pt x="368" y="507"/>
                </a:cubicBezTo>
                <a:cubicBezTo>
                  <a:pt x="353" y="488"/>
                  <a:pt x="339" y="467"/>
                  <a:pt x="324" y="446"/>
                </a:cubicBezTo>
                <a:cubicBezTo>
                  <a:pt x="339" y="446"/>
                  <a:pt x="353" y="446"/>
                  <a:pt x="368" y="446"/>
                </a:cubicBezTo>
                <a:cubicBezTo>
                  <a:pt x="382" y="446"/>
                  <a:pt x="396" y="446"/>
                  <a:pt x="411" y="446"/>
                </a:cubicBezTo>
                <a:close/>
                <a:moveTo>
                  <a:pt x="298" y="431"/>
                </a:moveTo>
                <a:cubicBezTo>
                  <a:pt x="272" y="429"/>
                  <a:pt x="247" y="427"/>
                  <a:pt x="223" y="424"/>
                </a:cubicBezTo>
                <a:cubicBezTo>
                  <a:pt x="233" y="402"/>
                  <a:pt x="243" y="379"/>
                  <a:pt x="255" y="356"/>
                </a:cubicBezTo>
                <a:cubicBezTo>
                  <a:pt x="262" y="368"/>
                  <a:pt x="269" y="381"/>
                  <a:pt x="276" y="394"/>
                </a:cubicBezTo>
                <a:cubicBezTo>
                  <a:pt x="283" y="406"/>
                  <a:pt x="291" y="418"/>
                  <a:pt x="298" y="431"/>
                </a:cubicBezTo>
                <a:close/>
                <a:moveTo>
                  <a:pt x="255" y="326"/>
                </a:moveTo>
                <a:cubicBezTo>
                  <a:pt x="243" y="302"/>
                  <a:pt x="233" y="280"/>
                  <a:pt x="223" y="257"/>
                </a:cubicBezTo>
                <a:cubicBezTo>
                  <a:pt x="247" y="255"/>
                  <a:pt x="272" y="252"/>
                  <a:pt x="298" y="251"/>
                </a:cubicBezTo>
                <a:cubicBezTo>
                  <a:pt x="291" y="263"/>
                  <a:pt x="283" y="276"/>
                  <a:pt x="276" y="288"/>
                </a:cubicBezTo>
                <a:cubicBezTo>
                  <a:pt x="269" y="301"/>
                  <a:pt x="262" y="313"/>
                  <a:pt x="255" y="326"/>
                </a:cubicBezTo>
                <a:close/>
                <a:moveTo>
                  <a:pt x="324" y="236"/>
                </a:moveTo>
                <a:cubicBezTo>
                  <a:pt x="339" y="214"/>
                  <a:pt x="353" y="193"/>
                  <a:pt x="367" y="174"/>
                </a:cubicBezTo>
                <a:cubicBezTo>
                  <a:pt x="382" y="194"/>
                  <a:pt x="396" y="214"/>
                  <a:pt x="411" y="236"/>
                </a:cubicBezTo>
                <a:cubicBezTo>
                  <a:pt x="396" y="236"/>
                  <a:pt x="382" y="235"/>
                  <a:pt x="368" y="235"/>
                </a:cubicBezTo>
                <a:cubicBezTo>
                  <a:pt x="353" y="235"/>
                  <a:pt x="339" y="236"/>
                  <a:pt x="324" y="236"/>
                </a:cubicBezTo>
                <a:close/>
                <a:moveTo>
                  <a:pt x="459" y="288"/>
                </a:moveTo>
                <a:cubicBezTo>
                  <a:pt x="452" y="276"/>
                  <a:pt x="444" y="263"/>
                  <a:pt x="437" y="251"/>
                </a:cubicBezTo>
                <a:cubicBezTo>
                  <a:pt x="463" y="252"/>
                  <a:pt x="488" y="255"/>
                  <a:pt x="512" y="257"/>
                </a:cubicBezTo>
                <a:cubicBezTo>
                  <a:pt x="502" y="280"/>
                  <a:pt x="492" y="303"/>
                  <a:pt x="480" y="326"/>
                </a:cubicBezTo>
                <a:cubicBezTo>
                  <a:pt x="473" y="313"/>
                  <a:pt x="466" y="301"/>
                  <a:pt x="459" y="288"/>
                </a:cubicBezTo>
                <a:close/>
                <a:moveTo>
                  <a:pt x="313" y="81"/>
                </a:moveTo>
                <a:cubicBezTo>
                  <a:pt x="313" y="86"/>
                  <a:pt x="311" y="90"/>
                  <a:pt x="308" y="94"/>
                </a:cubicBezTo>
                <a:cubicBezTo>
                  <a:pt x="304" y="97"/>
                  <a:pt x="300" y="98"/>
                  <a:pt x="296" y="98"/>
                </a:cubicBezTo>
                <a:cubicBezTo>
                  <a:pt x="287" y="98"/>
                  <a:pt x="279" y="90"/>
                  <a:pt x="279" y="81"/>
                </a:cubicBezTo>
                <a:cubicBezTo>
                  <a:pt x="279" y="72"/>
                  <a:pt x="287" y="64"/>
                  <a:pt x="296" y="64"/>
                </a:cubicBezTo>
                <a:cubicBezTo>
                  <a:pt x="305" y="64"/>
                  <a:pt x="313" y="72"/>
                  <a:pt x="313" y="81"/>
                </a:cubicBezTo>
                <a:close/>
                <a:moveTo>
                  <a:pt x="187" y="153"/>
                </a:moveTo>
                <a:cubicBezTo>
                  <a:pt x="170" y="90"/>
                  <a:pt x="172" y="46"/>
                  <a:pt x="191" y="35"/>
                </a:cubicBezTo>
                <a:cubicBezTo>
                  <a:pt x="206" y="26"/>
                  <a:pt x="234" y="37"/>
                  <a:pt x="269" y="66"/>
                </a:cubicBezTo>
                <a:cubicBezTo>
                  <a:pt x="266" y="70"/>
                  <a:pt x="265" y="76"/>
                  <a:pt x="265" y="81"/>
                </a:cubicBezTo>
                <a:cubicBezTo>
                  <a:pt x="265" y="98"/>
                  <a:pt x="279" y="112"/>
                  <a:pt x="296" y="112"/>
                </a:cubicBezTo>
                <a:cubicBezTo>
                  <a:pt x="302" y="112"/>
                  <a:pt x="307" y="111"/>
                  <a:pt x="312" y="108"/>
                </a:cubicBezTo>
                <a:cubicBezTo>
                  <a:pt x="328" y="124"/>
                  <a:pt x="343" y="143"/>
                  <a:pt x="359" y="163"/>
                </a:cubicBezTo>
                <a:cubicBezTo>
                  <a:pt x="341" y="186"/>
                  <a:pt x="324" y="211"/>
                  <a:pt x="307" y="237"/>
                </a:cubicBezTo>
                <a:cubicBezTo>
                  <a:pt x="277" y="238"/>
                  <a:pt x="247" y="241"/>
                  <a:pt x="218" y="244"/>
                </a:cubicBezTo>
                <a:cubicBezTo>
                  <a:pt x="205" y="212"/>
                  <a:pt x="194" y="181"/>
                  <a:pt x="187" y="153"/>
                </a:cubicBezTo>
                <a:close/>
                <a:moveTo>
                  <a:pt x="14" y="341"/>
                </a:moveTo>
                <a:cubicBezTo>
                  <a:pt x="14" y="309"/>
                  <a:pt x="88" y="275"/>
                  <a:pt x="209" y="259"/>
                </a:cubicBezTo>
                <a:cubicBezTo>
                  <a:pt x="220" y="286"/>
                  <a:pt x="233" y="313"/>
                  <a:pt x="247" y="341"/>
                </a:cubicBezTo>
                <a:cubicBezTo>
                  <a:pt x="233" y="368"/>
                  <a:pt x="220" y="396"/>
                  <a:pt x="209" y="422"/>
                </a:cubicBezTo>
                <a:cubicBezTo>
                  <a:pt x="88" y="406"/>
                  <a:pt x="14" y="373"/>
                  <a:pt x="14" y="341"/>
                </a:cubicBezTo>
                <a:close/>
                <a:moveTo>
                  <a:pt x="182" y="501"/>
                </a:moveTo>
                <a:cubicBezTo>
                  <a:pt x="192" y="501"/>
                  <a:pt x="199" y="508"/>
                  <a:pt x="199" y="518"/>
                </a:cubicBezTo>
                <a:cubicBezTo>
                  <a:pt x="199" y="527"/>
                  <a:pt x="192" y="535"/>
                  <a:pt x="182" y="535"/>
                </a:cubicBezTo>
                <a:cubicBezTo>
                  <a:pt x="173" y="535"/>
                  <a:pt x="165" y="527"/>
                  <a:pt x="165" y="518"/>
                </a:cubicBezTo>
                <a:cubicBezTo>
                  <a:pt x="165" y="508"/>
                  <a:pt x="173" y="501"/>
                  <a:pt x="182" y="501"/>
                </a:cubicBezTo>
                <a:close/>
                <a:moveTo>
                  <a:pt x="296" y="591"/>
                </a:moveTo>
                <a:cubicBezTo>
                  <a:pt x="249" y="637"/>
                  <a:pt x="210" y="658"/>
                  <a:pt x="191" y="647"/>
                </a:cubicBezTo>
                <a:cubicBezTo>
                  <a:pt x="174" y="637"/>
                  <a:pt x="170" y="601"/>
                  <a:pt x="182" y="549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99" y="549"/>
                  <a:pt x="213" y="535"/>
                  <a:pt x="213" y="518"/>
                </a:cubicBezTo>
                <a:cubicBezTo>
                  <a:pt x="213" y="506"/>
                  <a:pt x="207" y="496"/>
                  <a:pt x="198" y="491"/>
                </a:cubicBezTo>
                <a:cubicBezTo>
                  <a:pt x="204" y="474"/>
                  <a:pt x="210" y="456"/>
                  <a:pt x="218" y="437"/>
                </a:cubicBezTo>
                <a:cubicBezTo>
                  <a:pt x="247" y="441"/>
                  <a:pt x="277" y="443"/>
                  <a:pt x="307" y="445"/>
                </a:cubicBezTo>
                <a:cubicBezTo>
                  <a:pt x="324" y="471"/>
                  <a:pt x="341" y="496"/>
                  <a:pt x="359" y="519"/>
                </a:cubicBezTo>
                <a:cubicBezTo>
                  <a:pt x="337" y="546"/>
                  <a:pt x="316" y="571"/>
                  <a:pt x="296" y="591"/>
                </a:cubicBezTo>
                <a:close/>
                <a:moveTo>
                  <a:pt x="549" y="528"/>
                </a:moveTo>
                <a:cubicBezTo>
                  <a:pt x="565" y="592"/>
                  <a:pt x="563" y="636"/>
                  <a:pt x="544" y="647"/>
                </a:cubicBezTo>
                <a:cubicBezTo>
                  <a:pt x="525" y="658"/>
                  <a:pt x="486" y="637"/>
                  <a:pt x="440" y="591"/>
                </a:cubicBezTo>
                <a:cubicBezTo>
                  <a:pt x="419" y="571"/>
                  <a:pt x="398" y="546"/>
                  <a:pt x="376" y="519"/>
                </a:cubicBezTo>
                <a:cubicBezTo>
                  <a:pt x="394" y="496"/>
                  <a:pt x="411" y="471"/>
                  <a:pt x="428" y="445"/>
                </a:cubicBezTo>
                <a:cubicBezTo>
                  <a:pt x="459" y="444"/>
                  <a:pt x="489" y="441"/>
                  <a:pt x="517" y="438"/>
                </a:cubicBezTo>
                <a:cubicBezTo>
                  <a:pt x="531" y="470"/>
                  <a:pt x="541" y="500"/>
                  <a:pt x="549" y="528"/>
                </a:cubicBezTo>
                <a:close/>
                <a:moveTo>
                  <a:pt x="654" y="418"/>
                </a:moveTo>
                <a:cubicBezTo>
                  <a:pt x="645" y="418"/>
                  <a:pt x="637" y="410"/>
                  <a:pt x="637" y="400"/>
                </a:cubicBezTo>
                <a:cubicBezTo>
                  <a:pt x="637" y="391"/>
                  <a:pt x="645" y="383"/>
                  <a:pt x="654" y="383"/>
                </a:cubicBezTo>
                <a:cubicBezTo>
                  <a:pt x="664" y="383"/>
                  <a:pt x="671" y="391"/>
                  <a:pt x="671" y="400"/>
                </a:cubicBezTo>
                <a:cubicBezTo>
                  <a:pt x="671" y="410"/>
                  <a:pt x="664" y="418"/>
                  <a:pt x="654" y="418"/>
                </a:cubicBezTo>
                <a:close/>
                <a:moveTo>
                  <a:pt x="679" y="382"/>
                </a:moveTo>
                <a:cubicBezTo>
                  <a:pt x="674" y="375"/>
                  <a:pt x="665" y="369"/>
                  <a:pt x="654" y="369"/>
                </a:cubicBezTo>
                <a:cubicBezTo>
                  <a:pt x="637" y="369"/>
                  <a:pt x="623" y="383"/>
                  <a:pt x="623" y="400"/>
                </a:cubicBezTo>
                <a:cubicBezTo>
                  <a:pt x="623" y="401"/>
                  <a:pt x="623" y="402"/>
                  <a:pt x="623" y="403"/>
                </a:cubicBezTo>
                <a:cubicBezTo>
                  <a:pt x="595" y="411"/>
                  <a:pt x="562" y="417"/>
                  <a:pt x="526" y="422"/>
                </a:cubicBezTo>
                <a:cubicBezTo>
                  <a:pt x="515" y="396"/>
                  <a:pt x="502" y="368"/>
                  <a:pt x="488" y="341"/>
                </a:cubicBezTo>
                <a:cubicBezTo>
                  <a:pt x="502" y="313"/>
                  <a:pt x="515" y="286"/>
                  <a:pt x="526" y="259"/>
                </a:cubicBezTo>
                <a:cubicBezTo>
                  <a:pt x="647" y="275"/>
                  <a:pt x="721" y="309"/>
                  <a:pt x="721" y="341"/>
                </a:cubicBezTo>
                <a:cubicBezTo>
                  <a:pt x="721" y="355"/>
                  <a:pt x="706" y="369"/>
                  <a:pt x="679" y="382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8147" name="Freeform 32"/>
          <p:cNvSpPr>
            <a:spLocks noEditPoints="1"/>
          </p:cNvSpPr>
          <p:nvPr/>
        </p:nvSpPr>
        <p:spPr bwMode="auto">
          <a:xfrm>
            <a:off x="1843088" y="5818188"/>
            <a:ext cx="762000" cy="609600"/>
          </a:xfrm>
          <a:custGeom>
            <a:avLst/>
            <a:gdLst>
              <a:gd name="T0" fmla="*/ 2147483647 w 410"/>
              <a:gd name="T1" fmla="*/ 2147483647 h 413"/>
              <a:gd name="T2" fmla="*/ 2147483647 w 410"/>
              <a:gd name="T3" fmla="*/ 2147483647 h 413"/>
              <a:gd name="T4" fmla="*/ 2147483647 w 410"/>
              <a:gd name="T5" fmla="*/ 2147483647 h 413"/>
              <a:gd name="T6" fmla="*/ 2147483647 w 410"/>
              <a:gd name="T7" fmla="*/ 2147483647 h 413"/>
              <a:gd name="T8" fmla="*/ 2147483647 w 410"/>
              <a:gd name="T9" fmla="*/ 2147483647 h 413"/>
              <a:gd name="T10" fmla="*/ 2147483647 w 410"/>
              <a:gd name="T11" fmla="*/ 2147483647 h 413"/>
              <a:gd name="T12" fmla="*/ 2147483647 w 410"/>
              <a:gd name="T13" fmla="*/ 2147483647 h 413"/>
              <a:gd name="T14" fmla="*/ 0 w 410"/>
              <a:gd name="T15" fmla="*/ 2147483647 h 413"/>
              <a:gd name="T16" fmla="*/ 2147483647 w 410"/>
              <a:gd name="T17" fmla="*/ 2147483647 h 413"/>
              <a:gd name="T18" fmla="*/ 2147483647 w 410"/>
              <a:gd name="T19" fmla="*/ 2147483647 h 413"/>
              <a:gd name="T20" fmla="*/ 2147483647 w 410"/>
              <a:gd name="T21" fmla="*/ 2147483647 h 413"/>
              <a:gd name="T22" fmla="*/ 2147483647 w 410"/>
              <a:gd name="T23" fmla="*/ 2147483647 h 413"/>
              <a:gd name="T24" fmla="*/ 2147483647 w 410"/>
              <a:gd name="T25" fmla="*/ 2147483647 h 413"/>
              <a:gd name="T26" fmla="*/ 2147483647 w 410"/>
              <a:gd name="T27" fmla="*/ 2147483647 h 413"/>
              <a:gd name="T28" fmla="*/ 2147483647 w 410"/>
              <a:gd name="T29" fmla="*/ 2147483647 h 413"/>
              <a:gd name="T30" fmla="*/ 2147483647 w 410"/>
              <a:gd name="T31" fmla="*/ 2147483647 h 413"/>
              <a:gd name="T32" fmla="*/ 2147483647 w 410"/>
              <a:gd name="T33" fmla="*/ 2147483647 h 413"/>
              <a:gd name="T34" fmla="*/ 2147483647 w 410"/>
              <a:gd name="T35" fmla="*/ 2147483647 h 413"/>
              <a:gd name="T36" fmla="*/ 2147483647 w 410"/>
              <a:gd name="T37" fmla="*/ 2147483647 h 413"/>
              <a:gd name="T38" fmla="*/ 2147483647 w 410"/>
              <a:gd name="T39" fmla="*/ 2147483647 h 413"/>
              <a:gd name="T40" fmla="*/ 2147483647 w 410"/>
              <a:gd name="T41" fmla="*/ 2147483647 h 413"/>
              <a:gd name="T42" fmla="*/ 2147483647 w 410"/>
              <a:gd name="T43" fmla="*/ 2147483647 h 413"/>
              <a:gd name="T44" fmla="*/ 2147483647 w 410"/>
              <a:gd name="T45" fmla="*/ 2147483647 h 413"/>
              <a:gd name="T46" fmla="*/ 2147483647 w 410"/>
              <a:gd name="T47" fmla="*/ 2147483647 h 413"/>
              <a:gd name="T48" fmla="*/ 2147483647 w 410"/>
              <a:gd name="T49" fmla="*/ 2147483647 h 413"/>
              <a:gd name="T50" fmla="*/ 2147483647 w 410"/>
              <a:gd name="T51" fmla="*/ 2147483647 h 413"/>
              <a:gd name="T52" fmla="*/ 2147483647 w 410"/>
              <a:gd name="T53" fmla="*/ 2147483647 h 413"/>
              <a:gd name="T54" fmla="*/ 2147483647 w 410"/>
              <a:gd name="T55" fmla="*/ 2147483647 h 413"/>
              <a:gd name="T56" fmla="*/ 2147483647 w 410"/>
              <a:gd name="T57" fmla="*/ 2147483647 h 413"/>
              <a:gd name="T58" fmla="*/ 2147483647 w 410"/>
              <a:gd name="T59" fmla="*/ 2147483647 h 413"/>
              <a:gd name="T60" fmla="*/ 2147483647 w 410"/>
              <a:gd name="T61" fmla="*/ 2147483647 h 413"/>
              <a:gd name="T62" fmla="*/ 2147483647 w 410"/>
              <a:gd name="T63" fmla="*/ 2147483647 h 413"/>
              <a:gd name="T64" fmla="*/ 2147483647 w 410"/>
              <a:gd name="T65" fmla="*/ 2147483647 h 413"/>
              <a:gd name="T66" fmla="*/ 2147483647 w 410"/>
              <a:gd name="T67" fmla="*/ 2147483647 h 413"/>
              <a:gd name="T68" fmla="*/ 2147483647 w 410"/>
              <a:gd name="T69" fmla="*/ 2147483647 h 413"/>
              <a:gd name="T70" fmla="*/ 2147483647 w 410"/>
              <a:gd name="T71" fmla="*/ 2147483647 h 413"/>
              <a:gd name="T72" fmla="*/ 2147483647 w 410"/>
              <a:gd name="T73" fmla="*/ 2147483647 h 413"/>
              <a:gd name="T74" fmla="*/ 2147483647 w 410"/>
              <a:gd name="T75" fmla="*/ 2147483647 h 413"/>
              <a:gd name="T76" fmla="*/ 2147483647 w 410"/>
              <a:gd name="T77" fmla="*/ 2147483647 h 413"/>
              <a:gd name="T78" fmla="*/ 2147483647 w 410"/>
              <a:gd name="T79" fmla="*/ 2147483647 h 413"/>
              <a:gd name="T80" fmla="*/ 2147483647 w 410"/>
              <a:gd name="T81" fmla="*/ 0 h 413"/>
              <a:gd name="T82" fmla="*/ 2147483647 w 410"/>
              <a:gd name="T83" fmla="*/ 2147483647 h 413"/>
              <a:gd name="T84" fmla="*/ 2147483647 w 410"/>
              <a:gd name="T85" fmla="*/ 2147483647 h 413"/>
              <a:gd name="T86" fmla="*/ 2147483647 w 410"/>
              <a:gd name="T87" fmla="*/ 2147483647 h 413"/>
              <a:gd name="T88" fmla="*/ 2147483647 w 410"/>
              <a:gd name="T89" fmla="*/ 0 h 413"/>
              <a:gd name="T90" fmla="*/ 2147483647 w 410"/>
              <a:gd name="T91" fmla="*/ 2147483647 h 413"/>
              <a:gd name="T92" fmla="*/ 2147483647 w 410"/>
              <a:gd name="T93" fmla="*/ 2147483647 h 413"/>
              <a:gd name="T94" fmla="*/ 2147483647 w 410"/>
              <a:gd name="T95" fmla="*/ 2147483647 h 413"/>
              <a:gd name="T96" fmla="*/ 2147483647 w 410"/>
              <a:gd name="T97" fmla="*/ 2147483647 h 413"/>
              <a:gd name="T98" fmla="*/ 2147483647 w 410"/>
              <a:gd name="T99" fmla="*/ 2147483647 h 413"/>
              <a:gd name="T100" fmla="*/ 2147483647 w 410"/>
              <a:gd name="T101" fmla="*/ 2147483647 h 413"/>
              <a:gd name="T102" fmla="*/ 2147483647 w 410"/>
              <a:gd name="T103" fmla="*/ 2147483647 h 413"/>
              <a:gd name="T104" fmla="*/ 2147483647 w 410"/>
              <a:gd name="T105" fmla="*/ 2147483647 h 413"/>
              <a:gd name="T106" fmla="*/ 2147483647 w 410"/>
              <a:gd name="T107" fmla="*/ 2147483647 h 413"/>
              <a:gd name="T108" fmla="*/ 2147483647 w 410"/>
              <a:gd name="T109" fmla="*/ 2147483647 h 413"/>
              <a:gd name="T110" fmla="*/ 2147483647 w 410"/>
              <a:gd name="T111" fmla="*/ 2147483647 h 413"/>
              <a:gd name="T112" fmla="*/ 2147483647 w 410"/>
              <a:gd name="T113" fmla="*/ 2147483647 h 413"/>
              <a:gd name="T114" fmla="*/ 2147483647 w 410"/>
              <a:gd name="T115" fmla="*/ 2147483647 h 413"/>
              <a:gd name="T116" fmla="*/ 2147483647 w 410"/>
              <a:gd name="T117" fmla="*/ 2147483647 h 413"/>
              <a:gd name="T118" fmla="*/ 2147483647 w 410"/>
              <a:gd name="T119" fmla="*/ 2147483647 h 4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10"/>
              <a:gd name="T181" fmla="*/ 0 h 413"/>
              <a:gd name="T182" fmla="*/ 410 w 410"/>
              <a:gd name="T183" fmla="*/ 413 h 4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8148" name="Freeform 42"/>
          <p:cNvSpPr>
            <a:spLocks noEditPoints="1"/>
          </p:cNvSpPr>
          <p:nvPr/>
        </p:nvSpPr>
        <p:spPr bwMode="auto">
          <a:xfrm>
            <a:off x="692150" y="1703388"/>
            <a:ext cx="693738" cy="665162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2147483647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0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2147483647 w 419"/>
              <a:gd name="T97" fmla="*/ 2147483647 h 491"/>
              <a:gd name="T98" fmla="*/ 2147483647 w 419"/>
              <a:gd name="T99" fmla="*/ 2147483647 h 491"/>
              <a:gd name="T100" fmla="*/ 2147483647 w 419"/>
              <a:gd name="T101" fmla="*/ 2147483647 h 491"/>
              <a:gd name="T102" fmla="*/ 2147483647 w 419"/>
              <a:gd name="T103" fmla="*/ 2147483647 h 491"/>
              <a:gd name="T104" fmla="*/ 2147483647 w 419"/>
              <a:gd name="T105" fmla="*/ 2147483647 h 491"/>
              <a:gd name="T106" fmla="*/ 2147483647 w 419"/>
              <a:gd name="T107" fmla="*/ 2147483647 h 4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9"/>
              <a:gd name="T163" fmla="*/ 0 h 491"/>
              <a:gd name="T164" fmla="*/ 419 w 419"/>
              <a:gd name="T165" fmla="*/ 491 h 4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8149" name="Freeform 25"/>
          <p:cNvSpPr>
            <a:spLocks noEditPoints="1"/>
          </p:cNvSpPr>
          <p:nvPr/>
        </p:nvSpPr>
        <p:spPr bwMode="auto">
          <a:xfrm>
            <a:off x="882650" y="4357688"/>
            <a:ext cx="558800" cy="644525"/>
          </a:xfrm>
          <a:custGeom>
            <a:avLst/>
            <a:gdLst>
              <a:gd name="T0" fmla="*/ 2147483647 w 554"/>
              <a:gd name="T1" fmla="*/ 2147483647 h 588"/>
              <a:gd name="T2" fmla="*/ 2147483647 w 554"/>
              <a:gd name="T3" fmla="*/ 2147483647 h 588"/>
              <a:gd name="T4" fmla="*/ 2147483647 w 554"/>
              <a:gd name="T5" fmla="*/ 2147483647 h 588"/>
              <a:gd name="T6" fmla="*/ 2147483647 w 554"/>
              <a:gd name="T7" fmla="*/ 2147483647 h 588"/>
              <a:gd name="T8" fmla="*/ 2147483647 w 554"/>
              <a:gd name="T9" fmla="*/ 0 h 588"/>
              <a:gd name="T10" fmla="*/ 2147483647 w 554"/>
              <a:gd name="T11" fmla="*/ 2147483647 h 588"/>
              <a:gd name="T12" fmla="*/ 2147483647 w 554"/>
              <a:gd name="T13" fmla="*/ 2147483647 h 588"/>
              <a:gd name="T14" fmla="*/ 2147483647 w 554"/>
              <a:gd name="T15" fmla="*/ 2147483647 h 588"/>
              <a:gd name="T16" fmla="*/ 2147483647 w 554"/>
              <a:gd name="T17" fmla="*/ 2147483647 h 588"/>
              <a:gd name="T18" fmla="*/ 2147483647 w 554"/>
              <a:gd name="T19" fmla="*/ 2147483647 h 588"/>
              <a:gd name="T20" fmla="*/ 2147483647 w 554"/>
              <a:gd name="T21" fmla="*/ 2147483647 h 588"/>
              <a:gd name="T22" fmla="*/ 2147483647 w 554"/>
              <a:gd name="T23" fmla="*/ 2147483647 h 588"/>
              <a:gd name="T24" fmla="*/ 2147483647 w 554"/>
              <a:gd name="T25" fmla="*/ 2147483647 h 588"/>
              <a:gd name="T26" fmla="*/ 2147483647 w 554"/>
              <a:gd name="T27" fmla="*/ 2147483647 h 588"/>
              <a:gd name="T28" fmla="*/ 2147483647 w 554"/>
              <a:gd name="T29" fmla="*/ 2147483647 h 588"/>
              <a:gd name="T30" fmla="*/ 2147483647 w 554"/>
              <a:gd name="T31" fmla="*/ 2147483647 h 588"/>
              <a:gd name="T32" fmla="*/ 2147483647 w 554"/>
              <a:gd name="T33" fmla="*/ 2147483647 h 588"/>
              <a:gd name="T34" fmla="*/ 2147483647 w 554"/>
              <a:gd name="T35" fmla="*/ 2147483647 h 588"/>
              <a:gd name="T36" fmla="*/ 2147483647 w 554"/>
              <a:gd name="T37" fmla="*/ 2147483647 h 588"/>
              <a:gd name="T38" fmla="*/ 2147483647 w 554"/>
              <a:gd name="T39" fmla="*/ 2147483647 h 588"/>
              <a:gd name="T40" fmla="*/ 2147483647 w 554"/>
              <a:gd name="T41" fmla="*/ 2147483647 h 588"/>
              <a:gd name="T42" fmla="*/ 2147483647 w 554"/>
              <a:gd name="T43" fmla="*/ 2147483647 h 588"/>
              <a:gd name="T44" fmla="*/ 2147483647 w 554"/>
              <a:gd name="T45" fmla="*/ 2147483647 h 588"/>
              <a:gd name="T46" fmla="*/ 2147483647 w 554"/>
              <a:gd name="T47" fmla="*/ 2147483647 h 588"/>
              <a:gd name="T48" fmla="*/ 2147483647 w 554"/>
              <a:gd name="T49" fmla="*/ 2147483647 h 588"/>
              <a:gd name="T50" fmla="*/ 2147483647 w 554"/>
              <a:gd name="T51" fmla="*/ 2147483647 h 588"/>
              <a:gd name="T52" fmla="*/ 2147483647 w 554"/>
              <a:gd name="T53" fmla="*/ 2147483647 h 588"/>
              <a:gd name="T54" fmla="*/ 2147483647 w 554"/>
              <a:gd name="T55" fmla="*/ 2147483647 h 588"/>
              <a:gd name="T56" fmla="*/ 2147483647 w 554"/>
              <a:gd name="T57" fmla="*/ 2147483647 h 588"/>
              <a:gd name="T58" fmla="*/ 2147483647 w 554"/>
              <a:gd name="T59" fmla="*/ 2147483647 h 588"/>
              <a:gd name="T60" fmla="*/ 2147483647 w 554"/>
              <a:gd name="T61" fmla="*/ 2147483647 h 588"/>
              <a:gd name="T62" fmla="*/ 2147483647 w 554"/>
              <a:gd name="T63" fmla="*/ 2147483647 h 588"/>
              <a:gd name="T64" fmla="*/ 2147483647 w 554"/>
              <a:gd name="T65" fmla="*/ 2147483647 h 588"/>
              <a:gd name="T66" fmla="*/ 2147483647 w 554"/>
              <a:gd name="T67" fmla="*/ 2147483647 h 588"/>
              <a:gd name="T68" fmla="*/ 2147483647 w 554"/>
              <a:gd name="T69" fmla="*/ 2147483647 h 588"/>
              <a:gd name="T70" fmla="*/ 2147483647 w 554"/>
              <a:gd name="T71" fmla="*/ 2147483647 h 588"/>
              <a:gd name="T72" fmla="*/ 2147483647 w 554"/>
              <a:gd name="T73" fmla="*/ 2147483647 h 588"/>
              <a:gd name="T74" fmla="*/ 2147483647 w 554"/>
              <a:gd name="T75" fmla="*/ 2147483647 h 588"/>
              <a:gd name="T76" fmla="*/ 2147483647 w 554"/>
              <a:gd name="T77" fmla="*/ 2147483647 h 588"/>
              <a:gd name="T78" fmla="*/ 2147483647 w 554"/>
              <a:gd name="T79" fmla="*/ 2147483647 h 588"/>
              <a:gd name="T80" fmla="*/ 2147483647 w 554"/>
              <a:gd name="T81" fmla="*/ 2147483647 h 58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54"/>
              <a:gd name="T124" fmla="*/ 0 h 588"/>
              <a:gd name="T125" fmla="*/ 554 w 554"/>
              <a:gd name="T126" fmla="*/ 588 h 58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54" h="588">
                <a:moveTo>
                  <a:pt x="530" y="458"/>
                </a:moveTo>
                <a:cubicBezTo>
                  <a:pt x="417" y="228"/>
                  <a:pt x="417" y="228"/>
                  <a:pt x="417" y="228"/>
                </a:cubicBezTo>
                <a:cubicBezTo>
                  <a:pt x="417" y="226"/>
                  <a:pt x="416" y="224"/>
                  <a:pt x="414" y="223"/>
                </a:cubicBezTo>
                <a:cubicBezTo>
                  <a:pt x="368" y="128"/>
                  <a:pt x="368" y="128"/>
                  <a:pt x="368" y="128"/>
                </a:cubicBezTo>
                <a:cubicBezTo>
                  <a:pt x="368" y="69"/>
                  <a:pt x="368" y="69"/>
                  <a:pt x="368" y="69"/>
                </a:cubicBezTo>
                <a:cubicBezTo>
                  <a:pt x="390" y="69"/>
                  <a:pt x="390" y="69"/>
                  <a:pt x="390" y="69"/>
                </a:cubicBezTo>
                <a:cubicBezTo>
                  <a:pt x="394" y="69"/>
                  <a:pt x="397" y="66"/>
                  <a:pt x="397" y="62"/>
                </a:cubicBezTo>
                <a:cubicBezTo>
                  <a:pt x="397" y="7"/>
                  <a:pt x="397" y="7"/>
                  <a:pt x="397" y="7"/>
                </a:cubicBezTo>
                <a:cubicBezTo>
                  <a:pt x="397" y="3"/>
                  <a:pt x="394" y="0"/>
                  <a:pt x="39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4" y="0"/>
                  <a:pt x="151" y="3"/>
                  <a:pt x="151" y="7"/>
                </a:cubicBezTo>
                <a:cubicBezTo>
                  <a:pt x="151" y="62"/>
                  <a:pt x="151" y="62"/>
                  <a:pt x="151" y="62"/>
                </a:cubicBezTo>
                <a:cubicBezTo>
                  <a:pt x="151" y="66"/>
                  <a:pt x="154" y="69"/>
                  <a:pt x="158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40" y="223"/>
                  <a:pt x="140" y="223"/>
                  <a:pt x="140" y="223"/>
                </a:cubicBezTo>
                <a:cubicBezTo>
                  <a:pt x="138" y="224"/>
                  <a:pt x="137" y="226"/>
                  <a:pt x="137" y="228"/>
                </a:cubicBezTo>
                <a:cubicBezTo>
                  <a:pt x="24" y="459"/>
                  <a:pt x="24" y="459"/>
                  <a:pt x="24" y="459"/>
                </a:cubicBezTo>
                <a:cubicBezTo>
                  <a:pt x="3" y="507"/>
                  <a:pt x="0" y="543"/>
                  <a:pt x="14" y="564"/>
                </a:cubicBezTo>
                <a:cubicBezTo>
                  <a:pt x="25" y="580"/>
                  <a:pt x="43" y="588"/>
                  <a:pt x="70" y="588"/>
                </a:cubicBezTo>
                <a:cubicBezTo>
                  <a:pt x="484" y="588"/>
                  <a:pt x="484" y="588"/>
                  <a:pt x="484" y="588"/>
                </a:cubicBezTo>
                <a:cubicBezTo>
                  <a:pt x="511" y="588"/>
                  <a:pt x="530" y="580"/>
                  <a:pt x="540" y="564"/>
                </a:cubicBezTo>
                <a:cubicBezTo>
                  <a:pt x="554" y="543"/>
                  <a:pt x="551" y="507"/>
                  <a:pt x="530" y="458"/>
                </a:cubicBezTo>
                <a:close/>
                <a:moveTo>
                  <a:pt x="165" y="14"/>
                </a:moveTo>
                <a:cubicBezTo>
                  <a:pt x="383" y="14"/>
                  <a:pt x="383" y="14"/>
                  <a:pt x="383" y="14"/>
                </a:cubicBezTo>
                <a:cubicBezTo>
                  <a:pt x="383" y="55"/>
                  <a:pt x="383" y="55"/>
                  <a:pt x="383" y="55"/>
                </a:cubicBezTo>
                <a:cubicBezTo>
                  <a:pt x="361" y="55"/>
                  <a:pt x="361" y="55"/>
                  <a:pt x="361" y="55"/>
                </a:cubicBezTo>
                <a:cubicBezTo>
                  <a:pt x="193" y="55"/>
                  <a:pt x="193" y="55"/>
                  <a:pt x="193" y="55"/>
                </a:cubicBezTo>
                <a:cubicBezTo>
                  <a:pt x="165" y="55"/>
                  <a:pt x="165" y="55"/>
                  <a:pt x="165" y="55"/>
                </a:cubicBezTo>
                <a:lnTo>
                  <a:pt x="165" y="14"/>
                </a:lnTo>
                <a:close/>
                <a:moveTo>
                  <a:pt x="200" y="133"/>
                </a:moveTo>
                <a:cubicBezTo>
                  <a:pt x="200" y="132"/>
                  <a:pt x="200" y="131"/>
                  <a:pt x="200" y="129"/>
                </a:cubicBezTo>
                <a:cubicBezTo>
                  <a:pt x="200" y="69"/>
                  <a:pt x="200" y="69"/>
                  <a:pt x="200" y="69"/>
                </a:cubicBezTo>
                <a:cubicBezTo>
                  <a:pt x="354" y="69"/>
                  <a:pt x="354" y="69"/>
                  <a:pt x="354" y="69"/>
                </a:cubicBezTo>
                <a:cubicBezTo>
                  <a:pt x="354" y="129"/>
                  <a:pt x="354" y="129"/>
                  <a:pt x="354" y="129"/>
                </a:cubicBezTo>
                <a:cubicBezTo>
                  <a:pt x="354" y="131"/>
                  <a:pt x="354" y="132"/>
                  <a:pt x="355" y="133"/>
                </a:cubicBezTo>
                <a:cubicBezTo>
                  <a:pt x="401" y="228"/>
                  <a:pt x="401" y="228"/>
                  <a:pt x="401" y="228"/>
                </a:cubicBezTo>
                <a:cubicBezTo>
                  <a:pt x="392" y="238"/>
                  <a:pt x="379" y="243"/>
                  <a:pt x="366" y="243"/>
                </a:cubicBezTo>
                <a:cubicBezTo>
                  <a:pt x="350" y="243"/>
                  <a:pt x="336" y="237"/>
                  <a:pt x="327" y="224"/>
                </a:cubicBezTo>
                <a:cubicBezTo>
                  <a:pt x="326" y="222"/>
                  <a:pt x="324" y="221"/>
                  <a:pt x="321" y="221"/>
                </a:cubicBezTo>
                <a:cubicBezTo>
                  <a:pt x="321" y="221"/>
                  <a:pt x="321" y="221"/>
                  <a:pt x="321" y="221"/>
                </a:cubicBezTo>
                <a:cubicBezTo>
                  <a:pt x="319" y="221"/>
                  <a:pt x="317" y="222"/>
                  <a:pt x="316" y="224"/>
                </a:cubicBezTo>
                <a:cubicBezTo>
                  <a:pt x="307" y="236"/>
                  <a:pt x="292" y="243"/>
                  <a:pt x="277" y="243"/>
                </a:cubicBezTo>
                <a:cubicBezTo>
                  <a:pt x="262" y="243"/>
                  <a:pt x="247" y="236"/>
                  <a:pt x="238" y="224"/>
                </a:cubicBezTo>
                <a:cubicBezTo>
                  <a:pt x="236" y="220"/>
                  <a:pt x="230" y="220"/>
                  <a:pt x="227" y="224"/>
                </a:cubicBezTo>
                <a:cubicBezTo>
                  <a:pt x="218" y="236"/>
                  <a:pt x="204" y="243"/>
                  <a:pt x="188" y="243"/>
                </a:cubicBezTo>
                <a:cubicBezTo>
                  <a:pt x="175" y="243"/>
                  <a:pt x="162" y="238"/>
                  <a:pt x="153" y="228"/>
                </a:cubicBezTo>
                <a:lnTo>
                  <a:pt x="200" y="133"/>
                </a:lnTo>
                <a:close/>
                <a:moveTo>
                  <a:pt x="528" y="557"/>
                </a:moveTo>
                <a:cubicBezTo>
                  <a:pt x="521" y="568"/>
                  <a:pt x="506" y="574"/>
                  <a:pt x="484" y="574"/>
                </a:cubicBezTo>
                <a:cubicBezTo>
                  <a:pt x="70" y="574"/>
                  <a:pt x="70" y="574"/>
                  <a:pt x="70" y="574"/>
                </a:cubicBezTo>
                <a:cubicBezTo>
                  <a:pt x="48" y="574"/>
                  <a:pt x="34" y="568"/>
                  <a:pt x="26" y="557"/>
                </a:cubicBezTo>
                <a:cubicBezTo>
                  <a:pt x="15" y="539"/>
                  <a:pt x="18" y="507"/>
                  <a:pt x="37" y="465"/>
                </a:cubicBezTo>
                <a:cubicBezTo>
                  <a:pt x="147" y="241"/>
                  <a:pt x="147" y="241"/>
                  <a:pt x="147" y="241"/>
                </a:cubicBezTo>
                <a:cubicBezTo>
                  <a:pt x="158" y="251"/>
                  <a:pt x="173" y="257"/>
                  <a:pt x="188" y="257"/>
                </a:cubicBezTo>
                <a:cubicBezTo>
                  <a:pt x="205" y="257"/>
                  <a:pt x="221" y="251"/>
                  <a:pt x="233" y="239"/>
                </a:cubicBezTo>
                <a:cubicBezTo>
                  <a:pt x="244" y="251"/>
                  <a:pt x="260" y="257"/>
                  <a:pt x="277" y="257"/>
                </a:cubicBezTo>
                <a:cubicBezTo>
                  <a:pt x="294" y="257"/>
                  <a:pt x="310" y="251"/>
                  <a:pt x="321" y="239"/>
                </a:cubicBezTo>
                <a:cubicBezTo>
                  <a:pt x="333" y="251"/>
                  <a:pt x="348" y="257"/>
                  <a:pt x="365" y="257"/>
                </a:cubicBezTo>
                <a:cubicBezTo>
                  <a:pt x="365" y="257"/>
                  <a:pt x="366" y="257"/>
                  <a:pt x="366" y="257"/>
                </a:cubicBezTo>
                <a:cubicBezTo>
                  <a:pt x="382" y="257"/>
                  <a:pt x="396" y="251"/>
                  <a:pt x="408" y="241"/>
                </a:cubicBezTo>
                <a:cubicBezTo>
                  <a:pt x="517" y="464"/>
                  <a:pt x="517" y="464"/>
                  <a:pt x="517" y="464"/>
                </a:cubicBezTo>
                <a:cubicBezTo>
                  <a:pt x="536" y="507"/>
                  <a:pt x="540" y="539"/>
                  <a:pt x="528" y="557"/>
                </a:cubicBezTo>
                <a:close/>
                <a:moveTo>
                  <a:pt x="222" y="384"/>
                </a:moveTo>
                <a:cubicBezTo>
                  <a:pt x="198" y="384"/>
                  <a:pt x="179" y="403"/>
                  <a:pt x="179" y="427"/>
                </a:cubicBezTo>
                <a:cubicBezTo>
                  <a:pt x="179" y="450"/>
                  <a:pt x="198" y="470"/>
                  <a:pt x="222" y="470"/>
                </a:cubicBezTo>
                <a:cubicBezTo>
                  <a:pt x="245" y="470"/>
                  <a:pt x="264" y="450"/>
                  <a:pt x="264" y="427"/>
                </a:cubicBezTo>
                <a:cubicBezTo>
                  <a:pt x="264" y="403"/>
                  <a:pt x="245" y="384"/>
                  <a:pt x="222" y="384"/>
                </a:cubicBezTo>
                <a:close/>
                <a:moveTo>
                  <a:pt x="222" y="456"/>
                </a:moveTo>
                <a:cubicBezTo>
                  <a:pt x="206" y="456"/>
                  <a:pt x="193" y="443"/>
                  <a:pt x="193" y="427"/>
                </a:cubicBezTo>
                <a:cubicBezTo>
                  <a:pt x="193" y="411"/>
                  <a:pt x="206" y="398"/>
                  <a:pt x="222" y="398"/>
                </a:cubicBezTo>
                <a:cubicBezTo>
                  <a:pt x="238" y="398"/>
                  <a:pt x="250" y="411"/>
                  <a:pt x="250" y="427"/>
                </a:cubicBezTo>
                <a:cubicBezTo>
                  <a:pt x="250" y="443"/>
                  <a:pt x="238" y="456"/>
                  <a:pt x="222" y="456"/>
                </a:cubicBezTo>
                <a:close/>
                <a:moveTo>
                  <a:pt x="352" y="314"/>
                </a:moveTo>
                <a:cubicBezTo>
                  <a:pt x="319" y="314"/>
                  <a:pt x="292" y="341"/>
                  <a:pt x="292" y="374"/>
                </a:cubicBezTo>
                <a:cubicBezTo>
                  <a:pt x="292" y="407"/>
                  <a:pt x="319" y="434"/>
                  <a:pt x="352" y="434"/>
                </a:cubicBezTo>
                <a:cubicBezTo>
                  <a:pt x="385" y="434"/>
                  <a:pt x="412" y="407"/>
                  <a:pt x="412" y="374"/>
                </a:cubicBezTo>
                <a:cubicBezTo>
                  <a:pt x="412" y="341"/>
                  <a:pt x="385" y="314"/>
                  <a:pt x="352" y="314"/>
                </a:cubicBezTo>
                <a:close/>
                <a:moveTo>
                  <a:pt x="352" y="420"/>
                </a:moveTo>
                <a:cubicBezTo>
                  <a:pt x="327" y="420"/>
                  <a:pt x="306" y="400"/>
                  <a:pt x="306" y="374"/>
                </a:cubicBezTo>
                <a:cubicBezTo>
                  <a:pt x="306" y="349"/>
                  <a:pt x="327" y="328"/>
                  <a:pt x="352" y="328"/>
                </a:cubicBezTo>
                <a:cubicBezTo>
                  <a:pt x="378" y="328"/>
                  <a:pt x="398" y="349"/>
                  <a:pt x="398" y="374"/>
                </a:cubicBezTo>
                <a:cubicBezTo>
                  <a:pt x="398" y="400"/>
                  <a:pt x="378" y="420"/>
                  <a:pt x="352" y="42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8150" name="Freeform 21"/>
          <p:cNvSpPr>
            <a:spLocks noEditPoints="1"/>
          </p:cNvSpPr>
          <p:nvPr/>
        </p:nvSpPr>
        <p:spPr bwMode="auto">
          <a:xfrm>
            <a:off x="742950" y="3100388"/>
            <a:ext cx="655638" cy="557212"/>
          </a:xfrm>
          <a:custGeom>
            <a:avLst/>
            <a:gdLst>
              <a:gd name="T0" fmla="*/ 2147483647 w 587"/>
              <a:gd name="T1" fmla="*/ 2147483647 h 569"/>
              <a:gd name="T2" fmla="*/ 2147483647 w 587"/>
              <a:gd name="T3" fmla="*/ 0 h 569"/>
              <a:gd name="T4" fmla="*/ 2147483647 w 587"/>
              <a:gd name="T5" fmla="*/ 2147483647 h 569"/>
              <a:gd name="T6" fmla="*/ 2147483647 w 587"/>
              <a:gd name="T7" fmla="*/ 0 h 569"/>
              <a:gd name="T8" fmla="*/ 2147483647 w 587"/>
              <a:gd name="T9" fmla="*/ 2147483647 h 569"/>
              <a:gd name="T10" fmla="*/ 0 w 587"/>
              <a:gd name="T11" fmla="*/ 2147483647 h 569"/>
              <a:gd name="T12" fmla="*/ 2147483647 w 587"/>
              <a:gd name="T13" fmla="*/ 2147483647 h 569"/>
              <a:gd name="T14" fmla="*/ 2147483647 w 587"/>
              <a:gd name="T15" fmla="*/ 2147483647 h 569"/>
              <a:gd name="T16" fmla="*/ 2147483647 w 587"/>
              <a:gd name="T17" fmla="*/ 2147483647 h 569"/>
              <a:gd name="T18" fmla="*/ 2147483647 w 587"/>
              <a:gd name="T19" fmla="*/ 2147483647 h 569"/>
              <a:gd name="T20" fmla="*/ 2147483647 w 587"/>
              <a:gd name="T21" fmla="*/ 2147483647 h 569"/>
              <a:gd name="T22" fmla="*/ 2147483647 w 587"/>
              <a:gd name="T23" fmla="*/ 2147483647 h 569"/>
              <a:gd name="T24" fmla="*/ 2147483647 w 587"/>
              <a:gd name="T25" fmla="*/ 2147483647 h 569"/>
              <a:gd name="T26" fmla="*/ 2147483647 w 587"/>
              <a:gd name="T27" fmla="*/ 2147483647 h 569"/>
              <a:gd name="T28" fmla="*/ 2147483647 w 587"/>
              <a:gd name="T29" fmla="*/ 2147483647 h 569"/>
              <a:gd name="T30" fmla="*/ 2147483647 w 587"/>
              <a:gd name="T31" fmla="*/ 2147483647 h 569"/>
              <a:gd name="T32" fmla="*/ 2147483647 w 587"/>
              <a:gd name="T33" fmla="*/ 2147483647 h 569"/>
              <a:gd name="T34" fmla="*/ 2147483647 w 587"/>
              <a:gd name="T35" fmla="*/ 2147483647 h 569"/>
              <a:gd name="T36" fmla="*/ 2147483647 w 587"/>
              <a:gd name="T37" fmla="*/ 2147483647 h 569"/>
              <a:gd name="T38" fmla="*/ 2147483647 w 587"/>
              <a:gd name="T39" fmla="*/ 2147483647 h 569"/>
              <a:gd name="T40" fmla="*/ 2147483647 w 587"/>
              <a:gd name="T41" fmla="*/ 2147483647 h 569"/>
              <a:gd name="T42" fmla="*/ 2147483647 w 587"/>
              <a:gd name="T43" fmla="*/ 2147483647 h 569"/>
              <a:gd name="T44" fmla="*/ 2147483647 w 587"/>
              <a:gd name="T45" fmla="*/ 2147483647 h 569"/>
              <a:gd name="T46" fmla="*/ 2147483647 w 587"/>
              <a:gd name="T47" fmla="*/ 2147483647 h 569"/>
              <a:gd name="T48" fmla="*/ 2147483647 w 587"/>
              <a:gd name="T49" fmla="*/ 2147483647 h 569"/>
              <a:gd name="T50" fmla="*/ 2147483647 w 587"/>
              <a:gd name="T51" fmla="*/ 2147483647 h 569"/>
              <a:gd name="T52" fmla="*/ 2147483647 w 587"/>
              <a:gd name="T53" fmla="*/ 2147483647 h 569"/>
              <a:gd name="T54" fmla="*/ 2147483647 w 587"/>
              <a:gd name="T55" fmla="*/ 2147483647 h 569"/>
              <a:gd name="T56" fmla="*/ 2147483647 w 587"/>
              <a:gd name="T57" fmla="*/ 2147483647 h 569"/>
              <a:gd name="T58" fmla="*/ 2147483647 w 587"/>
              <a:gd name="T59" fmla="*/ 2147483647 h 569"/>
              <a:gd name="T60" fmla="*/ 2147483647 w 587"/>
              <a:gd name="T61" fmla="*/ 2147483647 h 569"/>
              <a:gd name="T62" fmla="*/ 2147483647 w 587"/>
              <a:gd name="T63" fmla="*/ 2147483647 h 569"/>
              <a:gd name="T64" fmla="*/ 2147483647 w 587"/>
              <a:gd name="T65" fmla="*/ 2147483647 h 569"/>
              <a:gd name="T66" fmla="*/ 2147483647 w 587"/>
              <a:gd name="T67" fmla="*/ 2147483647 h 5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7"/>
              <a:gd name="T103" fmla="*/ 0 h 569"/>
              <a:gd name="T104" fmla="*/ 587 w 587"/>
              <a:gd name="T105" fmla="*/ 569 h 5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48151" name="Freeform 36"/>
          <p:cNvSpPr>
            <a:spLocks noEditPoints="1"/>
          </p:cNvSpPr>
          <p:nvPr/>
        </p:nvSpPr>
        <p:spPr bwMode="auto">
          <a:xfrm>
            <a:off x="6651625" y="4402138"/>
            <a:ext cx="760413" cy="641350"/>
          </a:xfrm>
          <a:custGeom>
            <a:avLst/>
            <a:gdLst>
              <a:gd name="T0" fmla="*/ 2147483647 w 701"/>
              <a:gd name="T1" fmla="*/ 2147483647 h 638"/>
              <a:gd name="T2" fmla="*/ 2147483647 w 701"/>
              <a:gd name="T3" fmla="*/ 2147483647 h 638"/>
              <a:gd name="T4" fmla="*/ 2147483647 w 701"/>
              <a:gd name="T5" fmla="*/ 2147483647 h 638"/>
              <a:gd name="T6" fmla="*/ 2147483647 w 701"/>
              <a:gd name="T7" fmla="*/ 2147483647 h 638"/>
              <a:gd name="T8" fmla="*/ 2147483647 w 701"/>
              <a:gd name="T9" fmla="*/ 2147483647 h 638"/>
              <a:gd name="T10" fmla="*/ 2147483647 w 701"/>
              <a:gd name="T11" fmla="*/ 2147483647 h 638"/>
              <a:gd name="T12" fmla="*/ 2147483647 w 701"/>
              <a:gd name="T13" fmla="*/ 2147483647 h 638"/>
              <a:gd name="T14" fmla="*/ 2147483647 w 701"/>
              <a:gd name="T15" fmla="*/ 2147483647 h 638"/>
              <a:gd name="T16" fmla="*/ 2147483647 w 701"/>
              <a:gd name="T17" fmla="*/ 2147483647 h 638"/>
              <a:gd name="T18" fmla="*/ 2147483647 w 701"/>
              <a:gd name="T19" fmla="*/ 2147483647 h 638"/>
              <a:gd name="T20" fmla="*/ 2147483647 w 701"/>
              <a:gd name="T21" fmla="*/ 2147483647 h 638"/>
              <a:gd name="T22" fmla="*/ 2147483647 w 701"/>
              <a:gd name="T23" fmla="*/ 2147483647 h 638"/>
              <a:gd name="T24" fmla="*/ 0 w 701"/>
              <a:gd name="T25" fmla="*/ 2147483647 h 638"/>
              <a:gd name="T26" fmla="*/ 2147483647 w 701"/>
              <a:gd name="T27" fmla="*/ 2147483647 h 638"/>
              <a:gd name="T28" fmla="*/ 2147483647 w 701"/>
              <a:gd name="T29" fmla="*/ 2147483647 h 638"/>
              <a:gd name="T30" fmla="*/ 2147483647 w 701"/>
              <a:gd name="T31" fmla="*/ 2147483647 h 638"/>
              <a:gd name="T32" fmla="*/ 2147483647 w 701"/>
              <a:gd name="T33" fmla="*/ 2147483647 h 638"/>
              <a:gd name="T34" fmla="*/ 2147483647 w 701"/>
              <a:gd name="T35" fmla="*/ 2147483647 h 638"/>
              <a:gd name="T36" fmla="*/ 2147483647 w 701"/>
              <a:gd name="T37" fmla="*/ 2147483647 h 638"/>
              <a:gd name="T38" fmla="*/ 2147483647 w 701"/>
              <a:gd name="T39" fmla="*/ 2147483647 h 638"/>
              <a:gd name="T40" fmla="*/ 2147483647 w 701"/>
              <a:gd name="T41" fmla="*/ 2147483647 h 638"/>
              <a:gd name="T42" fmla="*/ 2147483647 w 701"/>
              <a:gd name="T43" fmla="*/ 2147483647 h 638"/>
              <a:gd name="T44" fmla="*/ 2147483647 w 701"/>
              <a:gd name="T45" fmla="*/ 2147483647 h 638"/>
              <a:gd name="T46" fmla="*/ 2147483647 w 701"/>
              <a:gd name="T47" fmla="*/ 2147483647 h 638"/>
              <a:gd name="T48" fmla="*/ 2147483647 w 701"/>
              <a:gd name="T49" fmla="*/ 2147483647 h 638"/>
              <a:gd name="T50" fmla="*/ 2147483647 w 701"/>
              <a:gd name="T51" fmla="*/ 2147483647 h 638"/>
              <a:gd name="T52" fmla="*/ 2147483647 w 701"/>
              <a:gd name="T53" fmla="*/ 2147483647 h 638"/>
              <a:gd name="T54" fmla="*/ 2147483647 w 701"/>
              <a:gd name="T55" fmla="*/ 2147483647 h 638"/>
              <a:gd name="T56" fmla="*/ 2147483647 w 701"/>
              <a:gd name="T57" fmla="*/ 2147483647 h 638"/>
              <a:gd name="T58" fmla="*/ 2147483647 w 701"/>
              <a:gd name="T59" fmla="*/ 2147483647 h 638"/>
              <a:gd name="T60" fmla="*/ 2147483647 w 701"/>
              <a:gd name="T61" fmla="*/ 2147483647 h 638"/>
              <a:gd name="T62" fmla="*/ 2147483647 w 701"/>
              <a:gd name="T63" fmla="*/ 2147483647 h 638"/>
              <a:gd name="T64" fmla="*/ 2147483647 w 701"/>
              <a:gd name="T65" fmla="*/ 2147483647 h 638"/>
              <a:gd name="T66" fmla="*/ 2147483647 w 701"/>
              <a:gd name="T67" fmla="*/ 2147483647 h 638"/>
              <a:gd name="T68" fmla="*/ 2147483647 w 701"/>
              <a:gd name="T69" fmla="*/ 2147483647 h 638"/>
              <a:gd name="T70" fmla="*/ 2147483647 w 701"/>
              <a:gd name="T71" fmla="*/ 2147483647 h 638"/>
              <a:gd name="T72" fmla="*/ 2147483647 w 701"/>
              <a:gd name="T73" fmla="*/ 2147483647 h 638"/>
              <a:gd name="T74" fmla="*/ 2147483647 w 701"/>
              <a:gd name="T75" fmla="*/ 2147483647 h 638"/>
              <a:gd name="T76" fmla="*/ 2147483647 w 701"/>
              <a:gd name="T77" fmla="*/ 2147483647 h 6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1"/>
              <a:gd name="T118" fmla="*/ 0 h 638"/>
              <a:gd name="T119" fmla="*/ 701 w 701"/>
              <a:gd name="T120" fmla="*/ 638 h 63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1" h="638">
                <a:moveTo>
                  <a:pt x="635" y="507"/>
                </a:moveTo>
                <a:cubicBezTo>
                  <a:pt x="617" y="507"/>
                  <a:pt x="600" y="514"/>
                  <a:pt x="588" y="527"/>
                </a:cubicBezTo>
                <a:cubicBezTo>
                  <a:pt x="357" y="364"/>
                  <a:pt x="357" y="364"/>
                  <a:pt x="357" y="364"/>
                </a:cubicBezTo>
                <a:cubicBezTo>
                  <a:pt x="368" y="349"/>
                  <a:pt x="375" y="331"/>
                  <a:pt x="375" y="311"/>
                </a:cubicBezTo>
                <a:cubicBezTo>
                  <a:pt x="375" y="306"/>
                  <a:pt x="375" y="301"/>
                  <a:pt x="374" y="296"/>
                </a:cubicBezTo>
                <a:cubicBezTo>
                  <a:pt x="436" y="281"/>
                  <a:pt x="436" y="281"/>
                  <a:pt x="436" y="281"/>
                </a:cubicBezTo>
                <a:cubicBezTo>
                  <a:pt x="445" y="306"/>
                  <a:pt x="469" y="323"/>
                  <a:pt x="498" y="323"/>
                </a:cubicBezTo>
                <a:cubicBezTo>
                  <a:pt x="534" y="323"/>
                  <a:pt x="563" y="294"/>
                  <a:pt x="563" y="258"/>
                </a:cubicBezTo>
                <a:cubicBezTo>
                  <a:pt x="563" y="222"/>
                  <a:pt x="534" y="192"/>
                  <a:pt x="498" y="192"/>
                </a:cubicBezTo>
                <a:cubicBezTo>
                  <a:pt x="461" y="192"/>
                  <a:pt x="432" y="222"/>
                  <a:pt x="432" y="258"/>
                </a:cubicBezTo>
                <a:cubicBezTo>
                  <a:pt x="432" y="261"/>
                  <a:pt x="432" y="264"/>
                  <a:pt x="433" y="267"/>
                </a:cubicBezTo>
                <a:cubicBezTo>
                  <a:pt x="371" y="283"/>
                  <a:pt x="371" y="283"/>
                  <a:pt x="371" y="283"/>
                </a:cubicBezTo>
                <a:cubicBezTo>
                  <a:pt x="364" y="262"/>
                  <a:pt x="350" y="246"/>
                  <a:pt x="331" y="235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9" y="130"/>
                  <a:pt x="396" y="132"/>
                  <a:pt x="403" y="132"/>
                </a:cubicBezTo>
                <a:cubicBezTo>
                  <a:pt x="439" y="132"/>
                  <a:pt x="469" y="102"/>
                  <a:pt x="469" y="66"/>
                </a:cubicBezTo>
                <a:cubicBezTo>
                  <a:pt x="469" y="30"/>
                  <a:pt x="439" y="0"/>
                  <a:pt x="403" y="0"/>
                </a:cubicBezTo>
                <a:cubicBezTo>
                  <a:pt x="367" y="0"/>
                  <a:pt x="338" y="30"/>
                  <a:pt x="338" y="66"/>
                </a:cubicBezTo>
                <a:cubicBezTo>
                  <a:pt x="338" y="90"/>
                  <a:pt x="350" y="110"/>
                  <a:pt x="369" y="122"/>
                </a:cubicBezTo>
                <a:cubicBezTo>
                  <a:pt x="319" y="229"/>
                  <a:pt x="319" y="229"/>
                  <a:pt x="319" y="229"/>
                </a:cubicBezTo>
                <a:cubicBezTo>
                  <a:pt x="309" y="225"/>
                  <a:pt x="299" y="223"/>
                  <a:pt x="288" y="223"/>
                </a:cubicBezTo>
                <a:cubicBezTo>
                  <a:pt x="250" y="223"/>
                  <a:pt x="217" y="249"/>
                  <a:pt x="205" y="283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31" y="264"/>
                  <a:pt x="131" y="261"/>
                  <a:pt x="131" y="258"/>
                </a:cubicBezTo>
                <a:cubicBezTo>
                  <a:pt x="131" y="222"/>
                  <a:pt x="101" y="192"/>
                  <a:pt x="65" y="192"/>
                </a:cubicBezTo>
                <a:cubicBezTo>
                  <a:pt x="29" y="192"/>
                  <a:pt x="0" y="222"/>
                  <a:pt x="0" y="258"/>
                </a:cubicBezTo>
                <a:cubicBezTo>
                  <a:pt x="0" y="294"/>
                  <a:pt x="29" y="323"/>
                  <a:pt x="65" y="323"/>
                </a:cubicBezTo>
                <a:cubicBezTo>
                  <a:pt x="93" y="323"/>
                  <a:pt x="118" y="305"/>
                  <a:pt x="127" y="280"/>
                </a:cubicBezTo>
                <a:cubicBezTo>
                  <a:pt x="202" y="297"/>
                  <a:pt x="202" y="297"/>
                  <a:pt x="202" y="297"/>
                </a:cubicBezTo>
                <a:cubicBezTo>
                  <a:pt x="201" y="301"/>
                  <a:pt x="201" y="306"/>
                  <a:pt x="201" y="311"/>
                </a:cubicBezTo>
                <a:cubicBezTo>
                  <a:pt x="201" y="343"/>
                  <a:pt x="219" y="372"/>
                  <a:pt x="246" y="387"/>
                </a:cubicBezTo>
                <a:cubicBezTo>
                  <a:pt x="210" y="472"/>
                  <a:pt x="210" y="472"/>
                  <a:pt x="210" y="472"/>
                </a:cubicBezTo>
                <a:cubicBezTo>
                  <a:pt x="206" y="471"/>
                  <a:pt x="201" y="471"/>
                  <a:pt x="196" y="471"/>
                </a:cubicBezTo>
                <a:cubicBezTo>
                  <a:pt x="160" y="471"/>
                  <a:pt x="130" y="500"/>
                  <a:pt x="130" y="536"/>
                </a:cubicBezTo>
                <a:cubicBezTo>
                  <a:pt x="130" y="573"/>
                  <a:pt x="160" y="602"/>
                  <a:pt x="196" y="602"/>
                </a:cubicBezTo>
                <a:cubicBezTo>
                  <a:pt x="232" y="602"/>
                  <a:pt x="262" y="573"/>
                  <a:pt x="262" y="536"/>
                </a:cubicBezTo>
                <a:cubicBezTo>
                  <a:pt x="262" y="510"/>
                  <a:pt x="246" y="487"/>
                  <a:pt x="224" y="477"/>
                </a:cubicBezTo>
                <a:cubicBezTo>
                  <a:pt x="258" y="393"/>
                  <a:pt x="258" y="393"/>
                  <a:pt x="258" y="393"/>
                </a:cubicBezTo>
                <a:cubicBezTo>
                  <a:pt x="268" y="396"/>
                  <a:pt x="278" y="398"/>
                  <a:pt x="288" y="398"/>
                </a:cubicBezTo>
                <a:cubicBezTo>
                  <a:pt x="311" y="398"/>
                  <a:pt x="332" y="389"/>
                  <a:pt x="348" y="374"/>
                </a:cubicBezTo>
                <a:cubicBezTo>
                  <a:pt x="580" y="538"/>
                  <a:pt x="580" y="538"/>
                  <a:pt x="580" y="538"/>
                </a:cubicBezTo>
                <a:cubicBezTo>
                  <a:pt x="573" y="548"/>
                  <a:pt x="570" y="560"/>
                  <a:pt x="570" y="572"/>
                </a:cubicBezTo>
                <a:cubicBezTo>
                  <a:pt x="570" y="609"/>
                  <a:pt x="599" y="638"/>
                  <a:pt x="635" y="638"/>
                </a:cubicBezTo>
                <a:cubicBezTo>
                  <a:pt x="672" y="638"/>
                  <a:pt x="701" y="609"/>
                  <a:pt x="701" y="572"/>
                </a:cubicBezTo>
                <a:cubicBezTo>
                  <a:pt x="701" y="536"/>
                  <a:pt x="672" y="507"/>
                  <a:pt x="635" y="507"/>
                </a:cubicBezTo>
                <a:close/>
                <a:moveTo>
                  <a:pt x="498" y="206"/>
                </a:moveTo>
                <a:cubicBezTo>
                  <a:pt x="526" y="206"/>
                  <a:pt x="549" y="229"/>
                  <a:pt x="549" y="258"/>
                </a:cubicBezTo>
                <a:cubicBezTo>
                  <a:pt x="549" y="286"/>
                  <a:pt x="526" y="309"/>
                  <a:pt x="498" y="309"/>
                </a:cubicBezTo>
                <a:cubicBezTo>
                  <a:pt x="473" y="309"/>
                  <a:pt x="453" y="293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7" y="266"/>
                  <a:pt x="446" y="262"/>
                  <a:pt x="446" y="258"/>
                </a:cubicBezTo>
                <a:cubicBezTo>
                  <a:pt x="446" y="229"/>
                  <a:pt x="469" y="206"/>
                  <a:pt x="498" y="206"/>
                </a:cubicBezTo>
                <a:close/>
                <a:moveTo>
                  <a:pt x="352" y="66"/>
                </a:moveTo>
                <a:cubicBezTo>
                  <a:pt x="352" y="37"/>
                  <a:pt x="375" y="14"/>
                  <a:pt x="403" y="14"/>
                </a:cubicBezTo>
                <a:cubicBezTo>
                  <a:pt x="432" y="14"/>
                  <a:pt x="455" y="37"/>
                  <a:pt x="455" y="66"/>
                </a:cubicBezTo>
                <a:cubicBezTo>
                  <a:pt x="455" y="94"/>
                  <a:pt x="432" y="118"/>
                  <a:pt x="403" y="118"/>
                </a:cubicBezTo>
                <a:cubicBezTo>
                  <a:pt x="375" y="118"/>
                  <a:pt x="352" y="94"/>
                  <a:pt x="352" y="66"/>
                </a:cubicBezTo>
                <a:close/>
                <a:moveTo>
                  <a:pt x="65" y="309"/>
                </a:moveTo>
                <a:cubicBezTo>
                  <a:pt x="37" y="309"/>
                  <a:pt x="14" y="286"/>
                  <a:pt x="14" y="258"/>
                </a:cubicBezTo>
                <a:cubicBezTo>
                  <a:pt x="14" y="229"/>
                  <a:pt x="37" y="206"/>
                  <a:pt x="65" y="206"/>
                </a:cubicBezTo>
                <a:cubicBezTo>
                  <a:pt x="94" y="206"/>
                  <a:pt x="117" y="229"/>
                  <a:pt x="117" y="258"/>
                </a:cubicBezTo>
                <a:cubicBezTo>
                  <a:pt x="117" y="286"/>
                  <a:pt x="94" y="309"/>
                  <a:pt x="65" y="309"/>
                </a:cubicBezTo>
                <a:close/>
                <a:moveTo>
                  <a:pt x="248" y="536"/>
                </a:moveTo>
                <a:cubicBezTo>
                  <a:pt x="248" y="565"/>
                  <a:pt x="225" y="588"/>
                  <a:pt x="196" y="588"/>
                </a:cubicBezTo>
                <a:cubicBezTo>
                  <a:pt x="168" y="588"/>
                  <a:pt x="144" y="565"/>
                  <a:pt x="144" y="536"/>
                </a:cubicBezTo>
                <a:cubicBezTo>
                  <a:pt x="144" y="508"/>
                  <a:pt x="168" y="485"/>
                  <a:pt x="196" y="485"/>
                </a:cubicBezTo>
                <a:cubicBezTo>
                  <a:pt x="225" y="485"/>
                  <a:pt x="248" y="508"/>
                  <a:pt x="248" y="536"/>
                </a:cubicBezTo>
                <a:close/>
                <a:moveTo>
                  <a:pt x="215" y="311"/>
                </a:moveTo>
                <a:cubicBezTo>
                  <a:pt x="215" y="270"/>
                  <a:pt x="248" y="237"/>
                  <a:pt x="288" y="237"/>
                </a:cubicBezTo>
                <a:cubicBezTo>
                  <a:pt x="328" y="237"/>
                  <a:pt x="361" y="270"/>
                  <a:pt x="361" y="311"/>
                </a:cubicBezTo>
                <a:cubicBezTo>
                  <a:pt x="361" y="351"/>
                  <a:pt x="328" y="384"/>
                  <a:pt x="288" y="384"/>
                </a:cubicBezTo>
                <a:cubicBezTo>
                  <a:pt x="248" y="384"/>
                  <a:pt x="215" y="351"/>
                  <a:pt x="215" y="311"/>
                </a:cubicBezTo>
                <a:close/>
                <a:moveTo>
                  <a:pt x="635" y="624"/>
                </a:moveTo>
                <a:cubicBezTo>
                  <a:pt x="607" y="624"/>
                  <a:pt x="584" y="601"/>
                  <a:pt x="584" y="572"/>
                </a:cubicBezTo>
                <a:cubicBezTo>
                  <a:pt x="584" y="544"/>
                  <a:pt x="607" y="521"/>
                  <a:pt x="635" y="521"/>
                </a:cubicBezTo>
                <a:cubicBezTo>
                  <a:pt x="664" y="521"/>
                  <a:pt x="687" y="544"/>
                  <a:pt x="687" y="572"/>
                </a:cubicBezTo>
                <a:cubicBezTo>
                  <a:pt x="687" y="601"/>
                  <a:pt x="664" y="624"/>
                  <a:pt x="635" y="624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797" y="489398"/>
            <a:ext cx="9247031" cy="60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2060620" y="1738313"/>
            <a:ext cx="82978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E’TIBORINGIZ    UCHUN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539750" y="1693863"/>
            <a:ext cx="41973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</a:pPr>
            <a:endParaRPr lang="en-US" sz="6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2675" y="2967335"/>
            <a:ext cx="2746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RAHMAT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7259" y="2967335"/>
            <a:ext cx="2977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RAHMAT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28775" y="338507"/>
            <a:ext cx="534143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algn="ctr" defTabSz="1218332">
              <a:defRPr/>
            </a:pPr>
            <a:endParaRPr sz="230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 rot="5400000">
            <a:off x="3781786" y="358185"/>
            <a:ext cx="815989" cy="6062397"/>
          </a:xfrm>
          <a:custGeom>
            <a:avLst/>
            <a:gdLst>
              <a:gd name="T0" fmla="*/ 0 w 43"/>
              <a:gd name="T1" fmla="*/ 0 h 319"/>
              <a:gd name="T2" fmla="*/ 0 w 43"/>
              <a:gd name="T3" fmla="*/ 262 h 319"/>
              <a:gd name="T4" fmla="*/ 19 w 43"/>
              <a:gd name="T5" fmla="*/ 317 h 319"/>
              <a:gd name="T6" fmla="*/ 24 w 43"/>
              <a:gd name="T7" fmla="*/ 317 h 319"/>
              <a:gd name="T8" fmla="*/ 43 w 43"/>
              <a:gd name="T9" fmla="*/ 262 h 319"/>
              <a:gd name="T10" fmla="*/ 43 w 43"/>
              <a:gd name="T11" fmla="*/ 0 h 319"/>
              <a:gd name="T12" fmla="*/ 0 w 43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319">
                <a:moveTo>
                  <a:pt x="0" y="0"/>
                </a:moveTo>
                <a:cubicBezTo>
                  <a:pt x="0" y="262"/>
                  <a:pt x="0" y="262"/>
                  <a:pt x="0" y="262"/>
                </a:cubicBezTo>
                <a:cubicBezTo>
                  <a:pt x="19" y="317"/>
                  <a:pt x="19" y="317"/>
                  <a:pt x="19" y="317"/>
                </a:cubicBezTo>
                <a:cubicBezTo>
                  <a:pt x="20" y="319"/>
                  <a:pt x="23" y="319"/>
                  <a:pt x="24" y="317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0"/>
                  <a:pt x="43" y="0"/>
                  <a:pt x="4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46" tIns="60923" rIns="121846" bIns="60923" numCol="1" anchor="t" anchorCtr="0" compatLnSpc="1">
            <a:prstTxWarp prst="textNoShape">
              <a:avLst/>
            </a:prstTxWarp>
          </a:bodyPr>
          <a:lstStyle/>
          <a:p>
            <a:pPr algn="ctr" defTabSz="1218419"/>
            <a:endParaRPr lang="en-US" sz="3200" dirty="0">
              <a:solidFill>
                <a:srgbClr val="57565A"/>
              </a:solidFill>
              <a:latin typeface="Georgia" pitchFamily="18" charset="0"/>
            </a:endParaRPr>
          </a:p>
        </p:txBody>
      </p:sp>
      <p:grpSp>
        <p:nvGrpSpPr>
          <p:cNvPr id="53" name="Group 96"/>
          <p:cNvGrpSpPr/>
          <p:nvPr/>
        </p:nvGrpSpPr>
        <p:grpSpPr>
          <a:xfrm>
            <a:off x="1895604" y="2695223"/>
            <a:ext cx="9869484" cy="1231022"/>
            <a:chOff x="1405743" y="1059572"/>
            <a:chExt cx="6447694" cy="612069"/>
          </a:xfrm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 rot="5400000">
              <a:off x="4022611" y="-1374536"/>
              <a:ext cx="299010" cy="5480284"/>
            </a:xfrm>
            <a:prstGeom prst="rect">
              <a:avLst/>
            </a:prstGeom>
            <a:solidFill>
              <a:srgbClr val="B1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pPr algn="ctr" defTabSz="1218419"/>
              <a:endParaRPr lang="en-US" sz="3200" dirty="0">
                <a:solidFill>
                  <a:srgbClr val="57565A"/>
                </a:solidFill>
                <a:latin typeface="Georgia" pitchFamily="18" charset="0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 rot="5400000">
              <a:off x="4080736" y="-1615421"/>
              <a:ext cx="156529" cy="5506515"/>
            </a:xfrm>
            <a:custGeom>
              <a:avLst/>
              <a:gdLst>
                <a:gd name="T0" fmla="*/ 11 w 11"/>
                <a:gd name="T1" fmla="*/ 262 h 268"/>
                <a:gd name="T2" fmla="*/ 0 w 11"/>
                <a:gd name="T3" fmla="*/ 262 h 268"/>
                <a:gd name="T4" fmla="*/ 0 w 11"/>
                <a:gd name="T5" fmla="*/ 0 h 268"/>
                <a:gd name="T6" fmla="*/ 11 w 11"/>
                <a:gd name="T7" fmla="*/ 0 h 268"/>
                <a:gd name="T8" fmla="*/ 11 w 11"/>
                <a:gd name="T9" fmla="*/ 2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8">
                  <a:moveTo>
                    <a:pt x="11" y="262"/>
                  </a:moveTo>
                  <a:cubicBezTo>
                    <a:pt x="9" y="267"/>
                    <a:pt x="3" y="268"/>
                    <a:pt x="0" y="2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262"/>
                  </a:lnTo>
                  <a:close/>
                </a:path>
              </a:pathLst>
            </a:custGeom>
            <a:solidFill>
              <a:srgbClr val="CC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pPr algn="ctr" defTabSz="1218419"/>
              <a:endParaRPr lang="en-US" sz="3200" dirty="0">
                <a:solidFill>
                  <a:srgbClr val="57565A"/>
                </a:solidFill>
                <a:latin typeface="Georgia" pitchFamily="18" charset="0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 rot="5400000">
              <a:off x="4080736" y="-1159884"/>
              <a:ext cx="156529" cy="5506516"/>
            </a:xfrm>
            <a:custGeom>
              <a:avLst/>
              <a:gdLst>
                <a:gd name="T0" fmla="*/ 11 w 11"/>
                <a:gd name="T1" fmla="*/ 262 h 267"/>
                <a:gd name="T2" fmla="*/ 0 w 11"/>
                <a:gd name="T3" fmla="*/ 262 h 267"/>
                <a:gd name="T4" fmla="*/ 0 w 11"/>
                <a:gd name="T5" fmla="*/ 0 h 267"/>
                <a:gd name="T6" fmla="*/ 11 w 11"/>
                <a:gd name="T7" fmla="*/ 0 h 267"/>
                <a:gd name="T8" fmla="*/ 11 w 11"/>
                <a:gd name="T9" fmla="*/ 26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7">
                  <a:moveTo>
                    <a:pt x="11" y="262"/>
                  </a:moveTo>
                  <a:cubicBezTo>
                    <a:pt x="9" y="267"/>
                    <a:pt x="3" y="267"/>
                    <a:pt x="0" y="2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262"/>
                  </a:lnTo>
                  <a:close/>
                </a:path>
              </a:pathLst>
            </a:custGeom>
            <a:solidFill>
              <a:srgbClr val="A0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pPr algn="ctr" defTabSz="1218419"/>
              <a:endParaRPr lang="en-US" sz="3200" dirty="0">
                <a:solidFill>
                  <a:srgbClr val="57565A"/>
                </a:solidFill>
                <a:latin typeface="Georgia" pitchFamily="18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 rot="5400000">
              <a:off x="7311607" y="1129809"/>
              <a:ext cx="612067" cy="471593"/>
            </a:xfrm>
            <a:custGeom>
              <a:avLst/>
              <a:gdLst>
                <a:gd name="T0" fmla="*/ 32 w 43"/>
                <a:gd name="T1" fmla="*/ 0 h 33"/>
                <a:gd name="T2" fmla="*/ 11 w 43"/>
                <a:gd name="T3" fmla="*/ 0 h 33"/>
                <a:gd name="T4" fmla="*/ 0 w 43"/>
                <a:gd name="T5" fmla="*/ 12 h 33"/>
                <a:gd name="T6" fmla="*/ 0 w 43"/>
                <a:gd name="T7" fmla="*/ 33 h 33"/>
                <a:gd name="T8" fmla="*/ 43 w 43"/>
                <a:gd name="T9" fmla="*/ 33 h 33"/>
                <a:gd name="T10" fmla="*/ 43 w 43"/>
                <a:gd name="T11" fmla="*/ 12 h 33"/>
                <a:gd name="T12" fmla="*/ 32 w 4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3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6"/>
                    <a:pt x="38" y="0"/>
                    <a:pt x="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BBC7">
                    <a:shade val="67500"/>
                    <a:satMod val="115000"/>
                  </a:srgbClr>
                </a:gs>
                <a:gs pos="100000">
                  <a:srgbClr val="EFBBC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pPr algn="ctr" defTabSz="1218419"/>
              <a:endParaRPr lang="en-US" sz="3200" dirty="0">
                <a:solidFill>
                  <a:srgbClr val="57565A"/>
                </a:solidFill>
                <a:latin typeface="Georgia" pitchFamily="18" charset="0"/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 rot="5400000">
              <a:off x="6841018" y="1130815"/>
              <a:ext cx="612067" cy="469586"/>
            </a:xfrm>
            <a:prstGeom prst="rect">
              <a:avLst/>
            </a:prstGeom>
            <a:gradFill flip="none" rotWithShape="1">
              <a:gsLst>
                <a:gs pos="0">
                  <a:srgbClr val="828282">
                    <a:shade val="30000"/>
                    <a:satMod val="115000"/>
                  </a:srgbClr>
                </a:gs>
                <a:gs pos="50000">
                  <a:srgbClr val="828282">
                    <a:shade val="67500"/>
                    <a:satMod val="115000"/>
                  </a:srgbClr>
                </a:gs>
                <a:gs pos="100000">
                  <a:srgbClr val="82828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121906" tIns="60952" rIns="121906" bIns="60952" numCol="1" anchor="t" anchorCtr="0" compatLnSpc="1">
              <a:prstTxWarp prst="textNoShape">
                <a:avLst/>
              </a:prstTxWarp>
            </a:bodyPr>
            <a:lstStyle/>
            <a:p>
              <a:pPr algn="ctr" defTabSz="1218419"/>
              <a:endParaRPr lang="en-US" sz="3200" dirty="0">
                <a:solidFill>
                  <a:srgbClr val="57565A"/>
                </a:solidFill>
                <a:latin typeface="Georgia" pitchFamily="18" charset="0"/>
              </a:endParaRPr>
            </a:p>
          </p:txBody>
        </p:sp>
      </p:grpSp>
      <p:sp>
        <p:nvSpPr>
          <p:cNvPr id="59" name="Rectangle 14"/>
          <p:cNvSpPr>
            <a:spLocks noChangeArrowheads="1"/>
          </p:cNvSpPr>
          <p:nvPr/>
        </p:nvSpPr>
        <p:spPr bwMode="auto">
          <a:xfrm rot="5400000">
            <a:off x="5557987" y="-830939"/>
            <a:ext cx="1228677" cy="82937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vert270" wrap="square" lIns="121846" tIns="60923" rIns="121846" bIns="60923" numCol="1" anchor="t" anchorCtr="0" compatLnSpc="1">
            <a:prstTxWarp prst="textNoShape">
              <a:avLst/>
            </a:prstTxWarp>
          </a:bodyPr>
          <a:lstStyle/>
          <a:p>
            <a:pPr algn="ctr" defTabSz="1218419"/>
            <a:r>
              <a:rPr lang="en-US" sz="36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PISA </a:t>
            </a:r>
            <a:r>
              <a:rPr lang="en-US" sz="3600" dirty="0" err="1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sinov</a:t>
            </a:r>
            <a:r>
              <a:rPr lang="en-US" sz="36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topshirig‘ining</a:t>
            </a:r>
            <a:r>
              <a:rPr lang="en-US" sz="36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tuzilmasi</a:t>
            </a:r>
            <a:r>
              <a:rPr lang="en-US" sz="36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modeli</a:t>
            </a:r>
            <a:r>
              <a:rPr lang="en-US" sz="36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)</a:t>
            </a:r>
            <a:r>
              <a:rPr lang="en-US" sz="3600" dirty="0">
                <a:solidFill>
                  <a:srgbClr val="57565A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2" name="Freeform 93"/>
          <p:cNvSpPr>
            <a:spLocks/>
          </p:cNvSpPr>
          <p:nvPr/>
        </p:nvSpPr>
        <p:spPr bwMode="auto">
          <a:xfrm rot="5400000">
            <a:off x="1086388" y="2928944"/>
            <a:ext cx="1228677" cy="765917"/>
          </a:xfrm>
          <a:custGeom>
            <a:avLst/>
            <a:gdLst>
              <a:gd name="T0" fmla="*/ 30 w 43"/>
              <a:gd name="T1" fmla="*/ 38 h 38"/>
              <a:gd name="T2" fmla="*/ 43 w 43"/>
              <a:gd name="T3" fmla="*/ 0 h 38"/>
              <a:gd name="T4" fmla="*/ 32 w 43"/>
              <a:gd name="T5" fmla="*/ 0 h 38"/>
              <a:gd name="T6" fmla="*/ 11 w 43"/>
              <a:gd name="T7" fmla="*/ 0 h 38"/>
              <a:gd name="T8" fmla="*/ 0 w 43"/>
              <a:gd name="T9" fmla="*/ 0 h 38"/>
              <a:gd name="T10" fmla="*/ 13 w 43"/>
              <a:gd name="T11" fmla="*/ 38 h 38"/>
              <a:gd name="T12" fmla="*/ 22 w 43"/>
              <a:gd name="T13" fmla="*/ 38 h 38"/>
              <a:gd name="T14" fmla="*/ 30 w 43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8">
                <a:moveTo>
                  <a:pt x="30" y="38"/>
                </a:moveTo>
                <a:cubicBezTo>
                  <a:pt x="43" y="0"/>
                  <a:pt x="43" y="0"/>
                  <a:pt x="43" y="0"/>
                </a:cubicBezTo>
                <a:cubicBezTo>
                  <a:pt x="41" y="2"/>
                  <a:pt x="36" y="2"/>
                  <a:pt x="32" y="0"/>
                </a:cubicBezTo>
                <a:cubicBezTo>
                  <a:pt x="27" y="4"/>
                  <a:pt x="15" y="4"/>
                  <a:pt x="11" y="0"/>
                </a:cubicBezTo>
                <a:cubicBezTo>
                  <a:pt x="7" y="2"/>
                  <a:pt x="1" y="2"/>
                  <a:pt x="0" y="0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8"/>
                  <a:pt x="19" y="38"/>
                  <a:pt x="22" y="38"/>
                </a:cubicBezTo>
                <a:cubicBezTo>
                  <a:pt x="24" y="38"/>
                  <a:pt x="27" y="38"/>
                  <a:pt x="30" y="38"/>
                </a:cubicBezTo>
                <a:close/>
              </a:path>
            </a:pathLst>
          </a:custGeom>
          <a:gradFill flip="none" rotWithShape="1">
            <a:gsLst>
              <a:gs pos="0">
                <a:srgbClr val="F2CCBB">
                  <a:shade val="67500"/>
                  <a:satMod val="115000"/>
                </a:srgbClr>
              </a:gs>
              <a:gs pos="100000">
                <a:srgbClr val="F2CCB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121846" tIns="60923" rIns="121846" bIns="60923" numCol="1" anchor="t" anchorCtr="0" compatLnSpc="1">
            <a:prstTxWarp prst="textNoShape">
              <a:avLst/>
            </a:prstTxWarp>
          </a:bodyPr>
          <a:lstStyle/>
          <a:p>
            <a:pPr algn="ctr" defTabSz="1218419"/>
            <a:endParaRPr lang="en-US" sz="3200" dirty="0">
              <a:solidFill>
                <a:srgbClr val="57565A"/>
              </a:solidFill>
              <a:latin typeface="Georgia" pitchFamily="18" charset="0"/>
            </a:endParaRPr>
          </a:p>
        </p:txBody>
      </p:sp>
      <p:sp>
        <p:nvSpPr>
          <p:cNvPr id="83" name="Freeform 94"/>
          <p:cNvSpPr>
            <a:spLocks/>
          </p:cNvSpPr>
          <p:nvPr/>
        </p:nvSpPr>
        <p:spPr bwMode="auto">
          <a:xfrm rot="5400000">
            <a:off x="912971" y="3118509"/>
            <a:ext cx="476436" cy="361176"/>
          </a:xfrm>
          <a:custGeom>
            <a:avLst/>
            <a:gdLst>
              <a:gd name="T0" fmla="*/ 8 w 17"/>
              <a:gd name="T1" fmla="*/ 18 h 19"/>
              <a:gd name="T2" fmla="*/ 9 w 17"/>
              <a:gd name="T3" fmla="*/ 18 h 19"/>
              <a:gd name="T4" fmla="*/ 11 w 17"/>
              <a:gd name="T5" fmla="*/ 17 h 19"/>
              <a:gd name="T6" fmla="*/ 17 w 17"/>
              <a:gd name="T7" fmla="*/ 0 h 19"/>
              <a:gd name="T8" fmla="*/ 9 w 17"/>
              <a:gd name="T9" fmla="*/ 0 h 19"/>
              <a:gd name="T10" fmla="*/ 0 w 17"/>
              <a:gd name="T11" fmla="*/ 0 h 19"/>
              <a:gd name="T12" fmla="*/ 6 w 17"/>
              <a:gd name="T13" fmla="*/ 17 h 19"/>
              <a:gd name="T14" fmla="*/ 8 w 17"/>
              <a:gd name="T1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9">
                <a:moveTo>
                  <a:pt x="8" y="18"/>
                </a:moveTo>
                <a:cubicBezTo>
                  <a:pt x="8" y="19"/>
                  <a:pt x="9" y="19"/>
                  <a:pt x="9" y="18"/>
                </a:cubicBezTo>
                <a:cubicBezTo>
                  <a:pt x="10" y="18"/>
                  <a:pt x="10" y="18"/>
                  <a:pt x="11" y="17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0"/>
                  <a:pt x="9" y="0"/>
                </a:cubicBezTo>
                <a:cubicBezTo>
                  <a:pt x="6" y="0"/>
                  <a:pt x="3" y="0"/>
                  <a:pt x="0" y="0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8"/>
                  <a:pt x="7" y="18"/>
                  <a:pt x="8" y="1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121846" tIns="60923" rIns="121846" bIns="60923" numCol="1" anchor="t" anchorCtr="0" compatLnSpc="1">
            <a:prstTxWarp prst="textNoShape">
              <a:avLst/>
            </a:prstTxWarp>
          </a:bodyPr>
          <a:lstStyle/>
          <a:p>
            <a:pPr algn="ctr" defTabSz="1218419"/>
            <a:endParaRPr lang="en-US" sz="3200" dirty="0">
              <a:solidFill>
                <a:srgbClr val="57565A"/>
              </a:solidFill>
              <a:latin typeface="Georgia" pitchFamily="18" charset="0"/>
            </a:endParaRPr>
          </a:p>
        </p:txBody>
      </p:sp>
      <p:sp>
        <p:nvSpPr>
          <p:cNvPr id="85" name="Rectangle 99"/>
          <p:cNvSpPr/>
          <p:nvPr/>
        </p:nvSpPr>
        <p:spPr>
          <a:xfrm>
            <a:off x="2749041" y="1397904"/>
            <a:ext cx="921386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Topshiriq</a:t>
            </a:r>
            <a:r>
              <a:rPr lang="ru-RU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biologiya</a:t>
            </a:r>
            <a:r>
              <a:rPr lang="en-US" sz="3600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fanining</a:t>
            </a:r>
            <a:r>
              <a:rPr lang="en-US" sz="3600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mazmun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sohasi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ya’ni</a:t>
            </a:r>
            <a:r>
              <a:rPr lang="ru-RU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bo‘limlari</a:t>
            </a:r>
            <a:endParaRPr lang="ru-RU" sz="3600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87" name="Rectangle 102"/>
          <p:cNvSpPr/>
          <p:nvPr/>
        </p:nvSpPr>
        <p:spPr>
          <a:xfrm>
            <a:off x="3868055" y="4206012"/>
            <a:ext cx="7582082" cy="553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Muammo</a:t>
            </a:r>
            <a:r>
              <a:rPr lang="ru-RU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mazmuni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konteksti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89" name="Rectangle 104"/>
          <p:cNvSpPr/>
          <p:nvPr/>
        </p:nvSpPr>
        <p:spPr>
          <a:xfrm>
            <a:off x="2608202" y="5371061"/>
            <a:ext cx="946549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Topshiriqni</a:t>
            </a:r>
            <a:r>
              <a:rPr lang="ru-RU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bajarishda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o‘quvchilar</a:t>
            </a:r>
            <a:r>
              <a:rPr lang="ru-RU" sz="3600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namoyish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qilishi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lozim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Georgia" pitchFamily="18" charset="0"/>
                <a:cs typeface="Arial" panose="020B0604020202020204" pitchFamily="34" charset="0"/>
              </a:rPr>
              <a:t>bo‘lgan</a:t>
            </a:r>
            <a:r>
              <a:rPr lang="ru-RU" sz="3600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aqliy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faoliyat</a:t>
            </a:r>
            <a:r>
              <a:rPr lang="en-US" sz="3600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Georgia" pitchFamily="18" charset="0"/>
                <a:cs typeface="Arial" panose="020B0604020202020204" pitchFamily="34" charset="0"/>
              </a:rPr>
              <a:t>turi</a:t>
            </a:r>
            <a:endParaRPr lang="ru-RU" sz="3600" dirty="0"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281037" y="4180070"/>
            <a:ext cx="2605258" cy="1017632"/>
          </a:xfrm>
          <a:prstGeom prst="bentConnector3">
            <a:avLst>
              <a:gd name="adj1" fmla="val 103164"/>
            </a:avLst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1352045" y="3530941"/>
            <a:ext cx="1636257" cy="817314"/>
          </a:xfrm>
          <a:prstGeom prst="bentConnector3">
            <a:avLst>
              <a:gd name="adj1" fmla="val -7527"/>
            </a:avLst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45">
            <a:extLst>
              <a:ext uri="{FF2B5EF4-FFF2-40B4-BE49-F238E27FC236}">
                <a16:creationId xmlns:a16="http://schemas.microsoft.com/office/drawing/2014/main" id="{E57844BC-FA8E-44A2-90B9-84B78383AA7B}"/>
              </a:ext>
            </a:extLst>
          </p:cNvPr>
          <p:cNvSpPr/>
          <p:nvPr/>
        </p:nvSpPr>
        <p:spPr>
          <a:xfrm>
            <a:off x="2808233" y="4074957"/>
            <a:ext cx="911517" cy="8439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cs typeface="Arial" panose="020B0604020202020204" pitchFamily="34" charset="0"/>
              </a:rPr>
              <a:t>2</a:t>
            </a:r>
            <a:endParaRPr lang="ru-RU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92" name="Oval 45">
            <a:extLst>
              <a:ext uri="{FF2B5EF4-FFF2-40B4-BE49-F238E27FC236}">
                <a16:creationId xmlns:a16="http://schemas.microsoft.com/office/drawing/2014/main" id="{E57844BC-FA8E-44A2-90B9-84B78383AA7B}"/>
              </a:ext>
            </a:extLst>
          </p:cNvPr>
          <p:cNvSpPr/>
          <p:nvPr/>
        </p:nvSpPr>
        <p:spPr>
          <a:xfrm>
            <a:off x="1807122" y="5509788"/>
            <a:ext cx="1001097" cy="830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r>
              <a:rPr lang="ru-RU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5400000" flipH="1" flipV="1">
            <a:off x="899725" y="1895790"/>
            <a:ext cx="1444601" cy="1147214"/>
          </a:xfrm>
          <a:prstGeom prst="bentConnector3">
            <a:avLst>
              <a:gd name="adj1" fmla="val 111436"/>
            </a:avLst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45">
            <a:extLst>
              <a:ext uri="{FF2B5EF4-FFF2-40B4-BE49-F238E27FC236}">
                <a16:creationId xmlns:a16="http://schemas.microsoft.com/office/drawing/2014/main" id="{E57844BC-FA8E-44A2-90B9-84B78383AA7B}"/>
              </a:ext>
            </a:extLst>
          </p:cNvPr>
          <p:cNvSpPr/>
          <p:nvPr/>
        </p:nvSpPr>
        <p:spPr>
          <a:xfrm>
            <a:off x="1783061" y="1550722"/>
            <a:ext cx="825141" cy="8052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1</a:t>
            </a:r>
            <a:endParaRPr lang="ru-RU" sz="3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340" y="155663"/>
            <a:ext cx="11953327" cy="8839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7" rIns="91395" bIns="45697" rtlCol="0" anchor="ctr"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527663" y="283654"/>
            <a:ext cx="11435241" cy="1173993"/>
          </a:xfrm>
          <a:prstGeom prst="rect">
            <a:avLst/>
          </a:prstGeom>
          <a:effectLst/>
        </p:spPr>
        <p:txBody>
          <a:bodyPr vert="horz" wrap="square" lIns="0" tIns="34879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601" b="1" i="0" kern="1200" cap="none">
                <a:ln w="3175" cmpd="sng">
                  <a:noFill/>
                </a:ln>
                <a:solidFill>
                  <a:srgbClr val="FEFEFE"/>
                </a:solidFill>
                <a:effectLst/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6827">
              <a:spcBef>
                <a:spcPts val="275"/>
              </a:spcBef>
            </a:pPr>
            <a:r>
              <a:rPr lang="en-US" sz="3200" dirty="0">
                <a:solidFill>
                  <a:schemeClr val="bg1"/>
                </a:solidFill>
                <a:latin typeface="Georgia" pitchFamily="18" charset="0"/>
                <a:cs typeface="Arial" panose="020B0604020202020204" pitchFamily="34" charset="0"/>
              </a:rPr>
              <a:t>PISA DASTURI TOPSHIRIG‘INING TUZILMASI</a:t>
            </a:r>
            <a:r>
              <a:rPr lang="en-US" sz="4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Georgia" pitchFamily="18" charset="0"/>
              </a:rPr>
            </a:br>
            <a:endParaRPr lang="en-US" sz="4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0108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85" grpId="0"/>
          <p:bldP spid="87" grpId="0"/>
          <p:bldP spid="89" grpId="0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85" grpId="0"/>
          <p:bldP spid="87" grpId="0"/>
          <p:bldP spid="89" grpId="0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7213" y="285728"/>
            <a:ext cx="10572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nstantia" pitchFamily="18" charset="0"/>
              </a:rPr>
              <a:t>Maqsadga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erishishning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ikki</a:t>
            </a:r>
            <a:r>
              <a:rPr lang="en-US" sz="2800" b="1" dirty="0" smtClean="0">
                <a:latin typeface="Constantia" pitchFamily="18" charset="0"/>
              </a:rPr>
              <a:t> </a:t>
            </a:r>
            <a:r>
              <a:rPr lang="en-US" sz="2800" b="1" dirty="0" err="1" smtClean="0">
                <a:latin typeface="Constantia" pitchFamily="18" charset="0"/>
              </a:rPr>
              <a:t>usuli</a:t>
            </a:r>
            <a:r>
              <a:rPr lang="en-US" sz="2800" b="1" dirty="0" smtClean="0">
                <a:latin typeface="Constantia" pitchFamily="18" charset="0"/>
              </a:rPr>
              <a:t>:</a:t>
            </a:r>
          </a:p>
          <a:p>
            <a:pPr algn="just"/>
            <a:endParaRPr lang="en-US" sz="2800" b="1" dirty="0" smtClean="0">
              <a:latin typeface="Constantia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smtClean="0">
                <a:latin typeface="Constantia" pitchFamily="18" charset="0"/>
              </a:rPr>
              <a:t>PISA </a:t>
            </a:r>
            <a:r>
              <a:rPr lang="en-US" sz="2800" dirty="0" err="1" smtClean="0">
                <a:latin typeface="Constantia" pitchFamily="18" charset="0"/>
              </a:rPr>
              <a:t>tadqiqotlari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doirasidagi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taqdim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qilingan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topshiriqlarni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yechib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ko`rsatish</a:t>
            </a:r>
            <a:r>
              <a:rPr lang="en-US" sz="2800" dirty="0" smtClean="0">
                <a:latin typeface="Constantia" pitchFamily="18" charset="0"/>
              </a:rPr>
              <a:t>. </a:t>
            </a:r>
          </a:p>
          <a:p>
            <a:pPr algn="just"/>
            <a:endParaRPr lang="en-US" sz="2800" dirty="0" smtClean="0">
              <a:latin typeface="Constantia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Constantia" pitchFamily="18" charset="0"/>
              </a:rPr>
              <a:t>Tafakkur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asosida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bilimlarni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shakllantirish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ya’ni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vaziyatlar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yaratib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yakka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tartibda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juftlikda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kichik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guruhlarda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jamoada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tajriba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tadqiqot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o‘tkazish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asosida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muhokama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qilish</a:t>
            </a:r>
            <a:r>
              <a:rPr lang="en-US" sz="2800" dirty="0" smtClean="0">
                <a:latin typeface="Constantia" pitchFamily="18" charset="0"/>
              </a:rPr>
              <a:t>, </a:t>
            </a:r>
            <a:r>
              <a:rPr lang="en-US" sz="2800" dirty="0" err="1" smtClean="0">
                <a:latin typeface="Constantia" pitchFamily="18" charset="0"/>
              </a:rPr>
              <a:t>yechish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yo‘llarini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izlash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va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xulosalar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chiqarish</a:t>
            </a:r>
            <a:r>
              <a:rPr lang="en-US" sz="2800" dirty="0" smtClean="0">
                <a:latin typeface="Constantia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>
              <a:latin typeface="Constant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57232"/>
            <a:ext cx="8953520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840">
            <a:off x="8862074" y="4333880"/>
            <a:ext cx="2383783" cy="23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0" y="5286388"/>
            <a:ext cx="2382115" cy="1071546"/>
          </a:xfrm>
          <a:prstGeom prst="rect">
            <a:avLst/>
          </a:prstGeom>
        </p:spPr>
      </p:pic>
      <p:pic>
        <p:nvPicPr>
          <p:cNvPr id="1029" name="Рисунок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8343">
            <a:off x="4596668" y="4588175"/>
            <a:ext cx="3370705" cy="18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 rot="20187345">
            <a:off x="9063031" y="579704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5526" y="214290"/>
            <a:ext cx="13335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4601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MoolBoran" pitchFamily="34" charset="0"/>
              </a:rPr>
              <a:t>TABIIY FANLAR BO‘YICHA SAVODXONLIK KOMPETENSIYALARI </a:t>
            </a:r>
            <a:r>
              <a:rPr lang="ru-RU" dirty="0">
                <a:latin typeface="Calibri" pitchFamily="34" charset="0"/>
                <a:cs typeface="MoolBoran" pitchFamily="34" charset="0"/>
              </a:rPr>
              <a:t/>
            </a:r>
            <a:br>
              <a:rPr lang="ru-RU" dirty="0">
                <a:latin typeface="Calibri" pitchFamily="34" charset="0"/>
                <a:cs typeface="MoolBoran" pitchFamily="34" charset="0"/>
              </a:rPr>
            </a:br>
            <a:endParaRPr lang="ru-RU" dirty="0">
              <a:solidFill>
                <a:srgbClr val="0070C0"/>
              </a:solidFill>
              <a:latin typeface="Calibri" pitchFamily="34" charset="0"/>
              <a:cs typeface="MoolBoran" pitchFamily="34" charset="0"/>
            </a:endParaRPr>
          </a:p>
        </p:txBody>
      </p:sp>
      <p:sp>
        <p:nvSpPr>
          <p:cNvPr id="19458" name="Прямоугольник 34"/>
          <p:cNvSpPr>
            <a:spLocks noChangeArrowheads="1"/>
          </p:cNvSpPr>
          <p:nvPr/>
        </p:nvSpPr>
        <p:spPr bwMode="auto">
          <a:xfrm>
            <a:off x="2695575" y="1582738"/>
            <a:ext cx="74787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HODISALARNI ILMIY JIHATDAN TUSHUNTIRISH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59" name="Прямоугольник 35"/>
          <p:cNvSpPr>
            <a:spLocks noChangeArrowheads="1"/>
          </p:cNvSpPr>
          <p:nvPr/>
        </p:nvSpPr>
        <p:spPr bwMode="auto">
          <a:xfrm>
            <a:off x="1971675" y="3275013"/>
            <a:ext cx="8394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itchFamily="34" charset="0"/>
              </a:rPr>
              <a:t>ILMIY TADQIQOTLARNI</a:t>
            </a:r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4000" b="1">
                <a:solidFill>
                  <a:srgbClr val="002060"/>
                </a:solidFill>
                <a:latin typeface="Calibri" pitchFamily="34" charset="0"/>
              </a:rPr>
              <a:t>LOYIHALASH VA BAHOLASH</a:t>
            </a:r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60" name="AutoShape 4" descr="Главная - Медицинский диагностический центр «ГЛОР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AutoShape 8" descr="Главная - Медицинский диагностический центр «ГЛОР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Прямоугольник 39"/>
          <p:cNvSpPr>
            <a:spLocks noChangeArrowheads="1"/>
          </p:cNvSpPr>
          <p:nvPr/>
        </p:nvSpPr>
        <p:spPr bwMode="auto">
          <a:xfrm>
            <a:off x="2454275" y="5000625"/>
            <a:ext cx="7772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libri" pitchFamily="34" charset="0"/>
              </a:rPr>
              <a:t>MA’LUMOTLAR VA DALILLARNI 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Calibri" pitchFamily="34" charset="0"/>
              </a:rPr>
              <a:t>ILMIY  TALQIN QILISH</a:t>
            </a:r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800">
                <a:solidFill>
                  <a:srgbClr val="FFFFFF"/>
                </a:solidFill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733425" y="1582738"/>
            <a:ext cx="1201738" cy="10747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34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464" name="Freeform 40"/>
          <p:cNvSpPr>
            <a:spLocks noEditPoints="1"/>
          </p:cNvSpPr>
          <p:nvPr/>
        </p:nvSpPr>
        <p:spPr bwMode="auto">
          <a:xfrm>
            <a:off x="1092200" y="1809750"/>
            <a:ext cx="488950" cy="482600"/>
          </a:xfrm>
          <a:custGeom>
            <a:avLst/>
            <a:gdLst>
              <a:gd name="T0" fmla="*/ 2147483647 w 419"/>
              <a:gd name="T1" fmla="*/ 2147483647 h 491"/>
              <a:gd name="T2" fmla="*/ 2147483647 w 419"/>
              <a:gd name="T3" fmla="*/ 2147483647 h 491"/>
              <a:gd name="T4" fmla="*/ 2147483647 w 419"/>
              <a:gd name="T5" fmla="*/ 2147483647 h 491"/>
              <a:gd name="T6" fmla="*/ 0 w 419"/>
              <a:gd name="T7" fmla="*/ 2147483647 h 491"/>
              <a:gd name="T8" fmla="*/ 2147483647 w 419"/>
              <a:gd name="T9" fmla="*/ 2147483647 h 491"/>
              <a:gd name="T10" fmla="*/ 2147483647 w 419"/>
              <a:gd name="T11" fmla="*/ 2147483647 h 491"/>
              <a:gd name="T12" fmla="*/ 2147483647 w 419"/>
              <a:gd name="T13" fmla="*/ 2147483647 h 491"/>
              <a:gd name="T14" fmla="*/ 2147483647 w 419"/>
              <a:gd name="T15" fmla="*/ 2147483647 h 491"/>
              <a:gd name="T16" fmla="*/ 2147483647 w 419"/>
              <a:gd name="T17" fmla="*/ 2147483647 h 491"/>
              <a:gd name="T18" fmla="*/ 2147483647 w 419"/>
              <a:gd name="T19" fmla="*/ 2147483647 h 491"/>
              <a:gd name="T20" fmla="*/ 2147483647 w 419"/>
              <a:gd name="T21" fmla="*/ 2147483647 h 491"/>
              <a:gd name="T22" fmla="*/ 2147483647 w 419"/>
              <a:gd name="T23" fmla="*/ 2147483647 h 491"/>
              <a:gd name="T24" fmla="*/ 2147483647 w 419"/>
              <a:gd name="T25" fmla="*/ 2147483647 h 491"/>
              <a:gd name="T26" fmla="*/ 2147483647 w 419"/>
              <a:gd name="T27" fmla="*/ 2147483647 h 491"/>
              <a:gd name="T28" fmla="*/ 2147483647 w 419"/>
              <a:gd name="T29" fmla="*/ 2147483647 h 491"/>
              <a:gd name="T30" fmla="*/ 2147483647 w 419"/>
              <a:gd name="T31" fmla="*/ 2147483647 h 491"/>
              <a:gd name="T32" fmla="*/ 2147483647 w 419"/>
              <a:gd name="T33" fmla="*/ 2147483647 h 491"/>
              <a:gd name="T34" fmla="*/ 2147483647 w 419"/>
              <a:gd name="T35" fmla="*/ 2147483647 h 491"/>
              <a:gd name="T36" fmla="*/ 2147483647 w 419"/>
              <a:gd name="T37" fmla="*/ 2147483647 h 491"/>
              <a:gd name="T38" fmla="*/ 2147483647 w 419"/>
              <a:gd name="T39" fmla="*/ 2147483647 h 491"/>
              <a:gd name="T40" fmla="*/ 2147483647 w 419"/>
              <a:gd name="T41" fmla="*/ 2147483647 h 491"/>
              <a:gd name="T42" fmla="*/ 2147483647 w 419"/>
              <a:gd name="T43" fmla="*/ 2147483647 h 491"/>
              <a:gd name="T44" fmla="*/ 2147483647 w 419"/>
              <a:gd name="T45" fmla="*/ 2147483647 h 491"/>
              <a:gd name="T46" fmla="*/ 2147483647 w 419"/>
              <a:gd name="T47" fmla="*/ 2147483647 h 491"/>
              <a:gd name="T48" fmla="*/ 2147483647 w 419"/>
              <a:gd name="T49" fmla="*/ 2147483647 h 491"/>
              <a:gd name="T50" fmla="*/ 2147483647 w 419"/>
              <a:gd name="T51" fmla="*/ 2147483647 h 491"/>
              <a:gd name="T52" fmla="*/ 2147483647 w 419"/>
              <a:gd name="T53" fmla="*/ 2147483647 h 491"/>
              <a:gd name="T54" fmla="*/ 2147483647 w 419"/>
              <a:gd name="T55" fmla="*/ 2147483647 h 491"/>
              <a:gd name="T56" fmla="*/ 2147483647 w 419"/>
              <a:gd name="T57" fmla="*/ 2147483647 h 491"/>
              <a:gd name="T58" fmla="*/ 2147483647 w 419"/>
              <a:gd name="T59" fmla="*/ 2147483647 h 491"/>
              <a:gd name="T60" fmla="*/ 2147483647 w 419"/>
              <a:gd name="T61" fmla="*/ 2147483647 h 491"/>
              <a:gd name="T62" fmla="*/ 2147483647 w 419"/>
              <a:gd name="T63" fmla="*/ 2147483647 h 491"/>
              <a:gd name="T64" fmla="*/ 2147483647 w 419"/>
              <a:gd name="T65" fmla="*/ 2147483647 h 491"/>
              <a:gd name="T66" fmla="*/ 2147483647 w 419"/>
              <a:gd name="T67" fmla="*/ 2147483647 h 491"/>
              <a:gd name="T68" fmla="*/ 2147483647 w 419"/>
              <a:gd name="T69" fmla="*/ 2147483647 h 491"/>
              <a:gd name="T70" fmla="*/ 2147483647 w 419"/>
              <a:gd name="T71" fmla="*/ 2147483647 h 491"/>
              <a:gd name="T72" fmla="*/ 2147483647 w 419"/>
              <a:gd name="T73" fmla="*/ 2147483647 h 491"/>
              <a:gd name="T74" fmla="*/ 2147483647 w 419"/>
              <a:gd name="T75" fmla="*/ 2147483647 h 491"/>
              <a:gd name="T76" fmla="*/ 2147483647 w 419"/>
              <a:gd name="T77" fmla="*/ 2147483647 h 491"/>
              <a:gd name="T78" fmla="*/ 2147483647 w 419"/>
              <a:gd name="T79" fmla="*/ 2147483647 h 491"/>
              <a:gd name="T80" fmla="*/ 2147483647 w 419"/>
              <a:gd name="T81" fmla="*/ 2147483647 h 491"/>
              <a:gd name="T82" fmla="*/ 2147483647 w 419"/>
              <a:gd name="T83" fmla="*/ 2147483647 h 491"/>
              <a:gd name="T84" fmla="*/ 2147483647 w 419"/>
              <a:gd name="T85" fmla="*/ 2147483647 h 491"/>
              <a:gd name="T86" fmla="*/ 2147483647 w 419"/>
              <a:gd name="T87" fmla="*/ 2147483647 h 491"/>
              <a:gd name="T88" fmla="*/ 2147483647 w 419"/>
              <a:gd name="T89" fmla="*/ 2147483647 h 491"/>
              <a:gd name="T90" fmla="*/ 2147483647 w 419"/>
              <a:gd name="T91" fmla="*/ 2147483647 h 491"/>
              <a:gd name="T92" fmla="*/ 2147483647 w 419"/>
              <a:gd name="T93" fmla="*/ 2147483647 h 491"/>
              <a:gd name="T94" fmla="*/ 2147483647 w 419"/>
              <a:gd name="T95" fmla="*/ 2147483647 h 4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9"/>
              <a:gd name="T145" fmla="*/ 0 h 491"/>
              <a:gd name="T146" fmla="*/ 419 w 419"/>
              <a:gd name="T147" fmla="*/ 491 h 49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9" h="491">
                <a:moveTo>
                  <a:pt x="407" y="250"/>
                </a:moveTo>
                <a:cubicBezTo>
                  <a:pt x="396" y="233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  <a:moveTo>
                  <a:pt x="283" y="74"/>
                </a:moveTo>
                <a:cubicBezTo>
                  <a:pt x="257" y="54"/>
                  <a:pt x="225" y="43"/>
                  <a:pt x="192" y="43"/>
                </a:cubicBezTo>
                <a:cubicBezTo>
                  <a:pt x="103" y="43"/>
                  <a:pt x="52" y="87"/>
                  <a:pt x="52" y="163"/>
                </a:cubicBezTo>
                <a:cubicBezTo>
                  <a:pt x="52" y="204"/>
                  <a:pt x="70" y="215"/>
                  <a:pt x="80" y="218"/>
                </a:cubicBezTo>
                <a:cubicBezTo>
                  <a:pt x="82" y="228"/>
                  <a:pt x="90" y="242"/>
                  <a:pt x="96" y="249"/>
                </a:cubicBezTo>
                <a:cubicBezTo>
                  <a:pt x="107" y="260"/>
                  <a:pt x="120" y="266"/>
                  <a:pt x="132" y="266"/>
                </a:cubicBezTo>
                <a:cubicBezTo>
                  <a:pt x="146" y="266"/>
                  <a:pt x="156" y="257"/>
                  <a:pt x="160" y="240"/>
                </a:cubicBezTo>
                <a:cubicBezTo>
                  <a:pt x="176" y="239"/>
                  <a:pt x="188" y="228"/>
                  <a:pt x="194" y="218"/>
                </a:cubicBezTo>
                <a:cubicBezTo>
                  <a:pt x="198" y="212"/>
                  <a:pt x="200" y="206"/>
                  <a:pt x="200" y="201"/>
                </a:cubicBezTo>
                <a:cubicBezTo>
                  <a:pt x="203" y="202"/>
                  <a:pt x="206" y="202"/>
                  <a:pt x="208" y="202"/>
                </a:cubicBezTo>
                <a:cubicBezTo>
                  <a:pt x="224" y="202"/>
                  <a:pt x="236" y="190"/>
                  <a:pt x="240" y="179"/>
                </a:cubicBezTo>
                <a:cubicBezTo>
                  <a:pt x="248" y="179"/>
                  <a:pt x="254" y="179"/>
                  <a:pt x="260" y="179"/>
                </a:cubicBezTo>
                <a:cubicBezTo>
                  <a:pt x="286" y="179"/>
                  <a:pt x="321" y="175"/>
                  <a:pt x="321" y="137"/>
                </a:cubicBezTo>
                <a:cubicBezTo>
                  <a:pt x="321" y="116"/>
                  <a:pt x="307" y="93"/>
                  <a:pt x="283" y="74"/>
                </a:cubicBezTo>
                <a:close/>
                <a:moveTo>
                  <a:pt x="260" y="170"/>
                </a:moveTo>
                <a:cubicBezTo>
                  <a:pt x="254" y="170"/>
                  <a:pt x="246" y="170"/>
                  <a:pt x="237" y="169"/>
                </a:cubicBezTo>
                <a:cubicBezTo>
                  <a:pt x="234" y="169"/>
                  <a:pt x="232" y="171"/>
                  <a:pt x="232" y="173"/>
                </a:cubicBezTo>
                <a:cubicBezTo>
                  <a:pt x="231" y="181"/>
                  <a:pt x="222" y="192"/>
                  <a:pt x="208" y="192"/>
                </a:cubicBezTo>
                <a:cubicBezTo>
                  <a:pt x="204" y="192"/>
                  <a:pt x="200" y="191"/>
                  <a:pt x="195" y="189"/>
                </a:cubicBezTo>
                <a:cubicBezTo>
                  <a:pt x="194" y="189"/>
                  <a:pt x="191" y="189"/>
                  <a:pt x="190" y="190"/>
                </a:cubicBezTo>
                <a:cubicBezTo>
                  <a:pt x="189" y="192"/>
                  <a:pt x="188" y="194"/>
                  <a:pt x="189" y="196"/>
                </a:cubicBezTo>
                <a:cubicBezTo>
                  <a:pt x="191" y="200"/>
                  <a:pt x="190" y="206"/>
                  <a:pt x="186" y="213"/>
                </a:cubicBezTo>
                <a:cubicBezTo>
                  <a:pt x="180" y="222"/>
                  <a:pt x="169" y="231"/>
                  <a:pt x="156" y="231"/>
                </a:cubicBezTo>
                <a:cubicBezTo>
                  <a:pt x="154" y="231"/>
                  <a:pt x="152" y="233"/>
                  <a:pt x="152" y="235"/>
                </a:cubicBezTo>
                <a:cubicBezTo>
                  <a:pt x="150" y="245"/>
                  <a:pt x="145" y="257"/>
                  <a:pt x="132" y="257"/>
                </a:cubicBezTo>
                <a:cubicBezTo>
                  <a:pt x="123" y="257"/>
                  <a:pt x="112" y="251"/>
                  <a:pt x="103" y="242"/>
                </a:cubicBezTo>
                <a:cubicBezTo>
                  <a:pt x="97" y="236"/>
                  <a:pt x="89" y="221"/>
                  <a:pt x="89" y="214"/>
                </a:cubicBezTo>
                <a:cubicBezTo>
                  <a:pt x="89" y="211"/>
                  <a:pt x="87" y="209"/>
                  <a:pt x="85" y="209"/>
                </a:cubicBezTo>
                <a:cubicBezTo>
                  <a:pt x="80" y="208"/>
                  <a:pt x="61" y="203"/>
                  <a:pt x="61" y="163"/>
                </a:cubicBezTo>
                <a:cubicBezTo>
                  <a:pt x="61" y="122"/>
                  <a:pt x="78" y="53"/>
                  <a:pt x="192" y="53"/>
                </a:cubicBezTo>
                <a:cubicBezTo>
                  <a:pt x="223" y="53"/>
                  <a:pt x="253" y="63"/>
                  <a:pt x="277" y="82"/>
                </a:cubicBezTo>
                <a:cubicBezTo>
                  <a:pt x="299" y="98"/>
                  <a:pt x="312" y="119"/>
                  <a:pt x="312" y="137"/>
                </a:cubicBezTo>
                <a:cubicBezTo>
                  <a:pt x="312" y="160"/>
                  <a:pt x="297" y="170"/>
                  <a:pt x="260" y="17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43196" tIns="21598" rIns="43196" bIns="21598"/>
          <a:lstStyle/>
          <a:p>
            <a:endParaRPr lang="ru-RU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30263" y="3275013"/>
            <a:ext cx="1104900" cy="1030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34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Freeform 22"/>
          <p:cNvSpPr>
            <a:spLocks noEditPoints="1"/>
          </p:cNvSpPr>
          <p:nvPr/>
        </p:nvSpPr>
        <p:spPr bwMode="auto">
          <a:xfrm>
            <a:off x="1101725" y="3521075"/>
            <a:ext cx="560388" cy="446088"/>
          </a:xfrm>
          <a:custGeom>
            <a:avLst/>
            <a:gdLst>
              <a:gd name="T0" fmla="*/ 562 w 735"/>
              <a:gd name="T1" fmla="*/ 157 h 664"/>
              <a:gd name="T2" fmla="*/ 322 w 735"/>
              <a:gd name="T3" fmla="*/ 98 h 664"/>
              <a:gd name="T4" fmla="*/ 278 w 735"/>
              <a:gd name="T5" fmla="*/ 56 h 664"/>
              <a:gd name="T6" fmla="*/ 203 w 735"/>
              <a:gd name="T7" fmla="*/ 246 h 664"/>
              <a:gd name="T8" fmla="*/ 184 w 735"/>
              <a:gd name="T9" fmla="*/ 487 h 664"/>
              <a:gd name="T10" fmla="*/ 168 w 735"/>
              <a:gd name="T11" fmla="*/ 545 h 664"/>
              <a:gd name="T12" fmla="*/ 305 w 735"/>
              <a:gd name="T13" fmla="*/ 601 h 664"/>
              <a:gd name="T14" fmla="*/ 532 w 735"/>
              <a:gd name="T15" fmla="*/ 664 h 664"/>
              <a:gd name="T16" fmla="*/ 532 w 735"/>
              <a:gd name="T17" fmla="*/ 436 h 664"/>
              <a:gd name="T18" fmla="*/ 685 w 735"/>
              <a:gd name="T19" fmla="*/ 400 h 664"/>
              <a:gd name="T20" fmla="*/ 544 w 735"/>
              <a:gd name="T21" fmla="*/ 35 h 664"/>
              <a:gd name="T22" fmla="*/ 428 w 735"/>
              <a:gd name="T23" fmla="*/ 237 h 664"/>
              <a:gd name="T24" fmla="*/ 447 w 735"/>
              <a:gd name="T25" fmla="*/ 387 h 664"/>
              <a:gd name="T26" fmla="*/ 315 w 735"/>
              <a:gd name="T27" fmla="*/ 431 h 664"/>
              <a:gd name="T28" fmla="*/ 288 w 735"/>
              <a:gd name="T29" fmla="*/ 295 h 664"/>
              <a:gd name="T30" fmla="*/ 420 w 735"/>
              <a:gd name="T31" fmla="*/ 250 h 664"/>
              <a:gd name="T32" fmla="*/ 447 w 735"/>
              <a:gd name="T33" fmla="*/ 387 h 664"/>
              <a:gd name="T34" fmla="*/ 437 w 735"/>
              <a:gd name="T35" fmla="*/ 430 h 664"/>
              <a:gd name="T36" fmla="*/ 411 w 735"/>
              <a:gd name="T37" fmla="*/ 446 h 664"/>
              <a:gd name="T38" fmla="*/ 368 w 735"/>
              <a:gd name="T39" fmla="*/ 446 h 664"/>
              <a:gd name="T40" fmla="*/ 223 w 735"/>
              <a:gd name="T41" fmla="*/ 424 h 664"/>
              <a:gd name="T42" fmla="*/ 298 w 735"/>
              <a:gd name="T43" fmla="*/ 431 h 664"/>
              <a:gd name="T44" fmla="*/ 298 w 735"/>
              <a:gd name="T45" fmla="*/ 251 h 664"/>
              <a:gd name="T46" fmla="*/ 324 w 735"/>
              <a:gd name="T47" fmla="*/ 236 h 664"/>
              <a:gd name="T48" fmla="*/ 368 w 735"/>
              <a:gd name="T49" fmla="*/ 235 h 664"/>
              <a:gd name="T50" fmla="*/ 437 w 735"/>
              <a:gd name="T51" fmla="*/ 251 h 664"/>
              <a:gd name="T52" fmla="*/ 459 w 735"/>
              <a:gd name="T53" fmla="*/ 288 h 664"/>
              <a:gd name="T54" fmla="*/ 296 w 735"/>
              <a:gd name="T55" fmla="*/ 98 h 664"/>
              <a:gd name="T56" fmla="*/ 313 w 735"/>
              <a:gd name="T57" fmla="*/ 81 h 664"/>
              <a:gd name="T58" fmla="*/ 269 w 735"/>
              <a:gd name="T59" fmla="*/ 66 h 664"/>
              <a:gd name="T60" fmla="*/ 312 w 735"/>
              <a:gd name="T61" fmla="*/ 108 h 664"/>
              <a:gd name="T62" fmla="*/ 218 w 735"/>
              <a:gd name="T63" fmla="*/ 244 h 664"/>
              <a:gd name="T64" fmla="*/ 209 w 735"/>
              <a:gd name="T65" fmla="*/ 259 h 664"/>
              <a:gd name="T66" fmla="*/ 14 w 735"/>
              <a:gd name="T67" fmla="*/ 341 h 664"/>
              <a:gd name="T68" fmla="*/ 182 w 735"/>
              <a:gd name="T69" fmla="*/ 535 h 664"/>
              <a:gd name="T70" fmla="*/ 296 w 735"/>
              <a:gd name="T71" fmla="*/ 591 h 664"/>
              <a:gd name="T72" fmla="*/ 182 w 735"/>
              <a:gd name="T73" fmla="*/ 549 h 664"/>
              <a:gd name="T74" fmla="*/ 218 w 735"/>
              <a:gd name="T75" fmla="*/ 437 h 664"/>
              <a:gd name="T76" fmla="*/ 296 w 735"/>
              <a:gd name="T77" fmla="*/ 591 h 664"/>
              <a:gd name="T78" fmla="*/ 440 w 735"/>
              <a:gd name="T79" fmla="*/ 591 h 664"/>
              <a:gd name="T80" fmla="*/ 517 w 735"/>
              <a:gd name="T81" fmla="*/ 438 h 664"/>
              <a:gd name="T82" fmla="*/ 637 w 735"/>
              <a:gd name="T83" fmla="*/ 400 h 664"/>
              <a:gd name="T84" fmla="*/ 654 w 735"/>
              <a:gd name="T85" fmla="*/ 418 h 664"/>
              <a:gd name="T86" fmla="*/ 623 w 735"/>
              <a:gd name="T87" fmla="*/ 400 h 664"/>
              <a:gd name="T88" fmla="*/ 488 w 735"/>
              <a:gd name="T89" fmla="*/ 341 h 664"/>
              <a:gd name="T90" fmla="*/ 679 w 735"/>
              <a:gd name="T91" fmla="*/ 382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5" h="664">
                <a:moveTo>
                  <a:pt x="735" y="341"/>
                </a:moveTo>
                <a:cubicBezTo>
                  <a:pt x="735" y="295"/>
                  <a:pt x="646" y="262"/>
                  <a:pt x="532" y="246"/>
                </a:cubicBezTo>
                <a:cubicBezTo>
                  <a:pt x="544" y="215"/>
                  <a:pt x="555" y="184"/>
                  <a:pt x="562" y="157"/>
                </a:cubicBezTo>
                <a:cubicBezTo>
                  <a:pt x="575" y="106"/>
                  <a:pt x="584" y="42"/>
                  <a:pt x="551" y="23"/>
                </a:cubicBezTo>
                <a:cubicBezTo>
                  <a:pt x="512" y="0"/>
                  <a:pt x="439" y="60"/>
                  <a:pt x="368" y="152"/>
                </a:cubicBezTo>
                <a:cubicBezTo>
                  <a:pt x="352" y="132"/>
                  <a:pt x="337" y="114"/>
                  <a:pt x="322" y="98"/>
                </a:cubicBezTo>
                <a:cubicBezTo>
                  <a:pt x="325" y="93"/>
                  <a:pt x="327" y="87"/>
                  <a:pt x="327" y="81"/>
                </a:cubicBezTo>
                <a:cubicBezTo>
                  <a:pt x="327" y="64"/>
                  <a:pt x="313" y="50"/>
                  <a:pt x="296" y="50"/>
                </a:cubicBezTo>
                <a:cubicBezTo>
                  <a:pt x="289" y="50"/>
                  <a:pt x="283" y="52"/>
                  <a:pt x="278" y="56"/>
                </a:cubicBezTo>
                <a:cubicBezTo>
                  <a:pt x="238" y="22"/>
                  <a:pt x="205" y="10"/>
                  <a:pt x="184" y="23"/>
                </a:cubicBezTo>
                <a:cubicBezTo>
                  <a:pt x="151" y="42"/>
                  <a:pt x="160" y="106"/>
                  <a:pt x="173" y="157"/>
                </a:cubicBezTo>
                <a:cubicBezTo>
                  <a:pt x="180" y="184"/>
                  <a:pt x="191" y="215"/>
                  <a:pt x="203" y="246"/>
                </a:cubicBezTo>
                <a:cubicBezTo>
                  <a:pt x="89" y="262"/>
                  <a:pt x="0" y="295"/>
                  <a:pt x="0" y="341"/>
                </a:cubicBezTo>
                <a:cubicBezTo>
                  <a:pt x="0" y="386"/>
                  <a:pt x="89" y="419"/>
                  <a:pt x="203" y="435"/>
                </a:cubicBezTo>
                <a:cubicBezTo>
                  <a:pt x="196" y="453"/>
                  <a:pt x="190" y="470"/>
                  <a:pt x="184" y="487"/>
                </a:cubicBezTo>
                <a:cubicBezTo>
                  <a:pt x="184" y="487"/>
                  <a:pt x="183" y="487"/>
                  <a:pt x="182" y="487"/>
                </a:cubicBezTo>
                <a:cubicBezTo>
                  <a:pt x="165" y="487"/>
                  <a:pt x="151" y="501"/>
                  <a:pt x="151" y="518"/>
                </a:cubicBezTo>
                <a:cubicBezTo>
                  <a:pt x="151" y="530"/>
                  <a:pt x="158" y="540"/>
                  <a:pt x="168" y="545"/>
                </a:cubicBezTo>
                <a:cubicBezTo>
                  <a:pt x="155" y="606"/>
                  <a:pt x="160" y="645"/>
                  <a:pt x="184" y="659"/>
                </a:cubicBezTo>
                <a:cubicBezTo>
                  <a:pt x="190" y="662"/>
                  <a:pt x="196" y="664"/>
                  <a:pt x="203" y="664"/>
                </a:cubicBezTo>
                <a:cubicBezTo>
                  <a:pt x="235" y="664"/>
                  <a:pt x="275" y="632"/>
                  <a:pt x="305" y="601"/>
                </a:cubicBezTo>
                <a:cubicBezTo>
                  <a:pt x="326" y="581"/>
                  <a:pt x="347" y="557"/>
                  <a:pt x="368" y="530"/>
                </a:cubicBezTo>
                <a:cubicBezTo>
                  <a:pt x="388" y="557"/>
                  <a:pt x="409" y="581"/>
                  <a:pt x="430" y="601"/>
                </a:cubicBezTo>
                <a:cubicBezTo>
                  <a:pt x="460" y="632"/>
                  <a:pt x="500" y="664"/>
                  <a:pt x="532" y="664"/>
                </a:cubicBezTo>
                <a:cubicBezTo>
                  <a:pt x="539" y="664"/>
                  <a:pt x="545" y="662"/>
                  <a:pt x="551" y="659"/>
                </a:cubicBezTo>
                <a:cubicBezTo>
                  <a:pt x="584" y="640"/>
                  <a:pt x="575" y="576"/>
                  <a:pt x="562" y="525"/>
                </a:cubicBezTo>
                <a:cubicBezTo>
                  <a:pt x="555" y="497"/>
                  <a:pt x="545" y="467"/>
                  <a:pt x="532" y="436"/>
                </a:cubicBezTo>
                <a:cubicBezTo>
                  <a:pt x="567" y="431"/>
                  <a:pt x="599" y="424"/>
                  <a:pt x="628" y="416"/>
                </a:cubicBezTo>
                <a:cubicBezTo>
                  <a:pt x="633" y="425"/>
                  <a:pt x="643" y="432"/>
                  <a:pt x="654" y="432"/>
                </a:cubicBezTo>
                <a:cubicBezTo>
                  <a:pt x="671" y="432"/>
                  <a:pt x="685" y="418"/>
                  <a:pt x="685" y="400"/>
                </a:cubicBezTo>
                <a:cubicBezTo>
                  <a:pt x="685" y="399"/>
                  <a:pt x="685" y="397"/>
                  <a:pt x="685" y="395"/>
                </a:cubicBezTo>
                <a:cubicBezTo>
                  <a:pt x="718" y="379"/>
                  <a:pt x="735" y="361"/>
                  <a:pt x="735" y="341"/>
                </a:cubicBezTo>
                <a:close/>
                <a:moveTo>
                  <a:pt x="544" y="35"/>
                </a:moveTo>
                <a:cubicBezTo>
                  <a:pt x="563" y="46"/>
                  <a:pt x="565" y="90"/>
                  <a:pt x="549" y="153"/>
                </a:cubicBezTo>
                <a:cubicBezTo>
                  <a:pt x="541" y="181"/>
                  <a:pt x="531" y="212"/>
                  <a:pt x="517" y="244"/>
                </a:cubicBezTo>
                <a:cubicBezTo>
                  <a:pt x="489" y="241"/>
                  <a:pt x="458" y="238"/>
                  <a:pt x="428" y="237"/>
                </a:cubicBezTo>
                <a:cubicBezTo>
                  <a:pt x="411" y="210"/>
                  <a:pt x="394" y="186"/>
                  <a:pt x="376" y="163"/>
                </a:cubicBezTo>
                <a:cubicBezTo>
                  <a:pt x="451" y="66"/>
                  <a:pt x="517" y="19"/>
                  <a:pt x="544" y="35"/>
                </a:cubicBezTo>
                <a:close/>
                <a:moveTo>
                  <a:pt x="447" y="387"/>
                </a:moveTo>
                <a:cubicBezTo>
                  <a:pt x="438" y="402"/>
                  <a:pt x="429" y="417"/>
                  <a:pt x="420" y="431"/>
                </a:cubicBezTo>
                <a:cubicBezTo>
                  <a:pt x="403" y="432"/>
                  <a:pt x="385" y="432"/>
                  <a:pt x="368" y="432"/>
                </a:cubicBezTo>
                <a:cubicBezTo>
                  <a:pt x="350" y="432"/>
                  <a:pt x="332" y="432"/>
                  <a:pt x="315" y="431"/>
                </a:cubicBezTo>
                <a:cubicBezTo>
                  <a:pt x="306" y="417"/>
                  <a:pt x="297" y="402"/>
                  <a:pt x="288" y="387"/>
                </a:cubicBezTo>
                <a:cubicBezTo>
                  <a:pt x="279" y="371"/>
                  <a:pt x="271" y="356"/>
                  <a:pt x="263" y="341"/>
                </a:cubicBezTo>
                <a:cubicBezTo>
                  <a:pt x="271" y="326"/>
                  <a:pt x="279" y="310"/>
                  <a:pt x="288" y="295"/>
                </a:cubicBezTo>
                <a:cubicBezTo>
                  <a:pt x="297" y="280"/>
                  <a:pt x="306" y="265"/>
                  <a:pt x="315" y="250"/>
                </a:cubicBezTo>
                <a:cubicBezTo>
                  <a:pt x="332" y="250"/>
                  <a:pt x="350" y="249"/>
                  <a:pt x="368" y="249"/>
                </a:cubicBezTo>
                <a:cubicBezTo>
                  <a:pt x="385" y="249"/>
                  <a:pt x="403" y="250"/>
                  <a:pt x="420" y="250"/>
                </a:cubicBezTo>
                <a:cubicBezTo>
                  <a:pt x="429" y="265"/>
                  <a:pt x="438" y="280"/>
                  <a:pt x="447" y="295"/>
                </a:cubicBezTo>
                <a:cubicBezTo>
                  <a:pt x="456" y="310"/>
                  <a:pt x="464" y="326"/>
                  <a:pt x="472" y="341"/>
                </a:cubicBezTo>
                <a:cubicBezTo>
                  <a:pt x="464" y="356"/>
                  <a:pt x="456" y="371"/>
                  <a:pt x="447" y="387"/>
                </a:cubicBezTo>
                <a:close/>
                <a:moveTo>
                  <a:pt x="480" y="356"/>
                </a:moveTo>
                <a:cubicBezTo>
                  <a:pt x="492" y="379"/>
                  <a:pt x="502" y="402"/>
                  <a:pt x="512" y="424"/>
                </a:cubicBezTo>
                <a:cubicBezTo>
                  <a:pt x="488" y="427"/>
                  <a:pt x="463" y="429"/>
                  <a:pt x="437" y="430"/>
                </a:cubicBezTo>
                <a:cubicBezTo>
                  <a:pt x="444" y="418"/>
                  <a:pt x="452" y="406"/>
                  <a:pt x="459" y="394"/>
                </a:cubicBezTo>
                <a:cubicBezTo>
                  <a:pt x="466" y="381"/>
                  <a:pt x="473" y="368"/>
                  <a:pt x="480" y="356"/>
                </a:cubicBezTo>
                <a:close/>
                <a:moveTo>
                  <a:pt x="411" y="446"/>
                </a:moveTo>
                <a:cubicBezTo>
                  <a:pt x="396" y="467"/>
                  <a:pt x="382" y="488"/>
                  <a:pt x="368" y="507"/>
                </a:cubicBezTo>
                <a:cubicBezTo>
                  <a:pt x="353" y="488"/>
                  <a:pt x="339" y="467"/>
                  <a:pt x="324" y="446"/>
                </a:cubicBezTo>
                <a:cubicBezTo>
                  <a:pt x="339" y="446"/>
                  <a:pt x="353" y="446"/>
                  <a:pt x="368" y="446"/>
                </a:cubicBezTo>
                <a:cubicBezTo>
                  <a:pt x="382" y="446"/>
                  <a:pt x="396" y="446"/>
                  <a:pt x="411" y="446"/>
                </a:cubicBezTo>
                <a:close/>
                <a:moveTo>
                  <a:pt x="298" y="431"/>
                </a:moveTo>
                <a:cubicBezTo>
                  <a:pt x="272" y="429"/>
                  <a:pt x="247" y="427"/>
                  <a:pt x="223" y="424"/>
                </a:cubicBezTo>
                <a:cubicBezTo>
                  <a:pt x="233" y="402"/>
                  <a:pt x="243" y="379"/>
                  <a:pt x="255" y="356"/>
                </a:cubicBezTo>
                <a:cubicBezTo>
                  <a:pt x="262" y="368"/>
                  <a:pt x="269" y="381"/>
                  <a:pt x="276" y="394"/>
                </a:cubicBezTo>
                <a:cubicBezTo>
                  <a:pt x="283" y="406"/>
                  <a:pt x="291" y="418"/>
                  <a:pt x="298" y="431"/>
                </a:cubicBezTo>
                <a:close/>
                <a:moveTo>
                  <a:pt x="255" y="326"/>
                </a:moveTo>
                <a:cubicBezTo>
                  <a:pt x="243" y="302"/>
                  <a:pt x="233" y="280"/>
                  <a:pt x="223" y="257"/>
                </a:cubicBezTo>
                <a:cubicBezTo>
                  <a:pt x="247" y="255"/>
                  <a:pt x="272" y="252"/>
                  <a:pt x="298" y="251"/>
                </a:cubicBezTo>
                <a:cubicBezTo>
                  <a:pt x="291" y="263"/>
                  <a:pt x="283" y="276"/>
                  <a:pt x="276" y="288"/>
                </a:cubicBezTo>
                <a:cubicBezTo>
                  <a:pt x="269" y="301"/>
                  <a:pt x="262" y="313"/>
                  <a:pt x="255" y="326"/>
                </a:cubicBezTo>
                <a:close/>
                <a:moveTo>
                  <a:pt x="324" y="236"/>
                </a:moveTo>
                <a:cubicBezTo>
                  <a:pt x="339" y="214"/>
                  <a:pt x="353" y="193"/>
                  <a:pt x="367" y="174"/>
                </a:cubicBezTo>
                <a:cubicBezTo>
                  <a:pt x="382" y="194"/>
                  <a:pt x="396" y="214"/>
                  <a:pt x="411" y="236"/>
                </a:cubicBezTo>
                <a:cubicBezTo>
                  <a:pt x="396" y="236"/>
                  <a:pt x="382" y="235"/>
                  <a:pt x="368" y="235"/>
                </a:cubicBezTo>
                <a:cubicBezTo>
                  <a:pt x="353" y="235"/>
                  <a:pt x="339" y="236"/>
                  <a:pt x="324" y="236"/>
                </a:cubicBezTo>
                <a:close/>
                <a:moveTo>
                  <a:pt x="459" y="288"/>
                </a:moveTo>
                <a:cubicBezTo>
                  <a:pt x="452" y="276"/>
                  <a:pt x="444" y="263"/>
                  <a:pt x="437" y="251"/>
                </a:cubicBezTo>
                <a:cubicBezTo>
                  <a:pt x="463" y="252"/>
                  <a:pt x="488" y="255"/>
                  <a:pt x="512" y="257"/>
                </a:cubicBezTo>
                <a:cubicBezTo>
                  <a:pt x="502" y="280"/>
                  <a:pt x="492" y="303"/>
                  <a:pt x="480" y="326"/>
                </a:cubicBezTo>
                <a:cubicBezTo>
                  <a:pt x="473" y="313"/>
                  <a:pt x="466" y="301"/>
                  <a:pt x="459" y="288"/>
                </a:cubicBezTo>
                <a:close/>
                <a:moveTo>
                  <a:pt x="313" y="81"/>
                </a:moveTo>
                <a:cubicBezTo>
                  <a:pt x="313" y="86"/>
                  <a:pt x="311" y="90"/>
                  <a:pt x="308" y="94"/>
                </a:cubicBezTo>
                <a:cubicBezTo>
                  <a:pt x="304" y="97"/>
                  <a:pt x="300" y="98"/>
                  <a:pt x="296" y="98"/>
                </a:cubicBezTo>
                <a:cubicBezTo>
                  <a:pt x="287" y="98"/>
                  <a:pt x="279" y="90"/>
                  <a:pt x="279" y="81"/>
                </a:cubicBezTo>
                <a:cubicBezTo>
                  <a:pt x="279" y="72"/>
                  <a:pt x="287" y="64"/>
                  <a:pt x="296" y="64"/>
                </a:cubicBezTo>
                <a:cubicBezTo>
                  <a:pt x="305" y="64"/>
                  <a:pt x="313" y="72"/>
                  <a:pt x="313" y="81"/>
                </a:cubicBezTo>
                <a:close/>
                <a:moveTo>
                  <a:pt x="187" y="153"/>
                </a:moveTo>
                <a:cubicBezTo>
                  <a:pt x="170" y="90"/>
                  <a:pt x="172" y="46"/>
                  <a:pt x="191" y="35"/>
                </a:cubicBezTo>
                <a:cubicBezTo>
                  <a:pt x="206" y="26"/>
                  <a:pt x="234" y="37"/>
                  <a:pt x="269" y="66"/>
                </a:cubicBezTo>
                <a:cubicBezTo>
                  <a:pt x="266" y="70"/>
                  <a:pt x="265" y="76"/>
                  <a:pt x="265" y="81"/>
                </a:cubicBezTo>
                <a:cubicBezTo>
                  <a:pt x="265" y="98"/>
                  <a:pt x="279" y="112"/>
                  <a:pt x="296" y="112"/>
                </a:cubicBezTo>
                <a:cubicBezTo>
                  <a:pt x="302" y="112"/>
                  <a:pt x="307" y="111"/>
                  <a:pt x="312" y="108"/>
                </a:cubicBezTo>
                <a:cubicBezTo>
                  <a:pt x="328" y="124"/>
                  <a:pt x="343" y="143"/>
                  <a:pt x="359" y="163"/>
                </a:cubicBezTo>
                <a:cubicBezTo>
                  <a:pt x="341" y="186"/>
                  <a:pt x="324" y="211"/>
                  <a:pt x="307" y="237"/>
                </a:cubicBezTo>
                <a:cubicBezTo>
                  <a:pt x="277" y="238"/>
                  <a:pt x="247" y="241"/>
                  <a:pt x="218" y="244"/>
                </a:cubicBezTo>
                <a:cubicBezTo>
                  <a:pt x="205" y="212"/>
                  <a:pt x="194" y="181"/>
                  <a:pt x="187" y="153"/>
                </a:cubicBezTo>
                <a:close/>
                <a:moveTo>
                  <a:pt x="14" y="341"/>
                </a:moveTo>
                <a:cubicBezTo>
                  <a:pt x="14" y="309"/>
                  <a:pt x="88" y="275"/>
                  <a:pt x="209" y="259"/>
                </a:cubicBezTo>
                <a:cubicBezTo>
                  <a:pt x="220" y="286"/>
                  <a:pt x="233" y="313"/>
                  <a:pt x="247" y="341"/>
                </a:cubicBezTo>
                <a:cubicBezTo>
                  <a:pt x="233" y="368"/>
                  <a:pt x="220" y="396"/>
                  <a:pt x="209" y="422"/>
                </a:cubicBezTo>
                <a:cubicBezTo>
                  <a:pt x="88" y="406"/>
                  <a:pt x="14" y="373"/>
                  <a:pt x="14" y="341"/>
                </a:cubicBezTo>
                <a:close/>
                <a:moveTo>
                  <a:pt x="182" y="501"/>
                </a:moveTo>
                <a:cubicBezTo>
                  <a:pt x="192" y="501"/>
                  <a:pt x="199" y="508"/>
                  <a:pt x="199" y="518"/>
                </a:cubicBezTo>
                <a:cubicBezTo>
                  <a:pt x="199" y="527"/>
                  <a:pt x="192" y="535"/>
                  <a:pt x="182" y="535"/>
                </a:cubicBezTo>
                <a:cubicBezTo>
                  <a:pt x="173" y="535"/>
                  <a:pt x="165" y="527"/>
                  <a:pt x="165" y="518"/>
                </a:cubicBezTo>
                <a:cubicBezTo>
                  <a:pt x="165" y="508"/>
                  <a:pt x="173" y="501"/>
                  <a:pt x="182" y="501"/>
                </a:cubicBezTo>
                <a:close/>
                <a:moveTo>
                  <a:pt x="296" y="591"/>
                </a:moveTo>
                <a:cubicBezTo>
                  <a:pt x="249" y="637"/>
                  <a:pt x="210" y="658"/>
                  <a:pt x="191" y="647"/>
                </a:cubicBezTo>
                <a:cubicBezTo>
                  <a:pt x="174" y="637"/>
                  <a:pt x="170" y="601"/>
                  <a:pt x="182" y="549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99" y="549"/>
                  <a:pt x="213" y="535"/>
                  <a:pt x="213" y="518"/>
                </a:cubicBezTo>
                <a:cubicBezTo>
                  <a:pt x="213" y="506"/>
                  <a:pt x="207" y="496"/>
                  <a:pt x="198" y="491"/>
                </a:cubicBezTo>
                <a:cubicBezTo>
                  <a:pt x="204" y="474"/>
                  <a:pt x="210" y="456"/>
                  <a:pt x="218" y="437"/>
                </a:cubicBezTo>
                <a:cubicBezTo>
                  <a:pt x="247" y="441"/>
                  <a:pt x="277" y="443"/>
                  <a:pt x="307" y="445"/>
                </a:cubicBezTo>
                <a:cubicBezTo>
                  <a:pt x="324" y="471"/>
                  <a:pt x="341" y="496"/>
                  <a:pt x="359" y="519"/>
                </a:cubicBezTo>
                <a:cubicBezTo>
                  <a:pt x="337" y="546"/>
                  <a:pt x="316" y="571"/>
                  <a:pt x="296" y="591"/>
                </a:cubicBezTo>
                <a:close/>
                <a:moveTo>
                  <a:pt x="549" y="528"/>
                </a:moveTo>
                <a:cubicBezTo>
                  <a:pt x="565" y="592"/>
                  <a:pt x="563" y="636"/>
                  <a:pt x="544" y="647"/>
                </a:cubicBezTo>
                <a:cubicBezTo>
                  <a:pt x="525" y="658"/>
                  <a:pt x="486" y="637"/>
                  <a:pt x="440" y="591"/>
                </a:cubicBezTo>
                <a:cubicBezTo>
                  <a:pt x="419" y="571"/>
                  <a:pt x="398" y="546"/>
                  <a:pt x="376" y="519"/>
                </a:cubicBezTo>
                <a:cubicBezTo>
                  <a:pt x="394" y="496"/>
                  <a:pt x="411" y="471"/>
                  <a:pt x="428" y="445"/>
                </a:cubicBezTo>
                <a:cubicBezTo>
                  <a:pt x="459" y="444"/>
                  <a:pt x="489" y="441"/>
                  <a:pt x="517" y="438"/>
                </a:cubicBezTo>
                <a:cubicBezTo>
                  <a:pt x="531" y="470"/>
                  <a:pt x="541" y="500"/>
                  <a:pt x="549" y="528"/>
                </a:cubicBezTo>
                <a:close/>
                <a:moveTo>
                  <a:pt x="654" y="418"/>
                </a:moveTo>
                <a:cubicBezTo>
                  <a:pt x="645" y="418"/>
                  <a:pt x="637" y="410"/>
                  <a:pt x="637" y="400"/>
                </a:cubicBezTo>
                <a:cubicBezTo>
                  <a:pt x="637" y="391"/>
                  <a:pt x="645" y="383"/>
                  <a:pt x="654" y="383"/>
                </a:cubicBezTo>
                <a:cubicBezTo>
                  <a:pt x="664" y="383"/>
                  <a:pt x="671" y="391"/>
                  <a:pt x="671" y="400"/>
                </a:cubicBezTo>
                <a:cubicBezTo>
                  <a:pt x="671" y="410"/>
                  <a:pt x="664" y="418"/>
                  <a:pt x="654" y="418"/>
                </a:cubicBezTo>
                <a:close/>
                <a:moveTo>
                  <a:pt x="679" y="382"/>
                </a:moveTo>
                <a:cubicBezTo>
                  <a:pt x="674" y="375"/>
                  <a:pt x="665" y="369"/>
                  <a:pt x="654" y="369"/>
                </a:cubicBezTo>
                <a:cubicBezTo>
                  <a:pt x="637" y="369"/>
                  <a:pt x="623" y="383"/>
                  <a:pt x="623" y="400"/>
                </a:cubicBezTo>
                <a:cubicBezTo>
                  <a:pt x="623" y="401"/>
                  <a:pt x="623" y="402"/>
                  <a:pt x="623" y="403"/>
                </a:cubicBezTo>
                <a:cubicBezTo>
                  <a:pt x="595" y="411"/>
                  <a:pt x="562" y="417"/>
                  <a:pt x="526" y="422"/>
                </a:cubicBezTo>
                <a:cubicBezTo>
                  <a:pt x="515" y="396"/>
                  <a:pt x="502" y="368"/>
                  <a:pt x="488" y="341"/>
                </a:cubicBezTo>
                <a:cubicBezTo>
                  <a:pt x="502" y="313"/>
                  <a:pt x="515" y="286"/>
                  <a:pt x="526" y="259"/>
                </a:cubicBezTo>
                <a:cubicBezTo>
                  <a:pt x="647" y="275"/>
                  <a:pt x="721" y="309"/>
                  <a:pt x="721" y="341"/>
                </a:cubicBezTo>
                <a:cubicBezTo>
                  <a:pt x="721" y="355"/>
                  <a:pt x="706" y="369"/>
                  <a:pt x="679" y="382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34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6" name="Oval 47"/>
          <p:cNvSpPr>
            <a:spLocks noChangeArrowheads="1"/>
          </p:cNvSpPr>
          <p:nvPr/>
        </p:nvSpPr>
        <p:spPr bwMode="auto">
          <a:xfrm>
            <a:off x="857250" y="5000625"/>
            <a:ext cx="1114425" cy="10382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7" name="Freeform 105"/>
          <p:cNvSpPr>
            <a:spLocks noEditPoints="1"/>
          </p:cNvSpPr>
          <p:nvPr/>
        </p:nvSpPr>
        <p:spPr bwMode="auto">
          <a:xfrm>
            <a:off x="1154113" y="5314950"/>
            <a:ext cx="463550" cy="371475"/>
          </a:xfrm>
          <a:custGeom>
            <a:avLst/>
            <a:gdLst>
              <a:gd name="T0" fmla="*/ 751 w 773"/>
              <a:gd name="T1" fmla="*/ 6 h 445"/>
              <a:gd name="T2" fmla="*/ 751 w 773"/>
              <a:gd name="T3" fmla="*/ 5 h 445"/>
              <a:gd name="T4" fmla="*/ 750 w 773"/>
              <a:gd name="T5" fmla="*/ 3 h 445"/>
              <a:gd name="T6" fmla="*/ 749 w 773"/>
              <a:gd name="T7" fmla="*/ 2 h 445"/>
              <a:gd name="T8" fmla="*/ 747 w 773"/>
              <a:gd name="T9" fmla="*/ 1 h 445"/>
              <a:gd name="T10" fmla="*/ 747 w 773"/>
              <a:gd name="T11" fmla="*/ 1 h 445"/>
              <a:gd name="T12" fmla="*/ 745 w 773"/>
              <a:gd name="T13" fmla="*/ 0 h 445"/>
              <a:gd name="T14" fmla="*/ 744 w 773"/>
              <a:gd name="T15" fmla="*/ 0 h 445"/>
              <a:gd name="T16" fmla="*/ 742 w 773"/>
              <a:gd name="T17" fmla="*/ 1 h 445"/>
              <a:gd name="T18" fmla="*/ 740 w 773"/>
              <a:gd name="T19" fmla="*/ 2 h 445"/>
              <a:gd name="T20" fmla="*/ 626 w 773"/>
              <a:gd name="T21" fmla="*/ 87 h 445"/>
              <a:gd name="T22" fmla="*/ 634 w 773"/>
              <a:gd name="T23" fmla="*/ 99 h 445"/>
              <a:gd name="T24" fmla="*/ 649 w 773"/>
              <a:gd name="T25" fmla="*/ 211 h 445"/>
              <a:gd name="T26" fmla="*/ 581 w 773"/>
              <a:gd name="T27" fmla="*/ 234 h 445"/>
              <a:gd name="T28" fmla="*/ 484 w 773"/>
              <a:gd name="T29" fmla="*/ 165 h 445"/>
              <a:gd name="T30" fmla="*/ 374 w 773"/>
              <a:gd name="T31" fmla="*/ 165 h 445"/>
              <a:gd name="T32" fmla="*/ 331 w 773"/>
              <a:gd name="T33" fmla="*/ 338 h 445"/>
              <a:gd name="T34" fmla="*/ 281 w 773"/>
              <a:gd name="T35" fmla="*/ 345 h 445"/>
              <a:gd name="T36" fmla="*/ 205 w 773"/>
              <a:gd name="T37" fmla="*/ 210 h 445"/>
              <a:gd name="T38" fmla="*/ 95 w 773"/>
              <a:gd name="T39" fmla="*/ 210 h 445"/>
              <a:gd name="T40" fmla="*/ 2 w 773"/>
              <a:gd name="T41" fmla="*/ 385 h 445"/>
              <a:gd name="T42" fmla="*/ 8 w 773"/>
              <a:gd name="T43" fmla="*/ 397 h 445"/>
              <a:gd name="T44" fmla="*/ 120 w 773"/>
              <a:gd name="T45" fmla="*/ 256 h 445"/>
              <a:gd name="T46" fmla="*/ 181 w 773"/>
              <a:gd name="T47" fmla="*/ 255 h 445"/>
              <a:gd name="T48" fmla="*/ 258 w 773"/>
              <a:gd name="T49" fmla="*/ 390 h 445"/>
              <a:gd name="T50" fmla="*/ 368 w 773"/>
              <a:gd name="T51" fmla="*/ 390 h 445"/>
              <a:gd name="T52" fmla="*/ 406 w 773"/>
              <a:gd name="T53" fmla="*/ 215 h 445"/>
              <a:gd name="T54" fmla="*/ 478 w 773"/>
              <a:gd name="T55" fmla="*/ 191 h 445"/>
              <a:gd name="T56" fmla="*/ 573 w 773"/>
              <a:gd name="T57" fmla="*/ 261 h 445"/>
              <a:gd name="T58" fmla="*/ 683 w 773"/>
              <a:gd name="T59" fmla="*/ 261 h 445"/>
              <a:gd name="T60" fmla="*/ 741 w 773"/>
              <a:gd name="T61" fmla="*/ 33 h 445"/>
              <a:gd name="T62" fmla="*/ 765 w 773"/>
              <a:gd name="T63" fmla="*/ 160 h 445"/>
              <a:gd name="T64" fmla="*/ 772 w 773"/>
              <a:gd name="T65" fmla="*/ 152 h 445"/>
              <a:gd name="T66" fmla="*/ 150 w 773"/>
              <a:gd name="T67" fmla="*/ 169 h 445"/>
              <a:gd name="T68" fmla="*/ 177 w 773"/>
              <a:gd name="T69" fmla="*/ 240 h 445"/>
              <a:gd name="T70" fmla="*/ 177 w 773"/>
              <a:gd name="T71" fmla="*/ 240 h 445"/>
              <a:gd name="T72" fmla="*/ 109 w 773"/>
              <a:gd name="T73" fmla="*/ 210 h 445"/>
              <a:gd name="T74" fmla="*/ 313 w 773"/>
              <a:gd name="T75" fmla="*/ 431 h 445"/>
              <a:gd name="T76" fmla="*/ 313 w 773"/>
              <a:gd name="T77" fmla="*/ 349 h 445"/>
              <a:gd name="T78" fmla="*/ 429 w 773"/>
              <a:gd name="T79" fmla="*/ 206 h 445"/>
              <a:gd name="T80" fmla="*/ 429 w 773"/>
              <a:gd name="T81" fmla="*/ 124 h 445"/>
              <a:gd name="T82" fmla="*/ 429 w 773"/>
              <a:gd name="T83" fmla="*/ 206 h 445"/>
              <a:gd name="T84" fmla="*/ 628 w 773"/>
              <a:gd name="T85" fmla="*/ 302 h 445"/>
              <a:gd name="T86" fmla="*/ 628 w 773"/>
              <a:gd name="T87" fmla="*/ 22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3" h="445">
                <a:moveTo>
                  <a:pt x="772" y="152"/>
                </a:move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6"/>
                  <a:pt x="751" y="6"/>
                </a:cubicBezTo>
                <a:cubicBezTo>
                  <a:pt x="751" y="6"/>
                  <a:pt x="751" y="5"/>
                  <a:pt x="751" y="5"/>
                </a:cubicBezTo>
                <a:cubicBezTo>
                  <a:pt x="751" y="5"/>
                  <a:pt x="751" y="4"/>
                  <a:pt x="751" y="4"/>
                </a:cubicBezTo>
                <a:cubicBezTo>
                  <a:pt x="750" y="4"/>
                  <a:pt x="750" y="4"/>
                  <a:pt x="750" y="3"/>
                </a:cubicBezTo>
                <a:cubicBezTo>
                  <a:pt x="750" y="3"/>
                  <a:pt x="750" y="3"/>
                  <a:pt x="750" y="3"/>
                </a:cubicBezTo>
                <a:cubicBezTo>
                  <a:pt x="749" y="3"/>
                  <a:pt x="749" y="2"/>
                  <a:pt x="749" y="2"/>
                </a:cubicBezTo>
                <a:cubicBezTo>
                  <a:pt x="749" y="2"/>
                  <a:pt x="749" y="2"/>
                  <a:pt x="749" y="2"/>
                </a:cubicBezTo>
                <a:cubicBezTo>
                  <a:pt x="748" y="1"/>
                  <a:pt x="748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7" y="1"/>
                  <a:pt x="747" y="1"/>
                  <a:pt x="747" y="1"/>
                </a:cubicBezTo>
                <a:cubicBezTo>
                  <a:pt x="746" y="1"/>
                  <a:pt x="746" y="1"/>
                  <a:pt x="745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745" y="0"/>
                  <a:pt x="744" y="0"/>
                  <a:pt x="744" y="0"/>
                </a:cubicBezTo>
                <a:cubicBezTo>
                  <a:pt x="744" y="0"/>
                  <a:pt x="743" y="0"/>
                  <a:pt x="743" y="0"/>
                </a:cubicBezTo>
                <a:cubicBezTo>
                  <a:pt x="743" y="1"/>
                  <a:pt x="742" y="1"/>
                  <a:pt x="742" y="1"/>
                </a:cubicBezTo>
                <a:cubicBezTo>
                  <a:pt x="742" y="1"/>
                  <a:pt x="742" y="1"/>
                  <a:pt x="742" y="1"/>
                </a:cubicBezTo>
                <a:cubicBezTo>
                  <a:pt x="741" y="1"/>
                  <a:pt x="741" y="1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626" y="87"/>
                  <a:pt x="626" y="87"/>
                  <a:pt x="626" y="87"/>
                </a:cubicBezTo>
                <a:cubicBezTo>
                  <a:pt x="623" y="90"/>
                  <a:pt x="622" y="94"/>
                  <a:pt x="625" y="97"/>
                </a:cubicBezTo>
                <a:cubicBezTo>
                  <a:pt x="627" y="100"/>
                  <a:pt x="631" y="101"/>
                  <a:pt x="634" y="99"/>
                </a:cubicBezTo>
                <a:cubicBezTo>
                  <a:pt x="728" y="29"/>
                  <a:pt x="728" y="29"/>
                  <a:pt x="728" y="29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3" y="208"/>
                  <a:pt x="636" y="206"/>
                  <a:pt x="628" y="206"/>
                </a:cubicBezTo>
                <a:cubicBezTo>
                  <a:pt x="608" y="206"/>
                  <a:pt x="590" y="218"/>
                  <a:pt x="581" y="234"/>
                </a:cubicBezTo>
                <a:cubicBezTo>
                  <a:pt x="482" y="177"/>
                  <a:pt x="482" y="177"/>
                  <a:pt x="482" y="177"/>
                </a:cubicBezTo>
                <a:cubicBezTo>
                  <a:pt x="483" y="173"/>
                  <a:pt x="484" y="169"/>
                  <a:pt x="484" y="165"/>
                </a:cubicBezTo>
                <a:cubicBezTo>
                  <a:pt x="484" y="135"/>
                  <a:pt x="459" y="110"/>
                  <a:pt x="429" y="110"/>
                </a:cubicBezTo>
                <a:cubicBezTo>
                  <a:pt x="398" y="110"/>
                  <a:pt x="374" y="135"/>
                  <a:pt x="374" y="165"/>
                </a:cubicBezTo>
                <a:cubicBezTo>
                  <a:pt x="374" y="183"/>
                  <a:pt x="382" y="198"/>
                  <a:pt x="394" y="20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25" y="336"/>
                  <a:pt x="319" y="335"/>
                  <a:pt x="313" y="335"/>
                </a:cubicBezTo>
                <a:cubicBezTo>
                  <a:pt x="301" y="335"/>
                  <a:pt x="290" y="338"/>
                  <a:pt x="281" y="345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200" y="236"/>
                  <a:pt x="205" y="223"/>
                  <a:pt x="205" y="210"/>
                </a:cubicBezTo>
                <a:cubicBezTo>
                  <a:pt x="205" y="179"/>
                  <a:pt x="180" y="155"/>
                  <a:pt x="150" y="155"/>
                </a:cubicBezTo>
                <a:cubicBezTo>
                  <a:pt x="119" y="155"/>
                  <a:pt x="95" y="179"/>
                  <a:pt x="95" y="210"/>
                </a:cubicBezTo>
                <a:cubicBezTo>
                  <a:pt x="95" y="224"/>
                  <a:pt x="100" y="237"/>
                  <a:pt x="109" y="247"/>
                </a:cubicBezTo>
                <a:cubicBezTo>
                  <a:pt x="2" y="385"/>
                  <a:pt x="2" y="385"/>
                  <a:pt x="2" y="385"/>
                </a:cubicBezTo>
                <a:cubicBezTo>
                  <a:pt x="0" y="388"/>
                  <a:pt x="1" y="393"/>
                  <a:pt x="4" y="395"/>
                </a:cubicBezTo>
                <a:cubicBezTo>
                  <a:pt x="5" y="396"/>
                  <a:pt x="7" y="397"/>
                  <a:pt x="8" y="397"/>
                </a:cubicBezTo>
                <a:cubicBezTo>
                  <a:pt x="10" y="397"/>
                  <a:pt x="12" y="396"/>
                  <a:pt x="14" y="39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8" y="262"/>
                  <a:pt x="139" y="265"/>
                  <a:pt x="150" y="265"/>
                </a:cubicBezTo>
                <a:cubicBezTo>
                  <a:pt x="161" y="265"/>
                  <a:pt x="172" y="261"/>
                  <a:pt x="181" y="255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63" y="364"/>
                  <a:pt x="258" y="376"/>
                  <a:pt x="258" y="390"/>
                </a:cubicBezTo>
                <a:cubicBezTo>
                  <a:pt x="258" y="420"/>
                  <a:pt x="283" y="445"/>
                  <a:pt x="313" y="445"/>
                </a:cubicBezTo>
                <a:cubicBezTo>
                  <a:pt x="343" y="445"/>
                  <a:pt x="368" y="420"/>
                  <a:pt x="368" y="390"/>
                </a:cubicBezTo>
                <a:cubicBezTo>
                  <a:pt x="368" y="371"/>
                  <a:pt x="358" y="354"/>
                  <a:pt x="344" y="344"/>
                </a:cubicBezTo>
                <a:cubicBezTo>
                  <a:pt x="406" y="215"/>
                  <a:pt x="406" y="215"/>
                  <a:pt x="406" y="215"/>
                </a:cubicBezTo>
                <a:cubicBezTo>
                  <a:pt x="413" y="219"/>
                  <a:pt x="421" y="220"/>
                  <a:pt x="429" y="220"/>
                </a:cubicBezTo>
                <a:cubicBezTo>
                  <a:pt x="450" y="220"/>
                  <a:pt x="468" y="208"/>
                  <a:pt x="478" y="191"/>
                </a:cubicBezTo>
                <a:cubicBezTo>
                  <a:pt x="575" y="247"/>
                  <a:pt x="575" y="247"/>
                  <a:pt x="575" y="247"/>
                </a:cubicBezTo>
                <a:cubicBezTo>
                  <a:pt x="574" y="252"/>
                  <a:pt x="573" y="256"/>
                  <a:pt x="573" y="261"/>
                </a:cubicBezTo>
                <a:cubicBezTo>
                  <a:pt x="573" y="292"/>
                  <a:pt x="598" y="316"/>
                  <a:pt x="628" y="316"/>
                </a:cubicBezTo>
                <a:cubicBezTo>
                  <a:pt x="659" y="316"/>
                  <a:pt x="683" y="292"/>
                  <a:pt x="683" y="261"/>
                </a:cubicBezTo>
                <a:cubicBezTo>
                  <a:pt x="683" y="244"/>
                  <a:pt x="675" y="228"/>
                  <a:pt x="662" y="218"/>
                </a:cubicBezTo>
                <a:cubicBezTo>
                  <a:pt x="741" y="33"/>
                  <a:pt x="741" y="33"/>
                  <a:pt x="741" y="33"/>
                </a:cubicBezTo>
                <a:cubicBezTo>
                  <a:pt x="758" y="154"/>
                  <a:pt x="758" y="154"/>
                  <a:pt x="758" y="154"/>
                </a:cubicBezTo>
                <a:cubicBezTo>
                  <a:pt x="759" y="158"/>
                  <a:pt x="762" y="160"/>
                  <a:pt x="765" y="160"/>
                </a:cubicBezTo>
                <a:cubicBezTo>
                  <a:pt x="766" y="160"/>
                  <a:pt x="766" y="160"/>
                  <a:pt x="766" y="160"/>
                </a:cubicBezTo>
                <a:cubicBezTo>
                  <a:pt x="770" y="160"/>
                  <a:pt x="773" y="156"/>
                  <a:pt x="772" y="152"/>
                </a:cubicBezTo>
                <a:close/>
                <a:moveTo>
                  <a:pt x="109" y="210"/>
                </a:moveTo>
                <a:cubicBezTo>
                  <a:pt x="109" y="187"/>
                  <a:pt x="127" y="169"/>
                  <a:pt x="150" y="169"/>
                </a:cubicBezTo>
                <a:cubicBezTo>
                  <a:pt x="172" y="169"/>
                  <a:pt x="191" y="187"/>
                  <a:pt x="191" y="210"/>
                </a:cubicBezTo>
                <a:cubicBezTo>
                  <a:pt x="191" y="222"/>
                  <a:pt x="186" y="233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7" y="240"/>
                  <a:pt x="177" y="240"/>
                  <a:pt x="177" y="240"/>
                </a:cubicBezTo>
                <a:cubicBezTo>
                  <a:pt x="170" y="247"/>
                  <a:pt x="160" y="251"/>
                  <a:pt x="150" y="251"/>
                </a:cubicBezTo>
                <a:cubicBezTo>
                  <a:pt x="127" y="251"/>
                  <a:pt x="109" y="232"/>
                  <a:pt x="109" y="210"/>
                </a:cubicBezTo>
                <a:close/>
                <a:moveTo>
                  <a:pt x="354" y="390"/>
                </a:moveTo>
                <a:cubicBezTo>
                  <a:pt x="354" y="412"/>
                  <a:pt x="336" y="431"/>
                  <a:pt x="313" y="431"/>
                </a:cubicBezTo>
                <a:cubicBezTo>
                  <a:pt x="290" y="431"/>
                  <a:pt x="272" y="412"/>
                  <a:pt x="272" y="390"/>
                </a:cubicBezTo>
                <a:cubicBezTo>
                  <a:pt x="272" y="367"/>
                  <a:pt x="290" y="349"/>
                  <a:pt x="313" y="349"/>
                </a:cubicBezTo>
                <a:cubicBezTo>
                  <a:pt x="336" y="349"/>
                  <a:pt x="354" y="367"/>
                  <a:pt x="354" y="390"/>
                </a:cubicBezTo>
                <a:close/>
                <a:moveTo>
                  <a:pt x="429" y="206"/>
                </a:moveTo>
                <a:cubicBezTo>
                  <a:pt x="406" y="206"/>
                  <a:pt x="388" y="188"/>
                  <a:pt x="388" y="165"/>
                </a:cubicBezTo>
                <a:cubicBezTo>
                  <a:pt x="388" y="143"/>
                  <a:pt x="406" y="124"/>
                  <a:pt x="429" y="124"/>
                </a:cubicBezTo>
                <a:cubicBezTo>
                  <a:pt x="451" y="124"/>
                  <a:pt x="470" y="143"/>
                  <a:pt x="470" y="165"/>
                </a:cubicBezTo>
                <a:cubicBezTo>
                  <a:pt x="470" y="188"/>
                  <a:pt x="451" y="206"/>
                  <a:pt x="429" y="206"/>
                </a:cubicBezTo>
                <a:close/>
                <a:moveTo>
                  <a:pt x="669" y="261"/>
                </a:moveTo>
                <a:cubicBezTo>
                  <a:pt x="669" y="284"/>
                  <a:pt x="651" y="302"/>
                  <a:pt x="628" y="302"/>
                </a:cubicBezTo>
                <a:cubicBezTo>
                  <a:pt x="606" y="302"/>
                  <a:pt x="587" y="284"/>
                  <a:pt x="587" y="261"/>
                </a:cubicBezTo>
                <a:cubicBezTo>
                  <a:pt x="587" y="239"/>
                  <a:pt x="606" y="220"/>
                  <a:pt x="628" y="220"/>
                </a:cubicBezTo>
                <a:cubicBezTo>
                  <a:pt x="651" y="220"/>
                  <a:pt x="669" y="239"/>
                  <a:pt x="669" y="261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3196" tIns="21598" rIns="43196" bIns="21598"/>
          <a:lstStyle/>
          <a:p>
            <a:pPr defTabSz="5759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34" kern="0">
              <a:solidFill>
                <a:srgbClr val="FFFFFF"/>
              </a:solidFill>
              <a:latin typeface="Open Sans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вертикальный 1"/>
          <p:cNvSpPr/>
          <p:nvPr/>
        </p:nvSpPr>
        <p:spPr>
          <a:xfrm>
            <a:off x="674688" y="658813"/>
            <a:ext cx="10987087" cy="5816600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Hodisalarni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ilmiy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jihatdan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tushuntirish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kompetensiyasi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texnologiyalar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tabiiy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hodisa-jarayonlarning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izohlarini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bilish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taklif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qilish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baholashdan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iborat</a:t>
            </a:r>
            <a:r>
              <a:rPr lang="en-US" sz="5400" b="1" dirty="0">
                <a:solidFill>
                  <a:srgbClr val="002060"/>
                </a:solidFill>
                <a:cs typeface="Arial" panose="020B0604020202020204" pitchFamily="34" charset="0"/>
              </a:rPr>
              <a:t>. 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65638" y="2593975"/>
            <a:ext cx="1358900" cy="1358900"/>
            <a:chOff x="3994149" y="2298699"/>
            <a:chExt cx="1018542" cy="101854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994149" y="2298699"/>
              <a:ext cx="1018542" cy="1018542"/>
            </a:xfrm>
            <a:prstGeom prst="ellipse">
              <a:avLst/>
            </a:prstGeom>
            <a:solidFill>
              <a:schemeClr val="accent3">
                <a:alpha val="91000"/>
              </a:schemeClr>
            </a:solidFill>
            <a:ln w="952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1544" name="Group 17"/>
            <p:cNvGrpSpPr>
              <a:grpSpLocks/>
            </p:cNvGrpSpPr>
            <p:nvPr/>
          </p:nvGrpSpPr>
          <p:grpSpPr bwMode="auto">
            <a:xfrm>
              <a:off x="4244342" y="2545759"/>
              <a:ext cx="518158" cy="524424"/>
              <a:chOff x="4525886" y="4183659"/>
              <a:chExt cx="558217" cy="564967"/>
            </a:xfrm>
          </p:grpSpPr>
          <p:sp>
            <p:nvSpPr>
              <p:cNvPr id="21545" name="Oval 55"/>
              <p:cNvSpPr>
                <a:spLocks noChangeArrowheads="1"/>
              </p:cNvSpPr>
              <p:nvPr/>
            </p:nvSpPr>
            <p:spPr bwMode="auto">
              <a:xfrm>
                <a:off x="4525886" y="4387874"/>
                <a:ext cx="324888" cy="110546"/>
              </a:xfrm>
              <a:prstGeom prst="ellips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546" name="Freeform 56"/>
              <p:cNvSpPr>
                <a:spLocks/>
              </p:cNvSpPr>
              <p:nvPr/>
            </p:nvSpPr>
            <p:spPr bwMode="auto">
              <a:xfrm>
                <a:off x="4525886" y="4443569"/>
                <a:ext cx="324888" cy="305057"/>
              </a:xfrm>
              <a:custGeom>
                <a:avLst/>
                <a:gdLst>
                  <a:gd name="T0" fmla="*/ 2147483647 w 326"/>
                  <a:gd name="T1" fmla="*/ 0 h 306"/>
                  <a:gd name="T2" fmla="*/ 2147483647 w 326"/>
                  <a:gd name="T3" fmla="*/ 2147483647 h 306"/>
                  <a:gd name="T4" fmla="*/ 2147483647 w 326"/>
                  <a:gd name="T5" fmla="*/ 2147483647 h 306"/>
                  <a:gd name="T6" fmla="*/ 0 w 326"/>
                  <a:gd name="T7" fmla="*/ 2147483647 h 306"/>
                  <a:gd name="T8" fmla="*/ 0 w 326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306"/>
                  <a:gd name="T17" fmla="*/ 326 w 326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306">
                    <a:moveTo>
                      <a:pt x="326" y="0"/>
                    </a:move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6" y="281"/>
                      <a:pt x="253" y="306"/>
                      <a:pt x="163" y="306"/>
                    </a:cubicBezTo>
                    <a:cubicBezTo>
                      <a:pt x="73" y="306"/>
                      <a:pt x="0" y="281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7" name="Freeform 57"/>
              <p:cNvSpPr>
                <a:spLocks/>
              </p:cNvSpPr>
              <p:nvPr/>
            </p:nvSpPr>
            <p:spPr bwMode="auto">
              <a:xfrm>
                <a:off x="4525886" y="4612342"/>
                <a:ext cx="324888" cy="55695"/>
              </a:xfrm>
              <a:custGeom>
                <a:avLst/>
                <a:gdLst>
                  <a:gd name="T0" fmla="*/ 2147483647 w 326"/>
                  <a:gd name="T1" fmla="*/ 0 h 56"/>
                  <a:gd name="T2" fmla="*/ 2147483647 w 326"/>
                  <a:gd name="T3" fmla="*/ 2147483647 h 56"/>
                  <a:gd name="T4" fmla="*/ 0 w 326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6"/>
                  <a:gd name="T11" fmla="*/ 326 w 326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6">
                    <a:moveTo>
                      <a:pt x="326" y="0"/>
                    </a:moveTo>
                    <a:cubicBezTo>
                      <a:pt x="326" y="31"/>
                      <a:pt x="253" y="56"/>
                      <a:pt x="163" y="56"/>
                    </a:cubicBezTo>
                    <a:cubicBezTo>
                      <a:pt x="73" y="56"/>
                      <a:pt x="0" y="31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8" name="Freeform 58"/>
              <p:cNvSpPr>
                <a:spLocks/>
              </p:cNvSpPr>
              <p:nvPr/>
            </p:nvSpPr>
            <p:spPr bwMode="auto">
              <a:xfrm>
                <a:off x="4525886" y="4532597"/>
                <a:ext cx="324888" cy="54851"/>
              </a:xfrm>
              <a:custGeom>
                <a:avLst/>
                <a:gdLst>
                  <a:gd name="T0" fmla="*/ 2147483647 w 326"/>
                  <a:gd name="T1" fmla="*/ 0 h 55"/>
                  <a:gd name="T2" fmla="*/ 2147483647 w 326"/>
                  <a:gd name="T3" fmla="*/ 2147483647 h 55"/>
                  <a:gd name="T4" fmla="*/ 0 w 326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5"/>
                  <a:gd name="T11" fmla="*/ 326 w 326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9" name="Oval 59"/>
              <p:cNvSpPr>
                <a:spLocks noChangeArrowheads="1"/>
              </p:cNvSpPr>
              <p:nvPr/>
            </p:nvSpPr>
            <p:spPr bwMode="auto">
              <a:xfrm>
                <a:off x="4759215" y="4183659"/>
                <a:ext cx="324888" cy="109702"/>
              </a:xfrm>
              <a:prstGeom prst="ellips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550" name="Line 60"/>
              <p:cNvSpPr>
                <a:spLocks noChangeShapeType="1"/>
              </p:cNvSpPr>
              <p:nvPr/>
            </p:nvSpPr>
            <p:spPr bwMode="auto">
              <a:xfrm flipV="1">
                <a:off x="4759215" y="4238510"/>
                <a:ext cx="0" cy="155271"/>
              </a:xfrm>
              <a:prstGeom prst="line">
                <a:avLst/>
              </a:prstGeom>
              <a:noFill/>
              <a:ln w="1905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51" name="Freeform 61"/>
              <p:cNvSpPr>
                <a:spLocks/>
              </p:cNvSpPr>
              <p:nvPr/>
            </p:nvSpPr>
            <p:spPr bwMode="auto">
              <a:xfrm>
                <a:off x="4850774" y="4238510"/>
                <a:ext cx="233329" cy="400414"/>
              </a:xfrm>
              <a:custGeom>
                <a:avLst/>
                <a:gdLst>
                  <a:gd name="T0" fmla="*/ 2147483647 w 234"/>
                  <a:gd name="T1" fmla="*/ 0 h 402"/>
                  <a:gd name="T2" fmla="*/ 2147483647 w 234"/>
                  <a:gd name="T3" fmla="*/ 2147483647 h 402"/>
                  <a:gd name="T4" fmla="*/ 2147483647 w 234"/>
                  <a:gd name="T5" fmla="*/ 2147483647 h 402"/>
                  <a:gd name="T6" fmla="*/ 0 w 234"/>
                  <a:gd name="T7" fmla="*/ 2147483647 h 4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402"/>
                  <a:gd name="T14" fmla="*/ 234 w 234"/>
                  <a:gd name="T15" fmla="*/ 402 h 4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402">
                    <a:moveTo>
                      <a:pt x="234" y="0"/>
                    </a:moveTo>
                    <a:cubicBezTo>
                      <a:pt x="234" y="347"/>
                      <a:pt x="234" y="347"/>
                      <a:pt x="234" y="347"/>
                    </a:cubicBezTo>
                    <a:cubicBezTo>
                      <a:pt x="234" y="377"/>
                      <a:pt x="161" y="402"/>
                      <a:pt x="71" y="402"/>
                    </a:cubicBezTo>
                    <a:cubicBezTo>
                      <a:pt x="46" y="402"/>
                      <a:pt x="22" y="400"/>
                      <a:pt x="0" y="397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52" name="Freeform 62"/>
              <p:cNvSpPr>
                <a:spLocks/>
              </p:cNvSpPr>
              <p:nvPr/>
            </p:nvSpPr>
            <p:spPr bwMode="auto">
              <a:xfrm>
                <a:off x="4850774" y="4503483"/>
                <a:ext cx="233329" cy="54851"/>
              </a:xfrm>
              <a:custGeom>
                <a:avLst/>
                <a:gdLst>
                  <a:gd name="T0" fmla="*/ 2147483647 w 234"/>
                  <a:gd name="T1" fmla="*/ 0 h 55"/>
                  <a:gd name="T2" fmla="*/ 2147483647 w 234"/>
                  <a:gd name="T3" fmla="*/ 2147483647 h 55"/>
                  <a:gd name="T4" fmla="*/ 0 w 234"/>
                  <a:gd name="T5" fmla="*/ 2147483647 h 55"/>
                  <a:gd name="T6" fmla="*/ 0 60000 65536"/>
                  <a:gd name="T7" fmla="*/ 0 60000 65536"/>
                  <a:gd name="T8" fmla="*/ 0 60000 65536"/>
                  <a:gd name="T9" fmla="*/ 0 w 234"/>
                  <a:gd name="T10" fmla="*/ 0 h 55"/>
                  <a:gd name="T11" fmla="*/ 234 w 234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4" h="55">
                    <a:moveTo>
                      <a:pt x="234" y="0"/>
                    </a:moveTo>
                    <a:cubicBezTo>
                      <a:pt x="234" y="30"/>
                      <a:pt x="161" y="55"/>
                      <a:pt x="71" y="55"/>
                    </a:cubicBezTo>
                    <a:cubicBezTo>
                      <a:pt x="46" y="55"/>
                      <a:pt x="22" y="53"/>
                      <a:pt x="0" y="5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53" name="Freeform 63"/>
              <p:cNvSpPr>
                <a:spLocks/>
              </p:cNvSpPr>
              <p:nvPr/>
            </p:nvSpPr>
            <p:spPr bwMode="auto">
              <a:xfrm>
                <a:off x="4850774" y="4417831"/>
                <a:ext cx="233329" cy="55695"/>
              </a:xfrm>
              <a:custGeom>
                <a:avLst/>
                <a:gdLst>
                  <a:gd name="T0" fmla="*/ 2147483647 w 234"/>
                  <a:gd name="T1" fmla="*/ 0 h 56"/>
                  <a:gd name="T2" fmla="*/ 2147483647 w 234"/>
                  <a:gd name="T3" fmla="*/ 2147483647 h 56"/>
                  <a:gd name="T4" fmla="*/ 0 w 234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234"/>
                  <a:gd name="T10" fmla="*/ 0 h 56"/>
                  <a:gd name="T11" fmla="*/ 234 w 23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4" h="56">
                    <a:moveTo>
                      <a:pt x="234" y="0"/>
                    </a:moveTo>
                    <a:cubicBezTo>
                      <a:pt x="234" y="31"/>
                      <a:pt x="161" y="56"/>
                      <a:pt x="71" y="56"/>
                    </a:cubicBezTo>
                    <a:cubicBezTo>
                      <a:pt x="46" y="56"/>
                      <a:pt x="22" y="54"/>
                      <a:pt x="0" y="5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54" name="Freeform 64"/>
              <p:cNvSpPr>
                <a:spLocks/>
              </p:cNvSpPr>
              <p:nvPr/>
            </p:nvSpPr>
            <p:spPr bwMode="auto">
              <a:xfrm>
                <a:off x="4759215" y="4333023"/>
                <a:ext cx="324888" cy="54851"/>
              </a:xfrm>
              <a:custGeom>
                <a:avLst/>
                <a:gdLst>
                  <a:gd name="T0" fmla="*/ 2147483647 w 326"/>
                  <a:gd name="T1" fmla="*/ 0 h 55"/>
                  <a:gd name="T2" fmla="*/ 2147483647 w 326"/>
                  <a:gd name="T3" fmla="*/ 2147483647 h 55"/>
                  <a:gd name="T4" fmla="*/ 0 w 326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55"/>
                  <a:gd name="T11" fmla="*/ 326 w 326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87650" y="3568700"/>
            <a:ext cx="1357313" cy="1358900"/>
            <a:chOff x="2412999" y="2813051"/>
            <a:chExt cx="1018542" cy="101854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412999" y="2813051"/>
              <a:ext cx="1018542" cy="1018540"/>
            </a:xfrm>
            <a:prstGeom prst="ellipse">
              <a:avLst/>
            </a:prstGeom>
            <a:solidFill>
              <a:schemeClr val="accent2">
                <a:alpha val="91000"/>
              </a:schemeClr>
            </a:solidFill>
            <a:ln w="952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1538" name="Group 28"/>
            <p:cNvGrpSpPr>
              <a:grpSpLocks/>
            </p:cNvGrpSpPr>
            <p:nvPr/>
          </p:nvGrpSpPr>
          <p:grpSpPr bwMode="auto">
            <a:xfrm>
              <a:off x="2744884" y="3025141"/>
              <a:ext cx="354772" cy="530860"/>
              <a:chOff x="1068574" y="2664703"/>
              <a:chExt cx="461594" cy="690703"/>
            </a:xfrm>
          </p:grpSpPr>
          <p:sp>
            <p:nvSpPr>
              <p:cNvPr id="21539" name="Freeform 65"/>
              <p:cNvSpPr>
                <a:spLocks/>
              </p:cNvSpPr>
              <p:nvPr/>
            </p:nvSpPr>
            <p:spPr bwMode="auto">
              <a:xfrm>
                <a:off x="1100219" y="2741495"/>
                <a:ext cx="422776" cy="467501"/>
              </a:xfrm>
              <a:custGeom>
                <a:avLst/>
                <a:gdLst>
                  <a:gd name="T0" fmla="*/ 2147483647 w 424"/>
                  <a:gd name="T1" fmla="*/ 2147483647 h 469"/>
                  <a:gd name="T2" fmla="*/ 0 w 424"/>
                  <a:gd name="T3" fmla="*/ 2147483647 h 469"/>
                  <a:gd name="T4" fmla="*/ 2147483647 w 424"/>
                  <a:gd name="T5" fmla="*/ 0 h 469"/>
                  <a:gd name="T6" fmla="*/ 2147483647 w 424"/>
                  <a:gd name="T7" fmla="*/ 2147483647 h 469"/>
                  <a:gd name="T8" fmla="*/ 2147483647 w 424"/>
                  <a:gd name="T9" fmla="*/ 2147483647 h 469"/>
                  <a:gd name="T10" fmla="*/ 2147483647 w 424"/>
                  <a:gd name="T11" fmla="*/ 2147483647 h 469"/>
                  <a:gd name="T12" fmla="*/ 2147483647 w 424"/>
                  <a:gd name="T13" fmla="*/ 2147483647 h 469"/>
                  <a:gd name="T14" fmla="*/ 2147483647 w 424"/>
                  <a:gd name="T15" fmla="*/ 2147483647 h 469"/>
                  <a:gd name="T16" fmla="*/ 2147483647 w 424"/>
                  <a:gd name="T17" fmla="*/ 2147483647 h 469"/>
                  <a:gd name="T18" fmla="*/ 2147483647 w 424"/>
                  <a:gd name="T19" fmla="*/ 2147483647 h 469"/>
                  <a:gd name="T20" fmla="*/ 2147483647 w 424"/>
                  <a:gd name="T21" fmla="*/ 2147483647 h 4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4"/>
                  <a:gd name="T34" fmla="*/ 0 h 469"/>
                  <a:gd name="T35" fmla="*/ 424 w 424"/>
                  <a:gd name="T36" fmla="*/ 469 h 4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4" h="469">
                    <a:moveTo>
                      <a:pt x="49" y="469"/>
                    </a:moveTo>
                    <a:cubicBezTo>
                      <a:pt x="88" y="369"/>
                      <a:pt x="0" y="313"/>
                      <a:pt x="0" y="202"/>
                    </a:cubicBezTo>
                    <a:cubicBezTo>
                      <a:pt x="0" y="91"/>
                      <a:pt x="110" y="0"/>
                      <a:pt x="226" y="0"/>
                    </a:cubicBezTo>
                    <a:cubicBezTo>
                      <a:pt x="270" y="0"/>
                      <a:pt x="312" y="26"/>
                      <a:pt x="306" y="55"/>
                    </a:cubicBezTo>
                    <a:cubicBezTo>
                      <a:pt x="329" y="68"/>
                      <a:pt x="403" y="119"/>
                      <a:pt x="424" y="173"/>
                    </a:cubicBezTo>
                    <a:cubicBezTo>
                      <a:pt x="388" y="193"/>
                      <a:pt x="388" y="193"/>
                      <a:pt x="388" y="193"/>
                    </a:cubicBezTo>
                    <a:cubicBezTo>
                      <a:pt x="388" y="193"/>
                      <a:pt x="364" y="227"/>
                      <a:pt x="354" y="222"/>
                    </a:cubicBezTo>
                    <a:cubicBezTo>
                      <a:pt x="344" y="218"/>
                      <a:pt x="312" y="199"/>
                      <a:pt x="298" y="199"/>
                    </a:cubicBezTo>
                    <a:cubicBezTo>
                      <a:pt x="283" y="199"/>
                      <a:pt x="278" y="210"/>
                      <a:pt x="245" y="210"/>
                    </a:cubicBezTo>
                    <a:cubicBezTo>
                      <a:pt x="235" y="210"/>
                      <a:pt x="214" y="212"/>
                      <a:pt x="214" y="212"/>
                    </a:cubicBezTo>
                    <a:cubicBezTo>
                      <a:pt x="214" y="212"/>
                      <a:pt x="356" y="376"/>
                      <a:pt x="356" y="469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0" name="Freeform 66"/>
              <p:cNvSpPr>
                <a:spLocks/>
              </p:cNvSpPr>
              <p:nvPr/>
            </p:nvSpPr>
            <p:spPr bwMode="auto">
              <a:xfrm>
                <a:off x="1228909" y="2664703"/>
                <a:ext cx="94935" cy="98732"/>
              </a:xfrm>
              <a:custGeom>
                <a:avLst/>
                <a:gdLst>
                  <a:gd name="T0" fmla="*/ 0 w 95"/>
                  <a:gd name="T1" fmla="*/ 2147483647 h 99"/>
                  <a:gd name="T2" fmla="*/ 2147483647 w 95"/>
                  <a:gd name="T3" fmla="*/ 0 h 99"/>
                  <a:gd name="T4" fmla="*/ 2147483647 w 95"/>
                  <a:gd name="T5" fmla="*/ 2147483647 h 99"/>
                  <a:gd name="T6" fmla="*/ 0 60000 65536"/>
                  <a:gd name="T7" fmla="*/ 0 60000 65536"/>
                  <a:gd name="T8" fmla="*/ 0 60000 65536"/>
                  <a:gd name="T9" fmla="*/ 0 w 95"/>
                  <a:gd name="T10" fmla="*/ 0 h 99"/>
                  <a:gd name="T11" fmla="*/ 95 w 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" h="99">
                    <a:moveTo>
                      <a:pt x="0" y="99"/>
                    </a:moveTo>
                    <a:cubicBezTo>
                      <a:pt x="0" y="99"/>
                      <a:pt x="18" y="5"/>
                      <a:pt x="92" y="0"/>
                    </a:cubicBezTo>
                    <a:cubicBezTo>
                      <a:pt x="95" y="28"/>
                      <a:pt x="92" y="77"/>
                      <a:pt x="92" y="77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1" name="Freeform 67"/>
              <p:cNvSpPr>
                <a:spLocks/>
              </p:cNvSpPr>
              <p:nvPr/>
            </p:nvSpPr>
            <p:spPr bwMode="auto">
              <a:xfrm>
                <a:off x="1091359" y="3208996"/>
                <a:ext cx="415603" cy="69619"/>
              </a:xfrm>
              <a:custGeom>
                <a:avLst/>
                <a:gdLst>
                  <a:gd name="T0" fmla="*/ 2147483647 w 417"/>
                  <a:gd name="T1" fmla="*/ 2147483647 h 70"/>
                  <a:gd name="T2" fmla="*/ 0 w 417"/>
                  <a:gd name="T3" fmla="*/ 2147483647 h 70"/>
                  <a:gd name="T4" fmla="*/ 2147483647 w 417"/>
                  <a:gd name="T5" fmla="*/ 0 h 70"/>
                  <a:gd name="T6" fmla="*/ 2147483647 w 417"/>
                  <a:gd name="T7" fmla="*/ 0 h 70"/>
                  <a:gd name="T8" fmla="*/ 2147483647 w 417"/>
                  <a:gd name="T9" fmla="*/ 2147483647 h 70"/>
                  <a:gd name="T10" fmla="*/ 2147483647 w 417"/>
                  <a:gd name="T11" fmla="*/ 2147483647 h 70"/>
                  <a:gd name="T12" fmla="*/ 2147483647 w 417"/>
                  <a:gd name="T13" fmla="*/ 2147483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"/>
                  <a:gd name="T22" fmla="*/ 0 h 70"/>
                  <a:gd name="T23" fmla="*/ 417 w 417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" h="70">
                    <a:moveTo>
                      <a:pt x="35" y="70"/>
                    </a:moveTo>
                    <a:cubicBezTo>
                      <a:pt x="16" y="70"/>
                      <a:pt x="0" y="5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1" y="0"/>
                      <a:pt x="417" y="15"/>
                      <a:pt x="417" y="35"/>
                    </a:cubicBezTo>
                    <a:cubicBezTo>
                      <a:pt x="417" y="55"/>
                      <a:pt x="401" y="70"/>
                      <a:pt x="381" y="70"/>
                    </a:cubicBezTo>
                    <a:lnTo>
                      <a:pt x="35" y="7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42" name="Freeform 68"/>
              <p:cNvSpPr>
                <a:spLocks/>
              </p:cNvSpPr>
              <p:nvPr/>
            </p:nvSpPr>
            <p:spPr bwMode="auto">
              <a:xfrm>
                <a:off x="1068574" y="3278614"/>
                <a:ext cx="461594" cy="76792"/>
              </a:xfrm>
              <a:custGeom>
                <a:avLst/>
                <a:gdLst>
                  <a:gd name="T0" fmla="*/ 2147483647 w 463"/>
                  <a:gd name="T1" fmla="*/ 2147483647 h 77"/>
                  <a:gd name="T2" fmla="*/ 0 w 463"/>
                  <a:gd name="T3" fmla="*/ 2147483647 h 77"/>
                  <a:gd name="T4" fmla="*/ 2147483647 w 463"/>
                  <a:gd name="T5" fmla="*/ 0 h 77"/>
                  <a:gd name="T6" fmla="*/ 2147483647 w 463"/>
                  <a:gd name="T7" fmla="*/ 0 h 77"/>
                  <a:gd name="T8" fmla="*/ 2147483647 w 463"/>
                  <a:gd name="T9" fmla="*/ 2147483647 h 77"/>
                  <a:gd name="T10" fmla="*/ 2147483647 w 463"/>
                  <a:gd name="T11" fmla="*/ 2147483647 h 77"/>
                  <a:gd name="T12" fmla="*/ 2147483647 w 463"/>
                  <a:gd name="T13" fmla="*/ 2147483647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3"/>
                  <a:gd name="T22" fmla="*/ 0 h 77"/>
                  <a:gd name="T23" fmla="*/ 463 w 463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3" h="77">
                    <a:moveTo>
                      <a:pt x="38" y="77"/>
                    </a:moveTo>
                    <a:cubicBezTo>
                      <a:pt x="17" y="77"/>
                      <a:pt x="0" y="60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46" y="0"/>
                      <a:pt x="463" y="18"/>
                      <a:pt x="463" y="39"/>
                    </a:cubicBezTo>
                    <a:cubicBezTo>
                      <a:pt x="463" y="60"/>
                      <a:pt x="446" y="77"/>
                      <a:pt x="425" y="77"/>
                    </a:cubicBezTo>
                    <a:lnTo>
                      <a:pt x="38" y="77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823200" y="646113"/>
            <a:ext cx="1357313" cy="1357312"/>
            <a:chOff x="6511020" y="404125"/>
            <a:chExt cx="1018542" cy="101854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511020" y="404125"/>
              <a:ext cx="1018542" cy="1018540"/>
            </a:xfrm>
            <a:prstGeom prst="ellipse">
              <a:avLst/>
            </a:prstGeom>
            <a:solidFill>
              <a:schemeClr val="accent5">
                <a:alpha val="91000"/>
              </a:schemeClr>
            </a:solidFill>
            <a:ln w="952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1536" name="Freeform 29"/>
            <p:cNvSpPr>
              <a:spLocks/>
            </p:cNvSpPr>
            <p:nvPr/>
          </p:nvSpPr>
          <p:spPr bwMode="auto">
            <a:xfrm>
              <a:off x="6705600" y="666750"/>
              <a:ext cx="629382" cy="398038"/>
            </a:xfrm>
            <a:custGeom>
              <a:avLst/>
              <a:gdLst>
                <a:gd name="T0" fmla="*/ 2147483647 w 606"/>
                <a:gd name="T1" fmla="*/ 2147483647 h 383"/>
                <a:gd name="T2" fmla="*/ 2147483647 w 606"/>
                <a:gd name="T3" fmla="*/ 0 h 383"/>
                <a:gd name="T4" fmla="*/ 2147483647 w 606"/>
                <a:gd name="T5" fmla="*/ 2147483647 h 383"/>
                <a:gd name="T6" fmla="*/ 2147483647 w 606"/>
                <a:gd name="T7" fmla="*/ 2147483647 h 383"/>
                <a:gd name="T8" fmla="*/ 2147483647 w 606"/>
                <a:gd name="T9" fmla="*/ 2147483647 h 383"/>
                <a:gd name="T10" fmla="*/ 0 w 606"/>
                <a:gd name="T11" fmla="*/ 2147483647 h 383"/>
                <a:gd name="T12" fmla="*/ 2147483647 w 606"/>
                <a:gd name="T13" fmla="*/ 2147483647 h 383"/>
                <a:gd name="T14" fmla="*/ 2147483647 w 606"/>
                <a:gd name="T15" fmla="*/ 2147483647 h 383"/>
                <a:gd name="T16" fmla="*/ 2147483647 w 606"/>
                <a:gd name="T17" fmla="*/ 2147483647 h 383"/>
                <a:gd name="T18" fmla="*/ 2147483647 w 606"/>
                <a:gd name="T19" fmla="*/ 2147483647 h 383"/>
                <a:gd name="T20" fmla="*/ 2147483647 w 606"/>
                <a:gd name="T21" fmla="*/ 2147483647 h 3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6"/>
                <a:gd name="T34" fmla="*/ 0 h 383"/>
                <a:gd name="T35" fmla="*/ 606 w 606"/>
                <a:gd name="T36" fmla="*/ 383 h 3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6" h="383">
                  <a:moveTo>
                    <a:pt x="514" y="160"/>
                  </a:moveTo>
                  <a:cubicBezTo>
                    <a:pt x="511" y="72"/>
                    <a:pt x="443" y="0"/>
                    <a:pt x="363" y="0"/>
                  </a:cubicBezTo>
                  <a:cubicBezTo>
                    <a:pt x="308" y="0"/>
                    <a:pt x="263" y="30"/>
                    <a:pt x="236" y="75"/>
                  </a:cubicBezTo>
                  <a:cubicBezTo>
                    <a:pt x="223" y="70"/>
                    <a:pt x="211" y="67"/>
                    <a:pt x="198" y="67"/>
                  </a:cubicBezTo>
                  <a:cubicBezTo>
                    <a:pt x="146" y="67"/>
                    <a:pt x="105" y="107"/>
                    <a:pt x="105" y="157"/>
                  </a:cubicBezTo>
                  <a:cubicBezTo>
                    <a:pt x="48" y="160"/>
                    <a:pt x="0" y="210"/>
                    <a:pt x="0" y="270"/>
                  </a:cubicBezTo>
                  <a:cubicBezTo>
                    <a:pt x="0" y="333"/>
                    <a:pt x="48" y="383"/>
                    <a:pt x="108" y="383"/>
                  </a:cubicBezTo>
                  <a:cubicBezTo>
                    <a:pt x="108" y="383"/>
                    <a:pt x="110" y="383"/>
                    <a:pt x="113" y="383"/>
                  </a:cubicBezTo>
                  <a:cubicBezTo>
                    <a:pt x="506" y="383"/>
                    <a:pt x="506" y="383"/>
                    <a:pt x="506" y="383"/>
                  </a:cubicBezTo>
                  <a:cubicBezTo>
                    <a:pt x="561" y="380"/>
                    <a:pt x="606" y="330"/>
                    <a:pt x="606" y="270"/>
                  </a:cubicBezTo>
                  <a:cubicBezTo>
                    <a:pt x="606" y="212"/>
                    <a:pt x="566" y="167"/>
                    <a:pt x="514" y="160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/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109663" y="4543425"/>
            <a:ext cx="1357312" cy="1358900"/>
            <a:chOff x="807765" y="1727021"/>
            <a:chExt cx="1229366" cy="1229366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07765" y="1727021"/>
              <a:ext cx="1229366" cy="1229366"/>
            </a:xfrm>
            <a:prstGeom prst="ellipse">
              <a:avLst/>
            </a:prstGeom>
            <a:solidFill>
              <a:schemeClr val="accent1">
                <a:alpha val="91000"/>
              </a:schemeClr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1528" name="Group 34"/>
            <p:cNvGrpSpPr>
              <a:grpSpLocks/>
            </p:cNvGrpSpPr>
            <p:nvPr/>
          </p:nvGrpSpPr>
          <p:grpSpPr bwMode="auto">
            <a:xfrm>
              <a:off x="1154010" y="2064698"/>
              <a:ext cx="536876" cy="554012"/>
              <a:chOff x="4224785" y="1773473"/>
              <a:chExt cx="381476" cy="393651"/>
            </a:xfrm>
          </p:grpSpPr>
          <p:sp>
            <p:nvSpPr>
              <p:cNvPr id="21529" name="Rectangle 49"/>
              <p:cNvSpPr>
                <a:spLocks noChangeArrowheads="1"/>
              </p:cNvSpPr>
              <p:nvPr/>
            </p:nvSpPr>
            <p:spPr bwMode="auto">
              <a:xfrm>
                <a:off x="4333778" y="1773473"/>
                <a:ext cx="158852" cy="38264"/>
              </a:xfrm>
              <a:prstGeom prst="rect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530" name="Freeform 50"/>
              <p:cNvSpPr>
                <a:spLocks/>
              </p:cNvSpPr>
              <p:nvPr/>
            </p:nvSpPr>
            <p:spPr bwMode="auto">
              <a:xfrm>
                <a:off x="4224785" y="1811737"/>
                <a:ext cx="381476" cy="355387"/>
              </a:xfrm>
              <a:custGeom>
                <a:avLst/>
                <a:gdLst>
                  <a:gd name="T0" fmla="*/ 2147483647 w 557"/>
                  <a:gd name="T1" fmla="*/ 2147483647 h 519"/>
                  <a:gd name="T2" fmla="*/ 2147483647 w 557"/>
                  <a:gd name="T3" fmla="*/ 2147483647 h 519"/>
                  <a:gd name="T4" fmla="*/ 2147483647 w 557"/>
                  <a:gd name="T5" fmla="*/ 0 h 519"/>
                  <a:gd name="T6" fmla="*/ 2147483647 w 557"/>
                  <a:gd name="T7" fmla="*/ 0 h 519"/>
                  <a:gd name="T8" fmla="*/ 2147483647 w 557"/>
                  <a:gd name="T9" fmla="*/ 2147483647 h 519"/>
                  <a:gd name="T10" fmla="*/ 2147483647 w 557"/>
                  <a:gd name="T11" fmla="*/ 2147483647 h 519"/>
                  <a:gd name="T12" fmla="*/ 2147483647 w 557"/>
                  <a:gd name="T13" fmla="*/ 2147483647 h 519"/>
                  <a:gd name="T14" fmla="*/ 2147483647 w 557"/>
                  <a:gd name="T15" fmla="*/ 2147483647 h 519"/>
                  <a:gd name="T16" fmla="*/ 2147483647 w 557"/>
                  <a:gd name="T17" fmla="*/ 2147483647 h 5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7"/>
                  <a:gd name="T28" fmla="*/ 0 h 519"/>
                  <a:gd name="T29" fmla="*/ 557 w 557"/>
                  <a:gd name="T30" fmla="*/ 519 h 5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7" h="519">
                    <a:moveTo>
                      <a:pt x="525" y="399"/>
                    </a:moveTo>
                    <a:cubicBezTo>
                      <a:pt x="362" y="67"/>
                      <a:pt x="362" y="67"/>
                      <a:pt x="362" y="6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32" y="399"/>
                      <a:pt x="32" y="399"/>
                      <a:pt x="32" y="399"/>
                    </a:cubicBezTo>
                    <a:cubicBezTo>
                      <a:pt x="6" y="460"/>
                      <a:pt x="0" y="519"/>
                      <a:pt x="71" y="519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557" y="519"/>
                      <a:pt x="551" y="460"/>
                      <a:pt x="525" y="399"/>
                    </a:cubicBezTo>
                    <a:close/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31" name="Freeform 51"/>
              <p:cNvSpPr>
                <a:spLocks/>
              </p:cNvSpPr>
              <p:nvPr/>
            </p:nvSpPr>
            <p:spPr bwMode="auto">
              <a:xfrm>
                <a:off x="4316676" y="1996677"/>
                <a:ext cx="197115" cy="128705"/>
              </a:xfrm>
              <a:custGeom>
                <a:avLst/>
                <a:gdLst>
                  <a:gd name="T0" fmla="*/ 2147483647 w 288"/>
                  <a:gd name="T1" fmla="*/ 2147483647 h 188"/>
                  <a:gd name="T2" fmla="*/ 2147483647 w 288"/>
                  <a:gd name="T3" fmla="*/ 2147483647 h 188"/>
                  <a:gd name="T4" fmla="*/ 2147483647 w 288"/>
                  <a:gd name="T5" fmla="*/ 2147483647 h 188"/>
                  <a:gd name="T6" fmla="*/ 0 w 288"/>
                  <a:gd name="T7" fmla="*/ 2147483647 h 188"/>
                  <a:gd name="T8" fmla="*/ 2147483647 w 288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88"/>
                  <a:gd name="T17" fmla="*/ 288 w 28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88">
                    <a:moveTo>
                      <a:pt x="281" y="1"/>
                    </a:moveTo>
                    <a:cubicBezTo>
                      <a:pt x="286" y="15"/>
                      <a:pt x="288" y="29"/>
                      <a:pt x="288" y="44"/>
                    </a:cubicBezTo>
                    <a:cubicBezTo>
                      <a:pt x="288" y="124"/>
                      <a:pt x="223" y="188"/>
                      <a:pt x="144" y="188"/>
                    </a:cubicBezTo>
                    <a:cubicBezTo>
                      <a:pt x="65" y="188"/>
                      <a:pt x="0" y="124"/>
                      <a:pt x="0" y="44"/>
                    </a:cubicBezTo>
                    <a:cubicBezTo>
                      <a:pt x="0" y="29"/>
                      <a:pt x="3" y="14"/>
                      <a:pt x="7" y="0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32" name="Freeform 52"/>
              <p:cNvSpPr>
                <a:spLocks/>
              </p:cNvSpPr>
              <p:nvPr/>
            </p:nvSpPr>
            <p:spPr bwMode="auto">
              <a:xfrm>
                <a:off x="4321314" y="1997257"/>
                <a:ext cx="95949" cy="57685"/>
              </a:xfrm>
              <a:custGeom>
                <a:avLst/>
                <a:gdLst>
                  <a:gd name="T0" fmla="*/ 2147483647 w 140"/>
                  <a:gd name="T1" fmla="*/ 2147483647 h 84"/>
                  <a:gd name="T2" fmla="*/ 0 w 140"/>
                  <a:gd name="T3" fmla="*/ 0 h 84"/>
                  <a:gd name="T4" fmla="*/ 0 60000 65536"/>
                  <a:gd name="T5" fmla="*/ 0 60000 65536"/>
                  <a:gd name="T6" fmla="*/ 0 w 140"/>
                  <a:gd name="T7" fmla="*/ 0 h 84"/>
                  <a:gd name="T8" fmla="*/ 140 w 140"/>
                  <a:gd name="T9" fmla="*/ 84 h 8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0" h="84">
                    <a:moveTo>
                      <a:pt x="140" y="84"/>
                    </a:moveTo>
                    <a:cubicBezTo>
                      <a:pt x="111" y="35"/>
                      <a:pt x="59" y="3"/>
                      <a:pt x="0" y="0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33" name="Freeform 53"/>
              <p:cNvSpPr>
                <a:spLocks/>
              </p:cNvSpPr>
              <p:nvPr/>
            </p:nvSpPr>
            <p:spPr bwMode="auto">
              <a:xfrm>
                <a:off x="4400739" y="1997257"/>
                <a:ext cx="108413" cy="127545"/>
              </a:xfrm>
              <a:custGeom>
                <a:avLst/>
                <a:gdLst>
                  <a:gd name="T0" fmla="*/ 2147483647 w 158"/>
                  <a:gd name="T1" fmla="*/ 0 h 186"/>
                  <a:gd name="T2" fmla="*/ 0 w 158"/>
                  <a:gd name="T3" fmla="*/ 2147483647 h 186"/>
                  <a:gd name="T4" fmla="*/ 0 w 158"/>
                  <a:gd name="T5" fmla="*/ 2147483647 h 186"/>
                  <a:gd name="T6" fmla="*/ 0 60000 65536"/>
                  <a:gd name="T7" fmla="*/ 0 60000 65536"/>
                  <a:gd name="T8" fmla="*/ 0 60000 65536"/>
                  <a:gd name="T9" fmla="*/ 0 w 158"/>
                  <a:gd name="T10" fmla="*/ 0 h 186"/>
                  <a:gd name="T11" fmla="*/ 158 w 158"/>
                  <a:gd name="T12" fmla="*/ 186 h 1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" h="186">
                    <a:moveTo>
                      <a:pt x="158" y="0"/>
                    </a:moveTo>
                    <a:cubicBezTo>
                      <a:pt x="70" y="8"/>
                      <a:pt x="0" y="82"/>
                      <a:pt x="0" y="172"/>
                    </a:cubicBezTo>
                    <a:cubicBezTo>
                      <a:pt x="0" y="177"/>
                      <a:pt x="0" y="181"/>
                      <a:pt x="0" y="186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1534" name="Freeform 54"/>
              <p:cNvSpPr>
                <a:spLocks/>
              </p:cNvSpPr>
              <p:nvPr/>
            </p:nvSpPr>
            <p:spPr bwMode="auto">
              <a:xfrm>
                <a:off x="4369433" y="1928267"/>
                <a:ext cx="91021" cy="84064"/>
              </a:xfrm>
              <a:custGeom>
                <a:avLst/>
                <a:gdLst>
                  <a:gd name="T0" fmla="*/ 0 w 133"/>
                  <a:gd name="T1" fmla="*/ 2147483647 h 123"/>
                  <a:gd name="T2" fmla="*/ 2147483647 w 133"/>
                  <a:gd name="T3" fmla="*/ 0 h 123"/>
                  <a:gd name="T4" fmla="*/ 2147483647 w 133"/>
                  <a:gd name="T5" fmla="*/ 2147483647 h 123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123"/>
                  <a:gd name="T11" fmla="*/ 133 w 133"/>
                  <a:gd name="T12" fmla="*/ 123 h 1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123">
                    <a:moveTo>
                      <a:pt x="0" y="119"/>
                    </a:moveTo>
                    <a:cubicBezTo>
                      <a:pt x="7" y="47"/>
                      <a:pt x="56" y="0"/>
                      <a:pt x="67" y="0"/>
                    </a:cubicBezTo>
                    <a:cubicBezTo>
                      <a:pt x="78" y="0"/>
                      <a:pt x="120" y="51"/>
                      <a:pt x="133" y="123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754188" y="5619750"/>
            <a:ext cx="57261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lvl="1" algn="ctr"/>
            <a:r>
              <a:rPr lang="en-US" sz="2400" b="1">
                <a:latin typeface="Calibri" pitchFamily="34" charset="0"/>
              </a:rPr>
              <a:t>tabiiy yo‘nalishdagi fanlardan tegishli bilimlarni yodga olish va ulardan foydalanish;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732213" y="4470400"/>
            <a:ext cx="56673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izohlovchi modellar va tasvirlarni anglash, yaratish va ulardan foydalanish;</a:t>
            </a:r>
            <a:endParaRPr lang="ru-RU" sz="2400" b="1">
              <a:latin typeface="Calibri" pitchFamily="34" charset="0"/>
            </a:endParaRPr>
          </a:p>
          <a:p>
            <a:pPr algn="ctr"/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426075" y="3495675"/>
            <a:ext cx="44831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tegishli prognozlar qilish va asoslash;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105650" y="2522538"/>
            <a:ext cx="370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izohlovchi farazlarni taklif etish;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904288" y="900113"/>
            <a:ext cx="355282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ilmiy bilishning jamiyat uchun amaliy ahamiyatini tushuntirish.</a:t>
            </a:r>
            <a:endParaRPr lang="ru-RU" sz="2400" b="1">
              <a:latin typeface="Calibri" pitchFamily="34" charset="0"/>
            </a:endParaRPr>
          </a:p>
          <a:p>
            <a:pPr>
              <a:lnSpc>
                <a:spcPct val="89000"/>
              </a:lnSpc>
            </a:pPr>
            <a:endParaRPr lang="en-US" sz="1500" b="1">
              <a:latin typeface="Calibri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9650" y="4511675"/>
            <a:ext cx="514350" cy="514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62" name="Oval 61"/>
          <p:cNvSpPr/>
          <p:nvPr/>
        </p:nvSpPr>
        <p:spPr>
          <a:xfrm>
            <a:off x="2770188" y="3484563"/>
            <a:ext cx="512762" cy="512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63" name="Oval 62"/>
          <p:cNvSpPr/>
          <p:nvPr/>
        </p:nvSpPr>
        <p:spPr>
          <a:xfrm>
            <a:off x="4456113" y="2478088"/>
            <a:ext cx="512762" cy="512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65" name="Oval 64"/>
          <p:cNvSpPr/>
          <p:nvPr/>
        </p:nvSpPr>
        <p:spPr>
          <a:xfrm>
            <a:off x="7793038" y="571500"/>
            <a:ext cx="512762" cy="5127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371725" y="4611688"/>
            <a:ext cx="495300" cy="257175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70350" y="3632200"/>
            <a:ext cx="495300" cy="257175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743575" y="2647950"/>
            <a:ext cx="496888" cy="257175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443788" y="1668463"/>
            <a:ext cx="495300" cy="257175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0"/>
            <a:ext cx="59356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45719" rIns="121917" bIns="60958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Hodisalarni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ilmiy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jihatdan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tushuntirish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kompetensiyasi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quyidagi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ko‘nikmalar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namoyish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etiladi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14" name="Group 1"/>
          <p:cNvGrpSpPr/>
          <p:nvPr/>
        </p:nvGrpSpPr>
        <p:grpSpPr>
          <a:xfrm>
            <a:off x="6219635" y="1590236"/>
            <a:ext cx="1358056" cy="1358053"/>
            <a:chOff x="6144684" y="1620202"/>
            <a:chExt cx="1358056" cy="1358053"/>
          </a:xfrm>
          <a:solidFill>
            <a:schemeClr val="accent2"/>
          </a:solidFill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144684" y="1620202"/>
              <a:ext cx="1358056" cy="1358053"/>
            </a:xfrm>
            <a:prstGeom prst="ellipse">
              <a:avLst/>
            </a:prstGeom>
            <a:grpFill/>
            <a:ln w="9525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69"/>
            <p:cNvGrpSpPr/>
            <p:nvPr/>
          </p:nvGrpSpPr>
          <p:grpSpPr>
            <a:xfrm>
              <a:off x="6428004" y="1924704"/>
              <a:ext cx="814133" cy="766805"/>
              <a:chOff x="6493350" y="2532947"/>
              <a:chExt cx="493658" cy="464960"/>
            </a:xfrm>
            <a:grpFill/>
          </p:grpSpPr>
          <p:sp>
            <p:nvSpPr>
              <p:cNvPr id="71" name="Freeform 272"/>
              <p:cNvSpPr>
                <a:spLocks/>
              </p:cNvSpPr>
              <p:nvPr/>
            </p:nvSpPr>
            <p:spPr bwMode="auto">
              <a:xfrm>
                <a:off x="6493350" y="2697886"/>
                <a:ext cx="493658" cy="134792"/>
              </a:xfrm>
              <a:custGeom>
                <a:avLst/>
                <a:gdLst>
                  <a:gd name="T0" fmla="*/ 624 w 721"/>
                  <a:gd name="T1" fmla="*/ 166 h 197"/>
                  <a:gd name="T2" fmla="*/ 360 w 721"/>
                  <a:gd name="T3" fmla="*/ 197 h 197"/>
                  <a:gd name="T4" fmla="*/ 0 w 721"/>
                  <a:gd name="T5" fmla="*/ 99 h 197"/>
                  <a:gd name="T6" fmla="*/ 360 w 721"/>
                  <a:gd name="T7" fmla="*/ 0 h 197"/>
                  <a:gd name="T8" fmla="*/ 721 w 721"/>
                  <a:gd name="T9" fmla="*/ 99 h 197"/>
                  <a:gd name="T10" fmla="*/ 669 w 721"/>
                  <a:gd name="T11" fmla="*/ 14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97">
                    <a:moveTo>
                      <a:pt x="624" y="166"/>
                    </a:moveTo>
                    <a:cubicBezTo>
                      <a:pt x="558" y="185"/>
                      <a:pt x="465" y="197"/>
                      <a:pt x="360" y="197"/>
                    </a:cubicBezTo>
                    <a:cubicBezTo>
                      <a:pt x="161" y="197"/>
                      <a:pt x="0" y="153"/>
                      <a:pt x="0" y="99"/>
                    </a:cubicBezTo>
                    <a:cubicBezTo>
                      <a:pt x="0" y="44"/>
                      <a:pt x="161" y="0"/>
                      <a:pt x="360" y="0"/>
                    </a:cubicBezTo>
                    <a:cubicBezTo>
                      <a:pt x="559" y="0"/>
                      <a:pt x="721" y="44"/>
                      <a:pt x="721" y="99"/>
                    </a:cubicBezTo>
                    <a:cubicBezTo>
                      <a:pt x="721" y="117"/>
                      <a:pt x="702" y="135"/>
                      <a:pt x="669" y="149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2" name="Freeform 273"/>
              <p:cNvSpPr>
                <a:spLocks/>
              </p:cNvSpPr>
              <p:nvPr/>
            </p:nvSpPr>
            <p:spPr bwMode="auto">
              <a:xfrm>
                <a:off x="6600314" y="2532947"/>
                <a:ext cx="295673" cy="464960"/>
              </a:xfrm>
              <a:custGeom>
                <a:avLst/>
                <a:gdLst>
                  <a:gd name="T0" fmla="*/ 26 w 432"/>
                  <a:gd name="T1" fmla="*/ 494 h 679"/>
                  <a:gd name="T2" fmla="*/ 119 w 432"/>
                  <a:gd name="T3" fmla="*/ 290 h 679"/>
                  <a:gd name="T4" fmla="*/ 385 w 432"/>
                  <a:gd name="T5" fmla="*/ 28 h 679"/>
                  <a:gd name="T6" fmla="*/ 290 w 432"/>
                  <a:gd name="T7" fmla="*/ 389 h 679"/>
                  <a:gd name="T8" fmla="*/ 24 w 432"/>
                  <a:gd name="T9" fmla="*/ 652 h 679"/>
                  <a:gd name="T10" fmla="*/ 13 w 432"/>
                  <a:gd name="T11" fmla="*/ 5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679">
                    <a:moveTo>
                      <a:pt x="26" y="494"/>
                    </a:moveTo>
                    <a:cubicBezTo>
                      <a:pt x="45" y="434"/>
                      <a:pt x="77" y="363"/>
                      <a:pt x="119" y="290"/>
                    </a:cubicBezTo>
                    <a:cubicBezTo>
                      <a:pt x="219" y="118"/>
                      <a:pt x="338" y="0"/>
                      <a:pt x="385" y="28"/>
                    </a:cubicBezTo>
                    <a:cubicBezTo>
                      <a:pt x="432" y="55"/>
                      <a:pt x="389" y="217"/>
                      <a:pt x="290" y="389"/>
                    </a:cubicBezTo>
                    <a:cubicBezTo>
                      <a:pt x="190" y="561"/>
                      <a:pt x="71" y="679"/>
                      <a:pt x="24" y="652"/>
                    </a:cubicBezTo>
                    <a:cubicBezTo>
                      <a:pt x="2" y="639"/>
                      <a:pt x="0" y="598"/>
                      <a:pt x="13" y="540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3" name="Freeform 274"/>
              <p:cNvSpPr>
                <a:spLocks/>
              </p:cNvSpPr>
              <p:nvPr/>
            </p:nvSpPr>
            <p:spPr bwMode="auto">
              <a:xfrm>
                <a:off x="6584371" y="2543962"/>
                <a:ext cx="311616" cy="453945"/>
              </a:xfrm>
              <a:custGeom>
                <a:avLst/>
                <a:gdLst>
                  <a:gd name="T0" fmla="*/ 173 w 455"/>
                  <a:gd name="T1" fmla="*/ 81 h 663"/>
                  <a:gd name="T2" fmla="*/ 313 w 455"/>
                  <a:gd name="T3" fmla="*/ 274 h 663"/>
                  <a:gd name="T4" fmla="*/ 408 w 455"/>
                  <a:gd name="T5" fmla="*/ 636 h 663"/>
                  <a:gd name="T6" fmla="*/ 142 w 455"/>
                  <a:gd name="T7" fmla="*/ 373 h 663"/>
                  <a:gd name="T8" fmla="*/ 47 w 455"/>
                  <a:gd name="T9" fmla="*/ 12 h 663"/>
                  <a:gd name="T10" fmla="*/ 138 w 455"/>
                  <a:gd name="T11" fmla="*/ 48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5" h="663">
                    <a:moveTo>
                      <a:pt x="173" y="81"/>
                    </a:moveTo>
                    <a:cubicBezTo>
                      <a:pt x="218" y="128"/>
                      <a:pt x="267" y="196"/>
                      <a:pt x="313" y="274"/>
                    </a:cubicBezTo>
                    <a:cubicBezTo>
                      <a:pt x="412" y="447"/>
                      <a:pt x="455" y="609"/>
                      <a:pt x="408" y="636"/>
                    </a:cubicBezTo>
                    <a:cubicBezTo>
                      <a:pt x="361" y="663"/>
                      <a:pt x="242" y="545"/>
                      <a:pt x="142" y="373"/>
                    </a:cubicBezTo>
                    <a:cubicBezTo>
                      <a:pt x="43" y="201"/>
                      <a:pt x="0" y="39"/>
                      <a:pt x="47" y="12"/>
                    </a:cubicBezTo>
                    <a:cubicBezTo>
                      <a:pt x="67" y="0"/>
                      <a:pt x="100" y="14"/>
                      <a:pt x="138" y="48"/>
                    </a:cubicBezTo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4" name="Oval 275"/>
              <p:cNvSpPr>
                <a:spLocks noChangeArrowheads="1"/>
              </p:cNvSpPr>
              <p:nvPr/>
            </p:nvSpPr>
            <p:spPr bwMode="auto">
              <a:xfrm>
                <a:off x="6920047" y="2789776"/>
                <a:ext cx="32756" cy="3275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Oval 276"/>
              <p:cNvSpPr>
                <a:spLocks noChangeArrowheads="1"/>
              </p:cNvSpPr>
              <p:nvPr/>
            </p:nvSpPr>
            <p:spPr bwMode="auto">
              <a:xfrm>
                <a:off x="6596836" y="2870362"/>
                <a:ext cx="32756" cy="33046"/>
              </a:xfrm>
              <a:prstGeom prst="ellipse">
                <a:avLst/>
              </a:pr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6" name="Freeform 277"/>
              <p:cNvSpPr>
                <a:spLocks/>
              </p:cNvSpPr>
              <p:nvPr/>
            </p:nvSpPr>
            <p:spPr bwMode="auto">
              <a:xfrm>
                <a:off x="6674812" y="2571210"/>
                <a:ext cx="32756" cy="32756"/>
              </a:xfrm>
              <a:custGeom>
                <a:avLst/>
                <a:gdLst>
                  <a:gd name="T0" fmla="*/ 48 w 48"/>
                  <a:gd name="T1" fmla="*/ 24 h 48"/>
                  <a:gd name="T2" fmla="*/ 40 w 48"/>
                  <a:gd name="T3" fmla="*/ 42 h 48"/>
                  <a:gd name="T4" fmla="*/ 24 w 48"/>
                  <a:gd name="T5" fmla="*/ 48 h 48"/>
                  <a:gd name="T6" fmla="*/ 0 w 48"/>
                  <a:gd name="T7" fmla="*/ 24 h 48"/>
                  <a:gd name="T8" fmla="*/ 24 w 48"/>
                  <a:gd name="T9" fmla="*/ 0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1"/>
                      <a:pt x="45" y="37"/>
                      <a:pt x="40" y="42"/>
                    </a:cubicBezTo>
                    <a:cubicBezTo>
                      <a:pt x="36" y="46"/>
                      <a:pt x="30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lose/>
                  </a:path>
                </a:pathLst>
              </a:custGeom>
              <a:grp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4" name="Oval 63"/>
          <p:cNvSpPr/>
          <p:nvPr/>
        </p:nvSpPr>
        <p:spPr>
          <a:xfrm>
            <a:off x="6073775" y="1500188"/>
            <a:ext cx="512763" cy="512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1525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1526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5" grpId="0" animBg="1"/>
      <p:bldP spid="69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308100" y="1497013"/>
            <a:ext cx="1581150" cy="1597025"/>
            <a:chOff x="807765" y="1727021"/>
            <a:chExt cx="1229366" cy="1229366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07765" y="1727021"/>
              <a:ext cx="1229366" cy="1229366"/>
            </a:xfrm>
            <a:prstGeom prst="ellipse">
              <a:avLst/>
            </a:prstGeom>
            <a:solidFill>
              <a:schemeClr val="accent1">
                <a:alpha val="91000"/>
              </a:schemeClr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2535" name="Group 34"/>
            <p:cNvGrpSpPr>
              <a:grpSpLocks/>
            </p:cNvGrpSpPr>
            <p:nvPr/>
          </p:nvGrpSpPr>
          <p:grpSpPr bwMode="auto">
            <a:xfrm>
              <a:off x="1154010" y="2064698"/>
              <a:ext cx="536876" cy="554012"/>
              <a:chOff x="4224785" y="1773473"/>
              <a:chExt cx="381476" cy="393651"/>
            </a:xfrm>
          </p:grpSpPr>
          <p:sp>
            <p:nvSpPr>
              <p:cNvPr id="22536" name="Rectangle 49"/>
              <p:cNvSpPr>
                <a:spLocks noChangeArrowheads="1"/>
              </p:cNvSpPr>
              <p:nvPr/>
            </p:nvSpPr>
            <p:spPr bwMode="auto">
              <a:xfrm>
                <a:off x="4333778" y="1773473"/>
                <a:ext cx="158852" cy="38264"/>
              </a:xfrm>
              <a:prstGeom prst="rect">
                <a:avLst/>
              </a:prstGeom>
              <a:noFill/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en-US" sz="32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537" name="Freeform 50"/>
              <p:cNvSpPr>
                <a:spLocks/>
              </p:cNvSpPr>
              <p:nvPr/>
            </p:nvSpPr>
            <p:spPr bwMode="auto">
              <a:xfrm>
                <a:off x="4224785" y="1811737"/>
                <a:ext cx="381476" cy="355387"/>
              </a:xfrm>
              <a:custGeom>
                <a:avLst/>
                <a:gdLst>
                  <a:gd name="T0" fmla="*/ 2147483647 w 557"/>
                  <a:gd name="T1" fmla="*/ 2147483647 h 519"/>
                  <a:gd name="T2" fmla="*/ 2147483647 w 557"/>
                  <a:gd name="T3" fmla="*/ 2147483647 h 519"/>
                  <a:gd name="T4" fmla="*/ 2147483647 w 557"/>
                  <a:gd name="T5" fmla="*/ 0 h 519"/>
                  <a:gd name="T6" fmla="*/ 2147483647 w 557"/>
                  <a:gd name="T7" fmla="*/ 0 h 519"/>
                  <a:gd name="T8" fmla="*/ 2147483647 w 557"/>
                  <a:gd name="T9" fmla="*/ 2147483647 h 519"/>
                  <a:gd name="T10" fmla="*/ 2147483647 w 557"/>
                  <a:gd name="T11" fmla="*/ 2147483647 h 519"/>
                  <a:gd name="T12" fmla="*/ 2147483647 w 557"/>
                  <a:gd name="T13" fmla="*/ 2147483647 h 519"/>
                  <a:gd name="T14" fmla="*/ 2147483647 w 557"/>
                  <a:gd name="T15" fmla="*/ 2147483647 h 519"/>
                  <a:gd name="T16" fmla="*/ 2147483647 w 557"/>
                  <a:gd name="T17" fmla="*/ 2147483647 h 5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7"/>
                  <a:gd name="T28" fmla="*/ 0 h 519"/>
                  <a:gd name="T29" fmla="*/ 557 w 557"/>
                  <a:gd name="T30" fmla="*/ 519 h 5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7" h="519">
                    <a:moveTo>
                      <a:pt x="525" y="399"/>
                    </a:moveTo>
                    <a:cubicBezTo>
                      <a:pt x="362" y="67"/>
                      <a:pt x="362" y="67"/>
                      <a:pt x="362" y="67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32" y="399"/>
                      <a:pt x="32" y="399"/>
                      <a:pt x="32" y="399"/>
                    </a:cubicBezTo>
                    <a:cubicBezTo>
                      <a:pt x="6" y="460"/>
                      <a:pt x="0" y="519"/>
                      <a:pt x="71" y="519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557" y="519"/>
                      <a:pt x="551" y="460"/>
                      <a:pt x="525" y="399"/>
                    </a:cubicBezTo>
                    <a:close/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2538" name="Freeform 51"/>
              <p:cNvSpPr>
                <a:spLocks/>
              </p:cNvSpPr>
              <p:nvPr/>
            </p:nvSpPr>
            <p:spPr bwMode="auto">
              <a:xfrm>
                <a:off x="4316676" y="1996677"/>
                <a:ext cx="197115" cy="128705"/>
              </a:xfrm>
              <a:custGeom>
                <a:avLst/>
                <a:gdLst>
                  <a:gd name="T0" fmla="*/ 2147483647 w 288"/>
                  <a:gd name="T1" fmla="*/ 2147483647 h 188"/>
                  <a:gd name="T2" fmla="*/ 2147483647 w 288"/>
                  <a:gd name="T3" fmla="*/ 2147483647 h 188"/>
                  <a:gd name="T4" fmla="*/ 2147483647 w 288"/>
                  <a:gd name="T5" fmla="*/ 2147483647 h 188"/>
                  <a:gd name="T6" fmla="*/ 0 w 288"/>
                  <a:gd name="T7" fmla="*/ 2147483647 h 188"/>
                  <a:gd name="T8" fmla="*/ 2147483647 w 288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88"/>
                  <a:gd name="T17" fmla="*/ 288 w 28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88">
                    <a:moveTo>
                      <a:pt x="281" y="1"/>
                    </a:moveTo>
                    <a:cubicBezTo>
                      <a:pt x="286" y="15"/>
                      <a:pt x="288" y="29"/>
                      <a:pt x="288" y="44"/>
                    </a:cubicBezTo>
                    <a:cubicBezTo>
                      <a:pt x="288" y="124"/>
                      <a:pt x="223" y="188"/>
                      <a:pt x="144" y="188"/>
                    </a:cubicBezTo>
                    <a:cubicBezTo>
                      <a:pt x="65" y="188"/>
                      <a:pt x="0" y="124"/>
                      <a:pt x="0" y="44"/>
                    </a:cubicBezTo>
                    <a:cubicBezTo>
                      <a:pt x="0" y="29"/>
                      <a:pt x="3" y="14"/>
                      <a:pt x="7" y="0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2539" name="Freeform 52"/>
              <p:cNvSpPr>
                <a:spLocks/>
              </p:cNvSpPr>
              <p:nvPr/>
            </p:nvSpPr>
            <p:spPr bwMode="auto">
              <a:xfrm>
                <a:off x="4321314" y="1997257"/>
                <a:ext cx="95949" cy="57685"/>
              </a:xfrm>
              <a:custGeom>
                <a:avLst/>
                <a:gdLst>
                  <a:gd name="T0" fmla="*/ 2147483647 w 140"/>
                  <a:gd name="T1" fmla="*/ 2147483647 h 84"/>
                  <a:gd name="T2" fmla="*/ 0 w 140"/>
                  <a:gd name="T3" fmla="*/ 0 h 84"/>
                  <a:gd name="T4" fmla="*/ 0 60000 65536"/>
                  <a:gd name="T5" fmla="*/ 0 60000 65536"/>
                  <a:gd name="T6" fmla="*/ 0 w 140"/>
                  <a:gd name="T7" fmla="*/ 0 h 84"/>
                  <a:gd name="T8" fmla="*/ 140 w 140"/>
                  <a:gd name="T9" fmla="*/ 84 h 8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0" h="84">
                    <a:moveTo>
                      <a:pt x="140" y="84"/>
                    </a:moveTo>
                    <a:cubicBezTo>
                      <a:pt x="111" y="35"/>
                      <a:pt x="59" y="3"/>
                      <a:pt x="0" y="0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2540" name="Freeform 53"/>
              <p:cNvSpPr>
                <a:spLocks/>
              </p:cNvSpPr>
              <p:nvPr/>
            </p:nvSpPr>
            <p:spPr bwMode="auto">
              <a:xfrm>
                <a:off x="4400739" y="1997257"/>
                <a:ext cx="108413" cy="127545"/>
              </a:xfrm>
              <a:custGeom>
                <a:avLst/>
                <a:gdLst>
                  <a:gd name="T0" fmla="*/ 2147483647 w 158"/>
                  <a:gd name="T1" fmla="*/ 0 h 186"/>
                  <a:gd name="T2" fmla="*/ 0 w 158"/>
                  <a:gd name="T3" fmla="*/ 2147483647 h 186"/>
                  <a:gd name="T4" fmla="*/ 0 w 158"/>
                  <a:gd name="T5" fmla="*/ 2147483647 h 186"/>
                  <a:gd name="T6" fmla="*/ 0 60000 65536"/>
                  <a:gd name="T7" fmla="*/ 0 60000 65536"/>
                  <a:gd name="T8" fmla="*/ 0 60000 65536"/>
                  <a:gd name="T9" fmla="*/ 0 w 158"/>
                  <a:gd name="T10" fmla="*/ 0 h 186"/>
                  <a:gd name="T11" fmla="*/ 158 w 158"/>
                  <a:gd name="T12" fmla="*/ 186 h 1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" h="186">
                    <a:moveTo>
                      <a:pt x="158" y="0"/>
                    </a:moveTo>
                    <a:cubicBezTo>
                      <a:pt x="70" y="8"/>
                      <a:pt x="0" y="82"/>
                      <a:pt x="0" y="172"/>
                    </a:cubicBezTo>
                    <a:cubicBezTo>
                      <a:pt x="0" y="177"/>
                      <a:pt x="0" y="181"/>
                      <a:pt x="0" y="186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2541" name="Freeform 54"/>
              <p:cNvSpPr>
                <a:spLocks/>
              </p:cNvSpPr>
              <p:nvPr/>
            </p:nvSpPr>
            <p:spPr bwMode="auto">
              <a:xfrm>
                <a:off x="4369433" y="1928267"/>
                <a:ext cx="91021" cy="84064"/>
              </a:xfrm>
              <a:custGeom>
                <a:avLst/>
                <a:gdLst>
                  <a:gd name="T0" fmla="*/ 0 w 133"/>
                  <a:gd name="T1" fmla="*/ 2147483647 h 123"/>
                  <a:gd name="T2" fmla="*/ 2147483647 w 133"/>
                  <a:gd name="T3" fmla="*/ 0 h 123"/>
                  <a:gd name="T4" fmla="*/ 2147483647 w 133"/>
                  <a:gd name="T5" fmla="*/ 2147483647 h 123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123"/>
                  <a:gd name="T11" fmla="*/ 133 w 133"/>
                  <a:gd name="T12" fmla="*/ 123 h 1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123">
                    <a:moveTo>
                      <a:pt x="0" y="119"/>
                    </a:moveTo>
                    <a:cubicBezTo>
                      <a:pt x="7" y="47"/>
                      <a:pt x="56" y="0"/>
                      <a:pt x="67" y="0"/>
                    </a:cubicBezTo>
                    <a:cubicBezTo>
                      <a:pt x="78" y="0"/>
                      <a:pt x="120" y="51"/>
                      <a:pt x="133" y="123"/>
                    </a:cubicBez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324100" y="1493838"/>
            <a:ext cx="9542463" cy="47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lvl="1" algn="ctr"/>
            <a:r>
              <a:rPr lang="en-US" sz="6000" b="1" dirty="0">
                <a:solidFill>
                  <a:srgbClr val="002060"/>
                </a:solidFill>
                <a:latin typeface="Calibri" pitchFamily="34" charset="0"/>
              </a:rPr>
              <a:t>TABIIY YO‘NALISHDAGI FANLARDAN TEGISHLI BILIMLARNI YODGA OLISH VA ULARDAN FOYDALANISH</a:t>
            </a:r>
            <a:endParaRPr lang="ru-RU" sz="6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41413" y="1438275"/>
            <a:ext cx="514350" cy="514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2532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2533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65275" y="1457325"/>
            <a:ext cx="1666875" cy="1587500"/>
            <a:chOff x="2412999" y="2813051"/>
            <a:chExt cx="1018542" cy="101854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412999" y="2813051"/>
              <a:ext cx="1018542" cy="1018540"/>
            </a:xfrm>
            <a:prstGeom prst="ellipse">
              <a:avLst/>
            </a:prstGeom>
            <a:solidFill>
              <a:schemeClr val="accent2">
                <a:alpha val="91000"/>
              </a:schemeClr>
            </a:solidFill>
            <a:ln w="952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3560" name="Group 28"/>
            <p:cNvGrpSpPr>
              <a:grpSpLocks/>
            </p:cNvGrpSpPr>
            <p:nvPr/>
          </p:nvGrpSpPr>
          <p:grpSpPr bwMode="auto">
            <a:xfrm>
              <a:off x="2744884" y="3025141"/>
              <a:ext cx="354772" cy="530860"/>
              <a:chOff x="1068574" y="2664703"/>
              <a:chExt cx="461594" cy="690703"/>
            </a:xfrm>
          </p:grpSpPr>
          <p:sp>
            <p:nvSpPr>
              <p:cNvPr id="23561" name="Freeform 65"/>
              <p:cNvSpPr>
                <a:spLocks/>
              </p:cNvSpPr>
              <p:nvPr/>
            </p:nvSpPr>
            <p:spPr bwMode="auto">
              <a:xfrm>
                <a:off x="1100219" y="2741495"/>
                <a:ext cx="422776" cy="467501"/>
              </a:xfrm>
              <a:custGeom>
                <a:avLst/>
                <a:gdLst>
                  <a:gd name="T0" fmla="*/ 2147483647 w 424"/>
                  <a:gd name="T1" fmla="*/ 2147483647 h 469"/>
                  <a:gd name="T2" fmla="*/ 0 w 424"/>
                  <a:gd name="T3" fmla="*/ 2147483647 h 469"/>
                  <a:gd name="T4" fmla="*/ 2147483647 w 424"/>
                  <a:gd name="T5" fmla="*/ 0 h 469"/>
                  <a:gd name="T6" fmla="*/ 2147483647 w 424"/>
                  <a:gd name="T7" fmla="*/ 2147483647 h 469"/>
                  <a:gd name="T8" fmla="*/ 2147483647 w 424"/>
                  <a:gd name="T9" fmla="*/ 2147483647 h 469"/>
                  <a:gd name="T10" fmla="*/ 2147483647 w 424"/>
                  <a:gd name="T11" fmla="*/ 2147483647 h 469"/>
                  <a:gd name="T12" fmla="*/ 2147483647 w 424"/>
                  <a:gd name="T13" fmla="*/ 2147483647 h 469"/>
                  <a:gd name="T14" fmla="*/ 2147483647 w 424"/>
                  <a:gd name="T15" fmla="*/ 2147483647 h 469"/>
                  <a:gd name="T16" fmla="*/ 2147483647 w 424"/>
                  <a:gd name="T17" fmla="*/ 2147483647 h 469"/>
                  <a:gd name="T18" fmla="*/ 2147483647 w 424"/>
                  <a:gd name="T19" fmla="*/ 2147483647 h 469"/>
                  <a:gd name="T20" fmla="*/ 2147483647 w 424"/>
                  <a:gd name="T21" fmla="*/ 2147483647 h 4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4"/>
                  <a:gd name="T34" fmla="*/ 0 h 469"/>
                  <a:gd name="T35" fmla="*/ 424 w 424"/>
                  <a:gd name="T36" fmla="*/ 469 h 4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4" h="469">
                    <a:moveTo>
                      <a:pt x="49" y="469"/>
                    </a:moveTo>
                    <a:cubicBezTo>
                      <a:pt x="88" y="369"/>
                      <a:pt x="0" y="313"/>
                      <a:pt x="0" y="202"/>
                    </a:cubicBezTo>
                    <a:cubicBezTo>
                      <a:pt x="0" y="91"/>
                      <a:pt x="110" y="0"/>
                      <a:pt x="226" y="0"/>
                    </a:cubicBezTo>
                    <a:cubicBezTo>
                      <a:pt x="270" y="0"/>
                      <a:pt x="312" y="26"/>
                      <a:pt x="306" y="55"/>
                    </a:cubicBezTo>
                    <a:cubicBezTo>
                      <a:pt x="329" y="68"/>
                      <a:pt x="403" y="119"/>
                      <a:pt x="424" y="173"/>
                    </a:cubicBezTo>
                    <a:cubicBezTo>
                      <a:pt x="388" y="193"/>
                      <a:pt x="388" y="193"/>
                      <a:pt x="388" y="193"/>
                    </a:cubicBezTo>
                    <a:cubicBezTo>
                      <a:pt x="388" y="193"/>
                      <a:pt x="364" y="227"/>
                      <a:pt x="354" y="222"/>
                    </a:cubicBezTo>
                    <a:cubicBezTo>
                      <a:pt x="344" y="218"/>
                      <a:pt x="312" y="199"/>
                      <a:pt x="298" y="199"/>
                    </a:cubicBezTo>
                    <a:cubicBezTo>
                      <a:pt x="283" y="199"/>
                      <a:pt x="278" y="210"/>
                      <a:pt x="245" y="210"/>
                    </a:cubicBezTo>
                    <a:cubicBezTo>
                      <a:pt x="235" y="210"/>
                      <a:pt x="214" y="212"/>
                      <a:pt x="214" y="212"/>
                    </a:cubicBezTo>
                    <a:cubicBezTo>
                      <a:pt x="214" y="212"/>
                      <a:pt x="356" y="376"/>
                      <a:pt x="356" y="469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3562" name="Freeform 66"/>
              <p:cNvSpPr>
                <a:spLocks/>
              </p:cNvSpPr>
              <p:nvPr/>
            </p:nvSpPr>
            <p:spPr bwMode="auto">
              <a:xfrm>
                <a:off x="1228909" y="2664703"/>
                <a:ext cx="94935" cy="98732"/>
              </a:xfrm>
              <a:custGeom>
                <a:avLst/>
                <a:gdLst>
                  <a:gd name="T0" fmla="*/ 0 w 95"/>
                  <a:gd name="T1" fmla="*/ 2147483647 h 99"/>
                  <a:gd name="T2" fmla="*/ 2147483647 w 95"/>
                  <a:gd name="T3" fmla="*/ 0 h 99"/>
                  <a:gd name="T4" fmla="*/ 2147483647 w 95"/>
                  <a:gd name="T5" fmla="*/ 2147483647 h 99"/>
                  <a:gd name="T6" fmla="*/ 0 60000 65536"/>
                  <a:gd name="T7" fmla="*/ 0 60000 65536"/>
                  <a:gd name="T8" fmla="*/ 0 60000 65536"/>
                  <a:gd name="T9" fmla="*/ 0 w 95"/>
                  <a:gd name="T10" fmla="*/ 0 h 99"/>
                  <a:gd name="T11" fmla="*/ 95 w 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" h="99">
                    <a:moveTo>
                      <a:pt x="0" y="99"/>
                    </a:moveTo>
                    <a:cubicBezTo>
                      <a:pt x="0" y="99"/>
                      <a:pt x="18" y="5"/>
                      <a:pt x="92" y="0"/>
                    </a:cubicBezTo>
                    <a:cubicBezTo>
                      <a:pt x="95" y="28"/>
                      <a:pt x="92" y="77"/>
                      <a:pt x="92" y="77"/>
                    </a:cubicBezTo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3563" name="Freeform 67"/>
              <p:cNvSpPr>
                <a:spLocks/>
              </p:cNvSpPr>
              <p:nvPr/>
            </p:nvSpPr>
            <p:spPr bwMode="auto">
              <a:xfrm>
                <a:off x="1091359" y="3208996"/>
                <a:ext cx="415603" cy="69619"/>
              </a:xfrm>
              <a:custGeom>
                <a:avLst/>
                <a:gdLst>
                  <a:gd name="T0" fmla="*/ 2147483647 w 417"/>
                  <a:gd name="T1" fmla="*/ 2147483647 h 70"/>
                  <a:gd name="T2" fmla="*/ 0 w 417"/>
                  <a:gd name="T3" fmla="*/ 2147483647 h 70"/>
                  <a:gd name="T4" fmla="*/ 2147483647 w 417"/>
                  <a:gd name="T5" fmla="*/ 0 h 70"/>
                  <a:gd name="T6" fmla="*/ 2147483647 w 417"/>
                  <a:gd name="T7" fmla="*/ 0 h 70"/>
                  <a:gd name="T8" fmla="*/ 2147483647 w 417"/>
                  <a:gd name="T9" fmla="*/ 2147483647 h 70"/>
                  <a:gd name="T10" fmla="*/ 2147483647 w 417"/>
                  <a:gd name="T11" fmla="*/ 2147483647 h 70"/>
                  <a:gd name="T12" fmla="*/ 2147483647 w 417"/>
                  <a:gd name="T13" fmla="*/ 2147483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"/>
                  <a:gd name="T22" fmla="*/ 0 h 70"/>
                  <a:gd name="T23" fmla="*/ 417 w 417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" h="70">
                    <a:moveTo>
                      <a:pt x="35" y="70"/>
                    </a:moveTo>
                    <a:cubicBezTo>
                      <a:pt x="16" y="70"/>
                      <a:pt x="0" y="5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1" y="0"/>
                      <a:pt x="417" y="15"/>
                      <a:pt x="417" y="35"/>
                    </a:cubicBezTo>
                    <a:cubicBezTo>
                      <a:pt x="417" y="55"/>
                      <a:pt x="401" y="70"/>
                      <a:pt x="381" y="70"/>
                    </a:cubicBezTo>
                    <a:lnTo>
                      <a:pt x="35" y="7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  <p:sp>
            <p:nvSpPr>
              <p:cNvPr id="23564" name="Freeform 68"/>
              <p:cNvSpPr>
                <a:spLocks/>
              </p:cNvSpPr>
              <p:nvPr/>
            </p:nvSpPr>
            <p:spPr bwMode="auto">
              <a:xfrm>
                <a:off x="1068574" y="3278614"/>
                <a:ext cx="461594" cy="76792"/>
              </a:xfrm>
              <a:custGeom>
                <a:avLst/>
                <a:gdLst>
                  <a:gd name="T0" fmla="*/ 2147483647 w 463"/>
                  <a:gd name="T1" fmla="*/ 2147483647 h 77"/>
                  <a:gd name="T2" fmla="*/ 0 w 463"/>
                  <a:gd name="T3" fmla="*/ 2147483647 h 77"/>
                  <a:gd name="T4" fmla="*/ 2147483647 w 463"/>
                  <a:gd name="T5" fmla="*/ 0 h 77"/>
                  <a:gd name="T6" fmla="*/ 2147483647 w 463"/>
                  <a:gd name="T7" fmla="*/ 0 h 77"/>
                  <a:gd name="T8" fmla="*/ 2147483647 w 463"/>
                  <a:gd name="T9" fmla="*/ 2147483647 h 77"/>
                  <a:gd name="T10" fmla="*/ 2147483647 w 463"/>
                  <a:gd name="T11" fmla="*/ 2147483647 h 77"/>
                  <a:gd name="T12" fmla="*/ 2147483647 w 463"/>
                  <a:gd name="T13" fmla="*/ 2147483647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3"/>
                  <a:gd name="T22" fmla="*/ 0 h 77"/>
                  <a:gd name="T23" fmla="*/ 463 w 463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3" h="77">
                    <a:moveTo>
                      <a:pt x="38" y="77"/>
                    </a:moveTo>
                    <a:cubicBezTo>
                      <a:pt x="17" y="77"/>
                      <a:pt x="0" y="60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46" y="0"/>
                      <a:pt x="463" y="18"/>
                      <a:pt x="463" y="39"/>
                    </a:cubicBezTo>
                    <a:cubicBezTo>
                      <a:pt x="463" y="60"/>
                      <a:pt x="446" y="77"/>
                      <a:pt x="425" y="77"/>
                    </a:cubicBezTo>
                    <a:lnTo>
                      <a:pt x="38" y="77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ru-RU"/>
              </a:p>
            </p:txBody>
          </p:sp>
        </p:grp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302000" y="1606550"/>
            <a:ext cx="8558213" cy="47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3834" tIns="45719" rIns="243834" bIns="60958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libri" pitchFamily="34" charset="0"/>
              </a:rPr>
              <a:t>IZOHLOVCHI MODELLAR VA TASVIRLARNI ANGLASH, YARATISH VA ULARDAN FOYDALANISH</a:t>
            </a:r>
            <a:endParaRPr lang="ru-RU" sz="6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50975" y="1439863"/>
            <a:ext cx="512763" cy="5127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0"/>
            <a:ext cx="59356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45719" rIns="121917" bIns="60958"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sz="3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557" name="Freeform 274"/>
          <p:cNvSpPr>
            <a:spLocks/>
          </p:cNvSpPr>
          <p:nvPr/>
        </p:nvSpPr>
        <p:spPr bwMode="auto">
          <a:xfrm>
            <a:off x="10193338" y="4137025"/>
            <a:ext cx="465137" cy="539750"/>
          </a:xfrm>
          <a:custGeom>
            <a:avLst/>
            <a:gdLst>
              <a:gd name="T0" fmla="*/ 2147483647 w 455"/>
              <a:gd name="T1" fmla="*/ 2147483647 h 663"/>
              <a:gd name="T2" fmla="*/ 2147483647 w 455"/>
              <a:gd name="T3" fmla="*/ 2147483647 h 663"/>
              <a:gd name="T4" fmla="*/ 2147483647 w 455"/>
              <a:gd name="T5" fmla="*/ 2147483647 h 663"/>
              <a:gd name="T6" fmla="*/ 2147483647 w 455"/>
              <a:gd name="T7" fmla="*/ 2147483647 h 663"/>
              <a:gd name="T8" fmla="*/ 2147483647 w 455"/>
              <a:gd name="T9" fmla="*/ 2147483647 h 663"/>
              <a:gd name="T10" fmla="*/ 2147483647 w 455"/>
              <a:gd name="T11" fmla="*/ 2147483647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663"/>
              <a:gd name="T20" fmla="*/ 455 w 455"/>
              <a:gd name="T21" fmla="*/ 663 h 6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663">
                <a:moveTo>
                  <a:pt x="173" y="81"/>
                </a:moveTo>
                <a:cubicBezTo>
                  <a:pt x="218" y="128"/>
                  <a:pt x="267" y="196"/>
                  <a:pt x="313" y="274"/>
                </a:cubicBezTo>
                <a:cubicBezTo>
                  <a:pt x="412" y="447"/>
                  <a:pt x="455" y="609"/>
                  <a:pt x="408" y="636"/>
                </a:cubicBezTo>
                <a:cubicBezTo>
                  <a:pt x="361" y="663"/>
                  <a:pt x="242" y="545"/>
                  <a:pt x="142" y="373"/>
                </a:cubicBezTo>
                <a:cubicBezTo>
                  <a:pt x="43" y="201"/>
                  <a:pt x="0" y="39"/>
                  <a:pt x="47" y="12"/>
                </a:cubicBezTo>
                <a:cubicBezTo>
                  <a:pt x="67" y="0"/>
                  <a:pt x="100" y="14"/>
                  <a:pt x="138" y="48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23558" name="Freeform 273"/>
          <p:cNvSpPr>
            <a:spLocks/>
          </p:cNvSpPr>
          <p:nvPr/>
        </p:nvSpPr>
        <p:spPr bwMode="auto">
          <a:xfrm>
            <a:off x="10028238" y="4211638"/>
            <a:ext cx="884237" cy="420687"/>
          </a:xfrm>
          <a:custGeom>
            <a:avLst/>
            <a:gdLst>
              <a:gd name="T0" fmla="*/ 2147483647 w 432"/>
              <a:gd name="T1" fmla="*/ 2147483647 h 679"/>
              <a:gd name="T2" fmla="*/ 2147483647 w 432"/>
              <a:gd name="T3" fmla="*/ 2147483647 h 679"/>
              <a:gd name="T4" fmla="*/ 2147483647 w 432"/>
              <a:gd name="T5" fmla="*/ 2147483647 h 679"/>
              <a:gd name="T6" fmla="*/ 2147483647 w 432"/>
              <a:gd name="T7" fmla="*/ 2147483647 h 679"/>
              <a:gd name="T8" fmla="*/ 2147483647 w 432"/>
              <a:gd name="T9" fmla="*/ 2147483647 h 679"/>
              <a:gd name="T10" fmla="*/ 2147483647 w 432"/>
              <a:gd name="T11" fmla="*/ 2147483647 h 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679"/>
              <a:gd name="T20" fmla="*/ 432 w 432"/>
              <a:gd name="T21" fmla="*/ 679 h 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679">
                <a:moveTo>
                  <a:pt x="26" y="494"/>
                </a:moveTo>
                <a:cubicBezTo>
                  <a:pt x="45" y="434"/>
                  <a:pt x="77" y="363"/>
                  <a:pt x="119" y="290"/>
                </a:cubicBezTo>
                <a:cubicBezTo>
                  <a:pt x="219" y="118"/>
                  <a:pt x="338" y="0"/>
                  <a:pt x="385" y="28"/>
                </a:cubicBezTo>
                <a:cubicBezTo>
                  <a:pt x="432" y="55"/>
                  <a:pt x="389" y="217"/>
                  <a:pt x="290" y="389"/>
                </a:cubicBezTo>
                <a:cubicBezTo>
                  <a:pt x="190" y="561"/>
                  <a:pt x="71" y="679"/>
                  <a:pt x="24" y="652"/>
                </a:cubicBezTo>
                <a:cubicBezTo>
                  <a:pt x="2" y="639"/>
                  <a:pt x="0" y="598"/>
                  <a:pt x="13" y="540"/>
                </a:cubicBez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pic>
        <p:nvPicPr>
          <p:cNvPr id="14" name="Рисунок 6" descr="http://klub-drug.ru/wp-content/uploads/2011/04/school-children_6-150x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740117"/>
            <a:ext cx="2797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 animBg="1"/>
      <p:bldP spid="6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934</Words>
  <Application>Microsoft Office PowerPoint</Application>
  <PresentationFormat>Широкоэкранный</PresentationFormat>
  <Paragraphs>154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43" baseType="lpstr">
      <vt:lpstr>Times New Roman</vt:lpstr>
      <vt:lpstr>Malgun Gothic</vt:lpstr>
      <vt:lpstr>Wingdings</vt:lpstr>
      <vt:lpstr>Constantia</vt:lpstr>
      <vt:lpstr>Open Sans Light</vt:lpstr>
      <vt:lpstr>Calibri</vt:lpstr>
      <vt:lpstr>MoolBoran</vt:lpstr>
      <vt:lpstr>Arial</vt:lpstr>
      <vt:lpstr>Cambria</vt:lpstr>
      <vt:lpstr>Rockwell Condensed</vt:lpstr>
      <vt:lpstr>Century Gothic</vt:lpstr>
      <vt:lpstr>Rockwell</vt:lpstr>
      <vt:lpstr>Garamond</vt:lpstr>
      <vt:lpstr>Courier New</vt:lpstr>
      <vt:lpstr>Georgia</vt:lpstr>
      <vt:lpstr>Arial Unicode MS</vt:lpstr>
      <vt:lpstr>Calibri Light</vt:lpstr>
      <vt:lpstr>Тема Office</vt:lpstr>
      <vt:lpstr>Дерево</vt:lpstr>
      <vt:lpstr> PISA </vt:lpstr>
      <vt:lpstr>Презентация PowerPoint</vt:lpstr>
      <vt:lpstr>Презентация PowerPoint</vt:lpstr>
      <vt:lpstr>Презентация PowerPoint</vt:lpstr>
      <vt:lpstr> TABIIY FANLAR BO‘YICHA SAVODXONLIK KOMPETENSIYALARI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O‘quvchilarning fanga bo ‘lgan ijobiy munosabatini shakllantirish yuzasidan tavsiyalar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241</cp:revision>
  <dcterms:created xsi:type="dcterms:W3CDTF">2020-04-15T08:53:14Z</dcterms:created>
  <dcterms:modified xsi:type="dcterms:W3CDTF">2023-09-06T06:22:52Z</dcterms:modified>
</cp:coreProperties>
</file>