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5105E-72A3-498E-818F-6E269A317852}" type="datetimeFigureOut">
              <a:rPr lang="ru-RU" smtClean="0"/>
              <a:t>18.12.2022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A94EE-64DF-4E70-8F2B-B945AC11CE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409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79962"/>
            <a:ext cx="7772401" cy="38838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1"/>
            <a:ext cx="2496312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1"/>
            <a:ext cx="2496312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1"/>
            <a:ext cx="2496312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9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8" indent="-128008">
              <a:buFont typeface="Arial" panose="020B0604020202020204" pitchFamily="34" charset="0"/>
              <a:buChar char="•"/>
              <a:defRPr sz="1200"/>
            </a:lvl2pPr>
            <a:lvl3pPr marL="256015" indent="-128008">
              <a:defRPr sz="1200"/>
            </a:lvl3pPr>
            <a:lvl4pPr marL="448027" indent="-192012">
              <a:defRPr sz="1200"/>
            </a:lvl4pPr>
            <a:lvl5pPr marL="640039" indent="-19201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9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8" indent="-128008">
              <a:buFont typeface="Arial" panose="020B0604020202020204" pitchFamily="34" charset="0"/>
              <a:buChar char="•"/>
              <a:defRPr sz="1200"/>
            </a:lvl2pPr>
            <a:lvl3pPr marL="256015" indent="-128008">
              <a:defRPr sz="1200"/>
            </a:lvl3pPr>
            <a:lvl4pPr marL="448027" indent="-192012">
              <a:defRPr sz="1200"/>
            </a:lvl4pPr>
            <a:lvl5pPr marL="640039" indent="-19201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9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8" indent="-128008">
              <a:buFont typeface="Arial" panose="020B0604020202020204" pitchFamily="34" charset="0"/>
              <a:buChar char="•"/>
              <a:defRPr sz="1200"/>
            </a:lvl2pPr>
            <a:lvl3pPr marL="256015" indent="-128008">
              <a:defRPr sz="1200"/>
            </a:lvl3pPr>
            <a:lvl4pPr marL="448027" indent="-192012">
              <a:defRPr sz="1200"/>
            </a:lvl4pPr>
            <a:lvl5pPr marL="640039" indent="-19201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933453"/>
            <a:ext cx="77724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5730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679" y="3248"/>
            <a:ext cx="9142321" cy="21580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946" y="145853"/>
            <a:ext cx="7062334" cy="1872843"/>
          </a:xfrm>
          <a:prstGeom prst="rect">
            <a:avLst/>
          </a:prstGeom>
        </p:spPr>
        <p:txBody>
          <a:bodyPr vert="horz" wrap="square" lIns="0" tIns="25930" rIns="0" bIns="0" rtlCol="0" anchor="ctr">
            <a:spAutoFit/>
          </a:bodyPr>
          <a:lstStyle/>
          <a:p>
            <a:pPr marL="22548">
              <a:spcBef>
                <a:spcPts val="203"/>
              </a:spcBef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FANDAGI  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YANGILIKLAR,FANNI 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O'QITISHNING </a:t>
            </a:r>
            <a:b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DOLZARB  MASALALARI</a:t>
            </a:r>
            <a:b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497169" y="2231569"/>
            <a:ext cx="8179287" cy="20563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0" tIns="24802" rIns="0" bIns="0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C00000"/>
                </a:solidFill>
              </a:rPr>
              <a:t>11-MAVZU:</a:t>
            </a:r>
          </a:p>
          <a:p>
            <a:pPr algn="ctr"/>
            <a:r>
              <a:rPr lang="en-US" sz="4400" b="1" dirty="0" smtClean="0">
                <a:solidFill>
                  <a:srgbClr val="C00000"/>
                </a:solidFill>
              </a:rPr>
              <a:t>PISA </a:t>
            </a:r>
            <a:r>
              <a:rPr lang="en-US" sz="4400" b="1" dirty="0" err="1">
                <a:solidFill>
                  <a:srgbClr val="C00000"/>
                </a:solidFill>
              </a:rPr>
              <a:t>sinov</a:t>
            </a:r>
            <a:r>
              <a:rPr lang="en-US" sz="4400" b="1" dirty="0">
                <a:solidFill>
                  <a:srgbClr val="C00000"/>
                </a:solidFill>
              </a:rPr>
              <a:t> </a:t>
            </a:r>
            <a:r>
              <a:rPr lang="en-US" sz="4400" b="1" dirty="0" err="1">
                <a:solidFill>
                  <a:srgbClr val="C00000"/>
                </a:solidFill>
              </a:rPr>
              <a:t>topshiriqlarining</a:t>
            </a:r>
            <a:r>
              <a:rPr lang="en-US" sz="4400" b="1" dirty="0">
                <a:solidFill>
                  <a:srgbClr val="C00000"/>
                </a:solidFill>
              </a:rPr>
              <a:t> </a:t>
            </a:r>
            <a:r>
              <a:rPr lang="en-US" sz="4400" b="1" dirty="0" err="1">
                <a:solidFill>
                  <a:srgbClr val="C00000"/>
                </a:solidFill>
              </a:rPr>
              <a:t>turlari</a:t>
            </a:r>
            <a:r>
              <a:rPr lang="en-US" sz="4400" b="1" dirty="0">
                <a:solidFill>
                  <a:srgbClr val="C00000"/>
                </a:solidFill>
              </a:rPr>
              <a:t> </a:t>
            </a:r>
            <a:r>
              <a:rPr lang="en-US" sz="4400" b="1" dirty="0" err="1">
                <a:solidFill>
                  <a:srgbClr val="C00000"/>
                </a:solidFill>
              </a:rPr>
              <a:t>va</a:t>
            </a:r>
            <a:r>
              <a:rPr lang="en-US" sz="4400" b="1" dirty="0">
                <a:solidFill>
                  <a:srgbClr val="C00000"/>
                </a:solidFill>
              </a:rPr>
              <a:t> </a:t>
            </a:r>
            <a:r>
              <a:rPr lang="en-US" sz="4400" b="1" dirty="0" err="1">
                <a:solidFill>
                  <a:srgbClr val="C00000"/>
                </a:solidFill>
              </a:rPr>
              <a:t>ularni</a:t>
            </a:r>
            <a:r>
              <a:rPr lang="en-US" sz="4400" b="1" dirty="0">
                <a:solidFill>
                  <a:srgbClr val="C00000"/>
                </a:solidFill>
              </a:rPr>
              <a:t> </a:t>
            </a:r>
            <a:r>
              <a:rPr lang="en-US" sz="4400" b="1" dirty="0" err="1">
                <a:solidFill>
                  <a:srgbClr val="C00000"/>
                </a:solidFill>
              </a:rPr>
              <a:t>baholash</a:t>
            </a:r>
            <a:r>
              <a:rPr lang="en-US" sz="4400" b="1" dirty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mezonlari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C2E14D5E-3A0C-43D0-9992-67A698122EC5}"/>
              </a:ext>
            </a:extLst>
          </p:cNvPr>
          <p:cNvSpPr/>
          <p:nvPr/>
        </p:nvSpPr>
        <p:spPr>
          <a:xfrm>
            <a:off x="470892" y="5024957"/>
            <a:ext cx="8205564" cy="10007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6682" tIns="38341" rIns="76682" bIns="38341">
            <a:spAutoFit/>
          </a:bodyPr>
          <a:lstStyle/>
          <a:p>
            <a:pPr marL="57494" algn="ctr"/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Samarqand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viloyati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pedagoglarni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metodikalarga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o’rgatish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milliy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markazi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aniq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tabiiy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fanlar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metodikasi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kafedrasi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o`qituvchisi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7494" algn="just"/>
            <a:r>
              <a:rPr lang="en-US" sz="20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sz="20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Yunusova</a:t>
            </a:r>
            <a:r>
              <a:rPr lang="en-US" sz="2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Navbahor</a:t>
            </a:r>
            <a:r>
              <a:rPr lang="en-US" sz="2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Ahmadjonovna</a:t>
            </a:r>
            <a:endParaRPr lang="en-US" sz="20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5562" y="332656"/>
            <a:ext cx="1439301" cy="169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99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Admin\Pictures\tis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052736"/>
            <a:ext cx="8964488" cy="45365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29931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640960" cy="53860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Baholash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mezoni</a:t>
            </a:r>
            <a:endParaRPr lang="en-US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Mazkur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bajarish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o‘quvchilarda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tadqiq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etilishi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savollarni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farqlash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ko‘nikmasi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shakllangan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bo‘lishi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talab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etiladi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vodoprovod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suviga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ftor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birikmalarini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qo‘shish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tishlar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kariyesi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muammosiga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ta’sir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ko‘rsatishini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tadqiq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etish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mumkin,ammo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tish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doktori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qabulida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bo‘lish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necha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pul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turishi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kerakligi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masalasi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tadqiq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etilmaydi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Agar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keltirilgan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ketma-ketlikda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ikkita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javobni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belgilashsa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to‘liq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qilinadi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 ball): Ha,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boshqa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javoblar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qilinmaydi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(0 ball).</a:t>
            </a:r>
          </a:p>
          <a:p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Mazkur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o‘quvchilarning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tadqiqotlarni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loyihalash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baholash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kompetensiyasini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baholashga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qaratilgan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397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Admin\Pictures\kares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8640960" cy="59046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40067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332656"/>
            <a:ext cx="8352928" cy="6231493"/>
          </a:xfrm>
          <a:prstGeom prst="roundRect">
            <a:avLst/>
          </a:prstGeom>
          <a:noFill/>
          <a:ln w="57150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PISA – O‘QUVCHILARNING SAVODXONLIGINI  BAHOLASH XALQARO DASTURI  UMUMIY TUSHUNCHALAR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PISA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o‘quvchilarning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o‘qish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(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matnni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tushunish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),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matematika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tabiiy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fanlardan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savodxonligini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baholashga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qaratilgan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xalqaro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baholash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dasturi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bo‘lib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o‘quvchilarning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maktabda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egallagan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bilim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ko‘nikmalarini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hayotiy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vaziyatlarda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qo‘llay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olishlarini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aniqlashga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mo‘ljallangan.Shuningdek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, PISA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xalqaro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baholash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dasturi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o‘quvchilarning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ta’lim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olishga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bo‘lgan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munosabati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motivatsiyasi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haqida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qimmatli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ma’lumotlar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to‘playdi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hamda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ularning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muammoni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hal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qila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olish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ko‘nikmalarini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ham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baholaydi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Masalan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, global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ahamiyatga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ega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masalalarni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hal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etishda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o‘quvchi-yoshlarning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fikr-mulohazalari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ular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bergan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taklif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yechimlarni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baholaydi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GaramondPremrPro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799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332656"/>
            <a:ext cx="9144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PISA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tadqiqoti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quyidagi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o‘ziga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xos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xususiyatlarga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ega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DA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ta’lim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sohasidagi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eng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yirik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keng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ko‘lamli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xalqaro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monitoring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tadqiqotlaridan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biri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sanaladi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DA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tadqiqotda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umumiy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o‘rta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ta’lim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muassasalarida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ta’lim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olayotgan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15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yoshli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o‘quvchilar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ishtirok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etadi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DA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o‘quvchilarning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“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hayotga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tayyorlik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”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darajasi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ya’ni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ularning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maktabda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egallagan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bilim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va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ko‘nikmalaridan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hayot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faoliyatida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uchrashi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mumkin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bo‘lgan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muammolarni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hal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etishda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qay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darajada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foydalana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olishlari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baholanadi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DA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o‘quvchilarning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matematika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o‘qish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matnni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tushunish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),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tabiiy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fanlar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yo‘nalishlari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va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global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muammolarni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hal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etish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borasidagi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funksional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savodxonligi1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baholanadi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DA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tadqiqotda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ishtirokchi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mamlakatlar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ta’lim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tizimining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o‘ziga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xosligi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bo‘yicha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ma’lumot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olish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imkonini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beradigan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kontekst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axborot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to‘planadi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O‘zbekistonning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PISA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tadqiqotida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ishtirok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etishi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quyidagilarga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imkon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yaratadi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DA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umumta’lim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maktablari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bitiruvchilarining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ta’lim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olishni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davom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ettirishga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qay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darajada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tayyor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ekanini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aniqlash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DA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mamlakatda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umumiy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o‘rta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ta’limni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takomillashtirish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yo‘nalishlarini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aniqlash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DA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►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o‘quvchilarning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ta’lim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sohasidagi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yutuqlari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shuningdek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turli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mamlakatlar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ta’lim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tizimlari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haqida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qiyosiy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ma’lumotlar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olish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359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67544" y="314073"/>
            <a:ext cx="835292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PISAning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asosiy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vazifasi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mamlakatlarni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ta’lim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siyosatiga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oid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ma’lumotlar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bilan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ta’minlash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va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qarorlar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qabul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qilishda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ularni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qo‘llab-quvvatlashdan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iborat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Tadqiqotning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har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uch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yilda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o‘tkazilishi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esa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mamlakatlarga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siyosiy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qarorlar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va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tegishli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dasturlarning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ta’sirini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hisobga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olish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uchun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ma’lumot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va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tahlillarni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o‘z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ichiga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olgan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holda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o‘z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vaqtida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axborot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berish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imkoniyatini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yaratadi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gar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tadqiqotni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o‘tkazish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davriyligi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qisqa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muddatda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amalga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oshirilsa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o‘zgarishlar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va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yangilanishlar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uchun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yetarli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vaqt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va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kerakli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ma’lumotlarni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to‘play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olmaslik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muammosi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vujudga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keladi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GaramondPremrPro" charset="-128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003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856" y="0"/>
            <a:ext cx="8294600" cy="678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7274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1" y="1124744"/>
            <a:ext cx="9068279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54075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92696"/>
            <a:ext cx="8964488" cy="56938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Baholash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mezoni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Mazkur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bajarish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matnini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diqqat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o‘qib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tushunishlari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zarur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Matnda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keltirilgan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ma’lumotlarni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talqin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javobni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topish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bo‘ladi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kariyesning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sababchisi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bakteriyalar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shakar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oziqlanadi,shakar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kislotaga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aylanadi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kislota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tishlarning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ustki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qavatini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zararlaydi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Demak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bakteriyalar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shakar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oziqlanib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kislota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ishlab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chiqaradi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Agar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“D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Bakteriyalar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kislota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ishlab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chiqaradi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variantini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belgilashsa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to‘liq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qilinadi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(1 ball).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Boshqa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javoblar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belgilansa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qilinmaydi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(0 ball).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Mazkur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savol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o‘quvchilarning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ma’lumotlar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dalillarni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talqin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kompetensiyasini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baholashga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qaratilgan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905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Admin\Pictures\kar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8424936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3940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60432" cy="50167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Baholash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mezoni</a:t>
            </a:r>
            <a:endParaRPr lang="en-US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Mazkur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bajarish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grafikda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keltirilgan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ma’lumotlarni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talqin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qila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olishlari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shakar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iste’mol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ortishi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tishlarning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kariyes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kasallanish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ko‘rsatkichi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ortib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boradi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Agar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“B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Odamlar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qanchalik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shakar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iste’mol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qilishsa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ularda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kariyes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bo‘lish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ehtimolligi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ortadi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variantini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belgilashsa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to‘liq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qilinadi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 ball),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javob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boshqa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javoblar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qilinmaydi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(0 ball).</a:t>
            </a:r>
          </a:p>
          <a:p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Mazkur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o‘quvchilarning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ma’lumotlar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dalillarni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talqin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kompetensiyasini</a:t>
            </a:r>
            <a:endParaRPr lang="en-US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baholashga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qaratilgan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8050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618</Words>
  <Application>Microsoft Office PowerPoint</Application>
  <PresentationFormat>Экран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FANDAGI  YANGILIKLAR,FANNI  O'QITISHNING  DOLZARB  MASALALARI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Defender</cp:lastModifiedBy>
  <cp:revision>24</cp:revision>
  <dcterms:created xsi:type="dcterms:W3CDTF">2020-06-27T13:33:30Z</dcterms:created>
  <dcterms:modified xsi:type="dcterms:W3CDTF">2022-12-18T13:09:41Z</dcterms:modified>
</cp:coreProperties>
</file>