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39" r:id="rId2"/>
  </p:sldMasterIdLst>
  <p:sldIdLst>
    <p:sldId id="282" r:id="rId3"/>
    <p:sldId id="393" r:id="rId4"/>
    <p:sldId id="394" r:id="rId5"/>
    <p:sldId id="395" r:id="rId6"/>
    <p:sldId id="400" r:id="rId7"/>
    <p:sldId id="392" r:id="rId8"/>
    <p:sldId id="391" r:id="rId9"/>
    <p:sldId id="401" r:id="rId10"/>
    <p:sldId id="386" r:id="rId11"/>
    <p:sldId id="402" r:id="rId12"/>
    <p:sldId id="399" r:id="rId13"/>
    <p:sldId id="380" r:id="rId14"/>
    <p:sldId id="333" r:id="rId1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92B"/>
    <a:srgbClr val="FFCCFF"/>
    <a:srgbClr val="99FF99"/>
    <a:srgbClr val="CC33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9821" autoAdjust="0"/>
  </p:normalViewPr>
  <p:slideViewPr>
    <p:cSldViewPr snapToGrid="0">
      <p:cViewPr varScale="1">
        <p:scale>
          <a:sx n="97" d="100"/>
          <a:sy n="97" d="100"/>
        </p:scale>
        <p:origin x="56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318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2" y="1717493"/>
            <a:ext cx="7826817" cy="292676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3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1311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500090"/>
          </a:xfrm>
        </p:spPr>
        <p:txBody>
          <a:bodyPr lIns="0" tIns="0" rIns="0" bIns="0"/>
          <a:lstStyle>
            <a:lvl1pPr>
              <a:defRPr sz="3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150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1778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581E9-7900-447B-9F1E-EED2FE0D2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777924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449438"/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4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449438"/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5" y="162355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2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449438"/>
              <a:t>8/3/2023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449438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449438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33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719">
        <a:defRPr>
          <a:latin typeface="+mn-lt"/>
          <a:ea typeface="+mn-ea"/>
          <a:cs typeface="+mn-cs"/>
        </a:defRPr>
      </a:lvl2pPr>
      <a:lvl3pPr marL="1449438">
        <a:defRPr>
          <a:latin typeface="+mn-lt"/>
          <a:ea typeface="+mn-ea"/>
          <a:cs typeface="+mn-cs"/>
        </a:defRPr>
      </a:lvl3pPr>
      <a:lvl4pPr marL="2174158">
        <a:defRPr>
          <a:latin typeface="+mn-lt"/>
          <a:ea typeface="+mn-ea"/>
          <a:cs typeface="+mn-cs"/>
        </a:defRPr>
      </a:lvl4pPr>
      <a:lvl5pPr marL="2898877">
        <a:defRPr>
          <a:latin typeface="+mn-lt"/>
          <a:ea typeface="+mn-ea"/>
          <a:cs typeface="+mn-cs"/>
        </a:defRPr>
      </a:lvl5pPr>
      <a:lvl6pPr marL="3623596">
        <a:defRPr>
          <a:latin typeface="+mn-lt"/>
          <a:ea typeface="+mn-ea"/>
          <a:cs typeface="+mn-cs"/>
        </a:defRPr>
      </a:lvl6pPr>
      <a:lvl7pPr marL="4348315">
        <a:defRPr>
          <a:latin typeface="+mn-lt"/>
          <a:ea typeface="+mn-ea"/>
          <a:cs typeface="+mn-cs"/>
        </a:defRPr>
      </a:lvl7pPr>
      <a:lvl8pPr marL="5073034">
        <a:defRPr>
          <a:latin typeface="+mn-lt"/>
          <a:ea typeface="+mn-ea"/>
          <a:cs typeface="+mn-cs"/>
        </a:defRPr>
      </a:lvl8pPr>
      <a:lvl9pPr marL="579775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719">
        <a:defRPr>
          <a:latin typeface="+mn-lt"/>
          <a:ea typeface="+mn-ea"/>
          <a:cs typeface="+mn-cs"/>
        </a:defRPr>
      </a:lvl2pPr>
      <a:lvl3pPr marL="1449438">
        <a:defRPr>
          <a:latin typeface="+mn-lt"/>
          <a:ea typeface="+mn-ea"/>
          <a:cs typeface="+mn-cs"/>
        </a:defRPr>
      </a:lvl3pPr>
      <a:lvl4pPr marL="2174158">
        <a:defRPr>
          <a:latin typeface="+mn-lt"/>
          <a:ea typeface="+mn-ea"/>
          <a:cs typeface="+mn-cs"/>
        </a:defRPr>
      </a:lvl4pPr>
      <a:lvl5pPr marL="2898877">
        <a:defRPr>
          <a:latin typeface="+mn-lt"/>
          <a:ea typeface="+mn-ea"/>
          <a:cs typeface="+mn-cs"/>
        </a:defRPr>
      </a:lvl5pPr>
      <a:lvl6pPr marL="3623596">
        <a:defRPr>
          <a:latin typeface="+mn-lt"/>
          <a:ea typeface="+mn-ea"/>
          <a:cs typeface="+mn-cs"/>
        </a:defRPr>
      </a:lvl6pPr>
      <a:lvl7pPr marL="4348315">
        <a:defRPr>
          <a:latin typeface="+mn-lt"/>
          <a:ea typeface="+mn-ea"/>
          <a:cs typeface="+mn-cs"/>
        </a:defRPr>
      </a:lvl7pPr>
      <a:lvl8pPr marL="5073034">
        <a:defRPr>
          <a:latin typeface="+mn-lt"/>
          <a:ea typeface="+mn-ea"/>
          <a:cs typeface="+mn-cs"/>
        </a:defRPr>
      </a:lvl8pPr>
      <a:lvl9pPr marL="579775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9469" y="0"/>
            <a:ext cx="9124531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04"/>
            <a:endParaRPr sz="1797" dirty="0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90222" y="417499"/>
            <a:ext cx="5791200" cy="658678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r>
              <a:rPr lang="uz-Cyrl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Fandagi yangi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liklar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fanni</a:t>
            </a:r>
            <a:r>
              <a:rPr lang="uz-Cyrl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o'qitishning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dolzarb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masalalari</a:t>
            </a:r>
            <a:r>
              <a:rPr lang="uz-Cyrl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moduli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70933" y="1762126"/>
            <a:ext cx="8568266" cy="17100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22144" rIns="0" bIns="0" rtlCol="0">
            <a:spAutoFit/>
          </a:bodyPr>
          <a:lstStyle/>
          <a:p>
            <a:pPr marL="29189" algn="ctr" defTabSz="914204">
              <a:spcBef>
                <a:spcPts val="175"/>
              </a:spcBef>
            </a:pP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18-MAVZU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9150" algn="ctr">
              <a:spcBef>
                <a:spcPts val="175"/>
              </a:spcBef>
            </a:pP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Biologiya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fanidan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masalalar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yechish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metodikasi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536723" y="1979754"/>
            <a:ext cx="2517058" cy="138610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914270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2100" kern="800" spc="-4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5400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08799" y="286250"/>
            <a:ext cx="1738489" cy="875799"/>
          </a:xfrm>
          <a:prstGeom prst="rect">
            <a:avLst/>
          </a:prstGeom>
          <a:solidFill>
            <a:srgbClr val="03A92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5289" y="4154571"/>
            <a:ext cx="6647745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553" algn="ctr"/>
            <a:r>
              <a:rPr lang="en-US" sz="1600" b="1" dirty="0" err="1" smtClean="0">
                <a:solidFill>
                  <a:srgbClr val="373435"/>
                </a:solidFill>
                <a:latin typeface="Arial"/>
                <a:cs typeface="Arial"/>
              </a:rPr>
              <a:t>Ibodullayeva</a:t>
            </a:r>
            <a:r>
              <a:rPr lang="en-US" sz="1600" b="1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1600" b="1" dirty="0" err="1" smtClean="0">
                <a:solidFill>
                  <a:srgbClr val="373435"/>
                </a:solidFill>
                <a:latin typeface="Arial"/>
                <a:cs typeface="Arial"/>
              </a:rPr>
              <a:t>Dilorom</a:t>
            </a:r>
            <a:r>
              <a:rPr lang="en-US" sz="1600" b="1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1600" b="1" dirty="0" err="1" smtClean="0">
                <a:solidFill>
                  <a:srgbClr val="373435"/>
                </a:solidFill>
                <a:latin typeface="Arial"/>
                <a:cs typeface="Arial"/>
              </a:rPr>
              <a:t>Murodullayevna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97382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5" y="376844"/>
            <a:ext cx="8190071" cy="369332"/>
          </a:xfrm>
        </p:spPr>
        <p:txBody>
          <a:bodyPr/>
          <a:lstStyle/>
          <a:p>
            <a:pPr algn="ctr"/>
            <a:r>
              <a:rPr lang="en-US" sz="2400" dirty="0" smtClean="0"/>
              <a:t>1-MASALANI YECHISH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6" y="885824"/>
            <a:ext cx="7980584" cy="3739806"/>
          </a:xfrm>
        </p:spPr>
        <p:txBody>
          <a:bodyPr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BERILGAN: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Normal </a:t>
            </a:r>
            <a:r>
              <a:rPr lang="en-US" sz="1400" dirty="0" err="1" smtClean="0">
                <a:solidFill>
                  <a:schemeClr val="tx1"/>
                </a:solidFill>
              </a:rPr>
              <a:t>eshitadigan</a:t>
            </a:r>
            <a:r>
              <a:rPr lang="en-US" sz="1400" dirty="0" smtClean="0">
                <a:solidFill>
                  <a:schemeClr val="tx1"/>
                </a:solidFill>
              </a:rPr>
              <a:t> – AA, </a:t>
            </a:r>
            <a:r>
              <a:rPr lang="en-US" sz="1400" dirty="0" err="1" smtClean="0">
                <a:solidFill>
                  <a:schemeClr val="tx1"/>
                </a:solidFill>
              </a:rPr>
              <a:t>Aa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Karlik</a:t>
            </a:r>
            <a:r>
              <a:rPr lang="en-US" sz="1400" dirty="0" smtClean="0">
                <a:solidFill>
                  <a:schemeClr val="tx1"/>
                </a:solidFill>
              </a:rPr>
              <a:t> – </a:t>
            </a:r>
            <a:r>
              <a:rPr lang="en-US" sz="1400" dirty="0" err="1" smtClean="0">
                <a:solidFill>
                  <a:schemeClr val="tx1"/>
                </a:solidFill>
              </a:rPr>
              <a:t>aa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To`lqinsimon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soch</a:t>
            </a:r>
            <a:r>
              <a:rPr lang="en-US" sz="1400" dirty="0" smtClean="0">
                <a:solidFill>
                  <a:schemeClr val="tx1"/>
                </a:solidFill>
              </a:rPr>
              <a:t> – BB,  Bb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Silliq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soch</a:t>
            </a:r>
            <a:r>
              <a:rPr lang="en-US" sz="1400" dirty="0" smtClean="0">
                <a:solidFill>
                  <a:schemeClr val="tx1"/>
                </a:solidFill>
              </a:rPr>
              <a:t> – bb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    Normal </a:t>
            </a:r>
            <a:r>
              <a:rPr lang="en-US" sz="1400" dirty="0" err="1" smtClean="0">
                <a:solidFill>
                  <a:schemeClr val="tx1"/>
                </a:solidFill>
              </a:rPr>
              <a:t>eshitadigan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to`lqinsimon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soch</a:t>
            </a:r>
            <a:r>
              <a:rPr lang="en-US" sz="1400" dirty="0" smtClean="0">
                <a:solidFill>
                  <a:schemeClr val="tx1"/>
                </a:solidFill>
              </a:rPr>
              <a:t>                     Normal </a:t>
            </a:r>
            <a:r>
              <a:rPr lang="en-US" sz="1400" dirty="0" err="1" smtClean="0">
                <a:solidFill>
                  <a:schemeClr val="tx1"/>
                </a:solidFill>
              </a:rPr>
              <a:t>eshitadigan</a:t>
            </a:r>
            <a:r>
              <a:rPr lang="en-US" sz="1400" dirty="0" smtClean="0">
                <a:solidFill>
                  <a:schemeClr val="tx1"/>
                </a:solidFill>
              </a:rPr>
              <a:t>   </a:t>
            </a:r>
            <a:r>
              <a:rPr lang="en-US" sz="1400" dirty="0" err="1" smtClean="0">
                <a:solidFill>
                  <a:schemeClr val="tx1"/>
                </a:solidFill>
              </a:rPr>
              <a:t>silliq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soch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P                          ♀</a:t>
            </a:r>
            <a:r>
              <a:rPr lang="en-US" sz="1400" b="1" dirty="0" err="1" smtClean="0">
                <a:solidFill>
                  <a:schemeClr val="tx1"/>
                </a:solidFill>
              </a:rPr>
              <a:t>AaBb</a:t>
            </a:r>
            <a:r>
              <a:rPr lang="en-US" sz="1400" b="1" dirty="0" smtClean="0">
                <a:solidFill>
                  <a:schemeClr val="tx1"/>
                </a:solidFill>
              </a:rPr>
              <a:t>                                x                            ♂</a:t>
            </a:r>
            <a:r>
              <a:rPr lang="en-US" sz="1400" b="1" dirty="0" err="1" smtClean="0">
                <a:solidFill>
                  <a:schemeClr val="tx1"/>
                </a:solidFill>
              </a:rPr>
              <a:t>Aabb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                   (</a:t>
            </a:r>
            <a:r>
              <a:rPr lang="en-US" sz="1400" dirty="0" err="1" smtClean="0">
                <a:solidFill>
                  <a:schemeClr val="tx1"/>
                </a:solidFill>
              </a:rPr>
              <a:t>digeterozigota</a:t>
            </a:r>
            <a:r>
              <a:rPr lang="en-US" sz="1400" dirty="0" smtClean="0">
                <a:solidFill>
                  <a:schemeClr val="tx1"/>
                </a:solidFill>
              </a:rPr>
              <a:t>)                           (</a:t>
            </a:r>
            <a:r>
              <a:rPr lang="en-US" sz="1400" dirty="0" err="1" smtClean="0">
                <a:solidFill>
                  <a:schemeClr val="tx1"/>
                </a:solidFill>
              </a:rPr>
              <a:t>birinchi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belgi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geterozigota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ikkinchi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belgi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gomozigota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Gametalar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olinadi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va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mazkur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gametalar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o`zaro</a:t>
            </a:r>
            <a:r>
              <a:rPr lang="en-US" sz="1400" dirty="0" smtClean="0">
                <a:solidFill>
                  <a:schemeClr val="tx1"/>
                </a:solidFill>
              </a:rPr>
              <a:t>  </a:t>
            </a:r>
            <a:r>
              <a:rPr lang="en-US" sz="1400" dirty="0" err="1" smtClean="0">
                <a:solidFill>
                  <a:schemeClr val="tx1"/>
                </a:solidFill>
              </a:rPr>
              <a:t>chatishtirilib</a:t>
            </a:r>
            <a:r>
              <a:rPr lang="en-US" sz="1400" dirty="0" smtClean="0">
                <a:solidFill>
                  <a:schemeClr val="tx1"/>
                </a:solidFill>
              </a:rPr>
              <a:t>  F</a:t>
            </a:r>
            <a:r>
              <a:rPr lang="en-US" sz="1400" baseline="-25000" dirty="0" smtClean="0">
                <a:solidFill>
                  <a:schemeClr val="tx1"/>
                </a:solidFill>
              </a:rPr>
              <a:t>1</a:t>
            </a:r>
            <a:r>
              <a:rPr lang="en-US" sz="1400" dirty="0" smtClean="0">
                <a:solidFill>
                  <a:schemeClr val="tx1"/>
                </a:solidFill>
              </a:rPr>
              <a:t> (</a:t>
            </a:r>
            <a:r>
              <a:rPr lang="en-US" sz="1400" dirty="0" err="1" smtClean="0">
                <a:solidFill>
                  <a:schemeClr val="tx1"/>
                </a:solidFill>
              </a:rPr>
              <a:t>birinchi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avlod</a:t>
            </a:r>
            <a:r>
              <a:rPr lang="en-US" sz="1400" dirty="0" smtClean="0">
                <a:solidFill>
                  <a:schemeClr val="tx1"/>
                </a:solidFill>
              </a:rPr>
              <a:t>) </a:t>
            </a:r>
            <a:r>
              <a:rPr lang="en-US" sz="1400" dirty="0" err="1" smtClean="0">
                <a:solidFill>
                  <a:schemeClr val="tx1"/>
                </a:solidFill>
              </a:rPr>
              <a:t>duragaylarini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hosil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qilinadi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YECHISH:                 </a:t>
            </a:r>
            <a:r>
              <a:rPr lang="en-US" sz="1400" b="1" dirty="0" err="1" smtClean="0">
                <a:solidFill>
                  <a:schemeClr val="tx1"/>
                </a:solidFill>
              </a:rPr>
              <a:t>AaBb</a:t>
            </a:r>
            <a:r>
              <a:rPr lang="en-US" sz="1400" b="1" dirty="0" smtClean="0">
                <a:solidFill>
                  <a:schemeClr val="tx1"/>
                </a:solidFill>
              </a:rPr>
              <a:t>                  x                    </a:t>
            </a:r>
            <a:r>
              <a:rPr lang="en-US" sz="1400" b="1" dirty="0" err="1" smtClean="0">
                <a:solidFill>
                  <a:schemeClr val="tx1"/>
                </a:solidFill>
              </a:rPr>
              <a:t>Aabb</a:t>
            </a:r>
            <a:r>
              <a:rPr lang="en-US" sz="1400" b="1" dirty="0" smtClean="0">
                <a:solidFill>
                  <a:schemeClr val="tx1"/>
                </a:solidFill>
              </a:rPr>
              <a:t>   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b="1" dirty="0" err="1" smtClean="0">
                <a:solidFill>
                  <a:schemeClr val="tx1"/>
                </a:solidFill>
              </a:rPr>
              <a:t>Gametalar</a:t>
            </a:r>
            <a:r>
              <a:rPr lang="en-US" sz="1400" b="1" dirty="0" smtClean="0">
                <a:solidFill>
                  <a:schemeClr val="tx1"/>
                </a:solidFill>
              </a:rPr>
              <a:t>:         AB  </a:t>
            </a:r>
            <a:r>
              <a:rPr lang="en-US" sz="1400" b="1" dirty="0" err="1" smtClean="0">
                <a:solidFill>
                  <a:schemeClr val="tx1"/>
                </a:solidFill>
              </a:rPr>
              <a:t>Ab</a:t>
            </a:r>
            <a:r>
              <a:rPr lang="en-US" sz="1400" b="1" dirty="0" smtClean="0">
                <a:solidFill>
                  <a:schemeClr val="tx1"/>
                </a:solidFill>
              </a:rPr>
              <a:t>  </a:t>
            </a:r>
            <a:r>
              <a:rPr lang="en-US" sz="1400" b="1" dirty="0" err="1" smtClean="0">
                <a:solidFill>
                  <a:schemeClr val="tx1"/>
                </a:solidFill>
              </a:rPr>
              <a:t>aB</a:t>
            </a:r>
            <a:r>
              <a:rPr lang="en-US" sz="1400" b="1" dirty="0" smtClean="0">
                <a:solidFill>
                  <a:schemeClr val="tx1"/>
                </a:solidFill>
              </a:rPr>
              <a:t>  </a:t>
            </a:r>
            <a:r>
              <a:rPr lang="en-US" sz="1400" b="1" dirty="0" err="1" smtClean="0">
                <a:solidFill>
                  <a:schemeClr val="tx1"/>
                </a:solidFill>
              </a:rPr>
              <a:t>ab</a:t>
            </a:r>
            <a:r>
              <a:rPr lang="en-US" sz="1400" b="1" dirty="0" smtClean="0">
                <a:solidFill>
                  <a:schemeClr val="tx1"/>
                </a:solidFill>
              </a:rPr>
              <a:t>                             </a:t>
            </a:r>
            <a:r>
              <a:rPr lang="en-US" sz="1400" b="1" dirty="0" err="1" smtClean="0">
                <a:solidFill>
                  <a:schemeClr val="tx1"/>
                </a:solidFill>
              </a:rPr>
              <a:t>Ab</a:t>
            </a:r>
            <a:r>
              <a:rPr lang="en-US" sz="1400" b="1" dirty="0" smtClean="0">
                <a:solidFill>
                  <a:schemeClr val="tx1"/>
                </a:solidFill>
              </a:rPr>
              <a:t>  </a:t>
            </a:r>
            <a:r>
              <a:rPr lang="en-US" sz="1400" b="1" dirty="0" err="1" smtClean="0">
                <a:solidFill>
                  <a:schemeClr val="tx1"/>
                </a:solidFill>
              </a:rPr>
              <a:t>ab</a:t>
            </a:r>
            <a:r>
              <a:rPr lang="en-US" sz="1400" b="1" dirty="0" smtClean="0">
                <a:solidFill>
                  <a:schemeClr val="tx1"/>
                </a:solidFill>
              </a:rPr>
              <a:t>                 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                               </a:t>
            </a:r>
            <a:endParaRPr lang="ru-RU" sz="1400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           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ru-RU" sz="1400" dirty="0" smtClean="0">
              <a:solidFill>
                <a:schemeClr val="tx1"/>
              </a:solidFill>
            </a:endParaRPr>
          </a:p>
          <a:p>
            <a:endParaRPr lang="ru-RU" sz="140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3552825"/>
          <a:ext cx="6096000" cy="122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7045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aabb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77000" y="2914650"/>
          <a:ext cx="2400300" cy="2804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3250"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Fenotip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3:3:1:1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Genotip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1:2:1:2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8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------100%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1ta  ----x        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12.5%</a:t>
                      </a:r>
                      <a:b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JAVOB: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Olingan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avlodning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12.5% 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to`lqinsimon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sochli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bo`ladi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9" y="376844"/>
            <a:ext cx="8190071" cy="1615827"/>
          </a:xfrm>
        </p:spPr>
        <p:txBody>
          <a:bodyPr/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Birikkan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irsiylanishga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yechish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225" y="955493"/>
            <a:ext cx="8562975" cy="196977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1600" b="1" dirty="0" smtClean="0"/>
              <a:t>1-masala</a:t>
            </a:r>
            <a:r>
              <a:rPr lang="en-US" sz="1600" dirty="0" smtClean="0"/>
              <a:t>. </a:t>
            </a:r>
            <a:r>
              <a:rPr lang="en-US" sz="1600" dirty="0" err="1" smtClean="0"/>
              <a:t>Pomidor</a:t>
            </a:r>
            <a:r>
              <a:rPr lang="en-US" sz="1600" dirty="0" smtClean="0"/>
              <a:t>  </a:t>
            </a:r>
            <a:r>
              <a:rPr lang="en-US" sz="1600" dirty="0" err="1" smtClean="0"/>
              <a:t>o‘simligida</a:t>
            </a:r>
            <a:r>
              <a:rPr lang="en-US" sz="1600" dirty="0" smtClean="0"/>
              <a:t> </a:t>
            </a:r>
            <a:r>
              <a:rPr lang="en-US" sz="1600" dirty="0" err="1" smtClean="0"/>
              <a:t>shoxlarining</a:t>
            </a:r>
            <a:r>
              <a:rPr lang="en-US" sz="1600" dirty="0" smtClean="0"/>
              <a:t> </a:t>
            </a:r>
            <a:r>
              <a:rPr lang="en-US" sz="1600" dirty="0" err="1" smtClean="0"/>
              <a:t>uzunligi</a:t>
            </a:r>
            <a:r>
              <a:rPr lang="en-US" sz="1600" dirty="0" smtClean="0"/>
              <a:t> </a:t>
            </a:r>
            <a:r>
              <a:rPr lang="en-US" sz="1600" dirty="0" err="1" smtClean="0"/>
              <a:t>bilan</a:t>
            </a:r>
            <a:r>
              <a:rPr lang="en-US" sz="1600" dirty="0" smtClean="0"/>
              <a:t> </a:t>
            </a:r>
            <a:r>
              <a:rPr lang="en-US" sz="1600" dirty="0" err="1" smtClean="0"/>
              <a:t>mevasining</a:t>
            </a:r>
            <a:r>
              <a:rPr lang="en-US" sz="1600" dirty="0" smtClean="0"/>
              <a:t> </a:t>
            </a:r>
            <a:r>
              <a:rPr lang="en-US" sz="1600" dirty="0" err="1" smtClean="0"/>
              <a:t>shaklini</a:t>
            </a:r>
            <a:r>
              <a:rPr lang="en-US" sz="1600" dirty="0" smtClean="0"/>
              <a:t> </a:t>
            </a:r>
            <a:r>
              <a:rPr lang="en-US" sz="1600" dirty="0" err="1" smtClean="0"/>
              <a:t>ifodalovchi</a:t>
            </a:r>
            <a:r>
              <a:rPr lang="en-US" sz="1600" dirty="0" smtClean="0"/>
              <a:t>  </a:t>
            </a:r>
            <a:r>
              <a:rPr lang="en-US" sz="1600" dirty="0" err="1" smtClean="0"/>
              <a:t>genlar</a:t>
            </a:r>
            <a:r>
              <a:rPr lang="en-US" sz="1600" dirty="0" smtClean="0"/>
              <a:t> </a:t>
            </a:r>
            <a:r>
              <a:rPr lang="en-US" sz="1600" dirty="0" err="1" smtClean="0"/>
              <a:t>birikkan</a:t>
            </a:r>
            <a:r>
              <a:rPr lang="en-US" sz="1600" dirty="0" smtClean="0"/>
              <a:t> </a:t>
            </a:r>
            <a:r>
              <a:rPr lang="en-US" sz="1600" dirty="0" err="1" smtClean="0"/>
              <a:t>bo‘lib</a:t>
            </a:r>
            <a:r>
              <a:rPr lang="en-US" sz="1600" dirty="0" smtClean="0"/>
              <a:t>, </a:t>
            </a:r>
            <a:r>
              <a:rPr lang="en-US" sz="1600" dirty="0" err="1" smtClean="0"/>
              <a:t>bir</a:t>
            </a:r>
            <a:r>
              <a:rPr lang="en-US" sz="1600" dirty="0" smtClean="0"/>
              <a:t> </a:t>
            </a:r>
            <a:r>
              <a:rPr lang="en-US" sz="1600" dirty="0" err="1" smtClean="0"/>
              <a:t>xromosomada</a:t>
            </a:r>
            <a:r>
              <a:rPr lang="en-US" sz="1600" dirty="0" smtClean="0"/>
              <a:t> </a:t>
            </a:r>
            <a:r>
              <a:rPr lang="en-US" sz="1600" dirty="0" err="1" smtClean="0"/>
              <a:t>joylashgan</a:t>
            </a:r>
            <a:r>
              <a:rPr lang="en-US" sz="1600" dirty="0" smtClean="0"/>
              <a:t>. </a:t>
            </a:r>
            <a:r>
              <a:rPr lang="en-US" sz="1600" dirty="0" err="1" smtClean="0"/>
              <a:t>Seleksioner</a:t>
            </a:r>
            <a:r>
              <a:rPr lang="en-US" sz="1600" dirty="0" smtClean="0"/>
              <a:t>  </a:t>
            </a:r>
            <a:r>
              <a:rPr lang="en-US" sz="1600" dirty="0" err="1" smtClean="0"/>
              <a:t>uzun</a:t>
            </a:r>
            <a:r>
              <a:rPr lang="en-US" sz="1600" dirty="0" smtClean="0"/>
              <a:t>  </a:t>
            </a:r>
            <a:r>
              <a:rPr lang="en-US" sz="1600" dirty="0" err="1" smtClean="0"/>
              <a:t>poyali</a:t>
            </a:r>
            <a:r>
              <a:rPr lang="en-US" sz="1600" dirty="0" smtClean="0"/>
              <a:t> (H)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yumaloq</a:t>
            </a:r>
            <a:r>
              <a:rPr lang="en-US" sz="1600" dirty="0" smtClean="0"/>
              <a:t>  </a:t>
            </a:r>
            <a:r>
              <a:rPr lang="en-US" sz="1600" dirty="0" err="1" smtClean="0"/>
              <a:t>mevali</a:t>
            </a:r>
            <a:r>
              <a:rPr lang="en-US" sz="1600" dirty="0" smtClean="0"/>
              <a:t> (R) </a:t>
            </a:r>
            <a:r>
              <a:rPr lang="en-US" sz="1600" dirty="0" err="1" smtClean="0"/>
              <a:t>gomozigota</a:t>
            </a:r>
            <a:r>
              <a:rPr lang="en-US" sz="1600" dirty="0" smtClean="0"/>
              <a:t> </a:t>
            </a:r>
            <a:r>
              <a:rPr lang="en-US" sz="1600" dirty="0" err="1" smtClean="0"/>
              <a:t>pomidor</a:t>
            </a:r>
            <a:r>
              <a:rPr lang="en-US" sz="1600" dirty="0" smtClean="0"/>
              <a:t> </a:t>
            </a:r>
            <a:r>
              <a:rPr lang="en-US" sz="1600" dirty="0" err="1" smtClean="0"/>
              <a:t>bilan</a:t>
            </a:r>
            <a:r>
              <a:rPr lang="en-US" sz="1600" dirty="0" smtClean="0"/>
              <a:t> </a:t>
            </a:r>
            <a:r>
              <a:rPr lang="en-US" sz="1600" dirty="0" err="1" smtClean="0"/>
              <a:t>kalta</a:t>
            </a:r>
            <a:r>
              <a:rPr lang="en-US" sz="1600" dirty="0" smtClean="0"/>
              <a:t> </a:t>
            </a:r>
            <a:r>
              <a:rPr lang="en-US" sz="1600" dirty="0" err="1" smtClean="0"/>
              <a:t>poyali</a:t>
            </a:r>
            <a:r>
              <a:rPr lang="en-US" sz="1600" dirty="0" smtClean="0"/>
              <a:t> (h)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noksimon</a:t>
            </a:r>
            <a:r>
              <a:rPr lang="en-US" sz="1600" dirty="0" smtClean="0"/>
              <a:t> </a:t>
            </a:r>
            <a:r>
              <a:rPr lang="en-US" sz="1600" dirty="0" err="1" smtClean="0"/>
              <a:t>mevali</a:t>
            </a:r>
            <a:r>
              <a:rPr lang="en-US" sz="1600" dirty="0" smtClean="0"/>
              <a:t> (r) </a:t>
            </a:r>
            <a:r>
              <a:rPr lang="en-US" sz="1600" dirty="0" err="1" smtClean="0"/>
              <a:t>pomidorni</a:t>
            </a:r>
            <a:r>
              <a:rPr lang="en-US" sz="1600" dirty="0" smtClean="0"/>
              <a:t> </a:t>
            </a:r>
            <a:r>
              <a:rPr lang="en-US" sz="1600" dirty="0" err="1" smtClean="0"/>
              <a:t>chatishtirib</a:t>
            </a:r>
            <a:r>
              <a:rPr lang="en-US" sz="1600" dirty="0" smtClean="0"/>
              <a:t>, F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110 </a:t>
            </a:r>
            <a:r>
              <a:rPr lang="en-US" sz="1600" dirty="0" err="1" smtClean="0"/>
              <a:t>ta</a:t>
            </a:r>
            <a:r>
              <a:rPr lang="en-US" sz="1600" dirty="0" smtClean="0"/>
              <a:t>, F</a:t>
            </a:r>
            <a:r>
              <a:rPr lang="en-US" sz="1600" baseline="-25000" dirty="0" smtClean="0"/>
              <a:t>2 </a:t>
            </a:r>
            <a:r>
              <a:rPr lang="en-US" sz="1600" dirty="0" err="1" smtClean="0"/>
              <a:t>da</a:t>
            </a:r>
            <a:r>
              <a:rPr lang="en-US" sz="1600" dirty="0" smtClean="0"/>
              <a:t> 1200 </a:t>
            </a:r>
            <a:r>
              <a:rPr lang="en-US" sz="1600" dirty="0" err="1" smtClean="0"/>
              <a:t>ta</a:t>
            </a:r>
            <a:r>
              <a:rPr lang="en-US" sz="1600" dirty="0" smtClean="0"/>
              <a:t> </a:t>
            </a:r>
            <a:r>
              <a:rPr lang="en-US" sz="1600" dirty="0" err="1" smtClean="0"/>
              <a:t>o‘simlik</a:t>
            </a:r>
            <a:r>
              <a:rPr lang="en-US" sz="1600" dirty="0" smtClean="0"/>
              <a:t> </a:t>
            </a:r>
            <a:r>
              <a:rPr lang="en-US" sz="1600" dirty="0" err="1" smtClean="0"/>
              <a:t>yetishtirgan</a:t>
            </a:r>
            <a:r>
              <a:rPr lang="en-US" sz="1600" dirty="0" smtClean="0"/>
              <a:t>: </a:t>
            </a:r>
            <a:endParaRPr lang="ru-RU" sz="1600" dirty="0" smtClean="0"/>
          </a:p>
          <a:p>
            <a:r>
              <a:rPr lang="en-US" sz="1600" dirty="0" smtClean="0"/>
              <a:t>a) F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uzun</a:t>
            </a:r>
            <a:r>
              <a:rPr lang="en-US" sz="1600" dirty="0" smtClean="0"/>
              <a:t> </a:t>
            </a:r>
            <a:r>
              <a:rPr lang="en-US" sz="1600" dirty="0" err="1" smtClean="0"/>
              <a:t>poyali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yumaloq</a:t>
            </a:r>
            <a:r>
              <a:rPr lang="en-US" sz="1600" dirty="0" smtClean="0"/>
              <a:t> </a:t>
            </a:r>
            <a:r>
              <a:rPr lang="en-US" sz="1600" dirty="0" err="1" smtClean="0"/>
              <a:t>mevasi</a:t>
            </a:r>
            <a:r>
              <a:rPr lang="en-US" sz="1600" dirty="0" smtClean="0"/>
              <a:t> </a:t>
            </a:r>
            <a:r>
              <a:rPr lang="en-US" sz="1600" dirty="0" err="1" smtClean="0"/>
              <a:t>qancha</a:t>
            </a:r>
            <a:r>
              <a:rPr lang="en-US" sz="1600" dirty="0" smtClean="0"/>
              <a:t>? </a:t>
            </a:r>
            <a:endParaRPr lang="ru-RU" sz="1600" dirty="0" smtClean="0"/>
          </a:p>
          <a:p>
            <a:r>
              <a:rPr lang="en-US" sz="1600" dirty="0" smtClean="0"/>
              <a:t>b) F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necha</a:t>
            </a:r>
            <a:r>
              <a:rPr lang="en-US" sz="1600" dirty="0" smtClean="0"/>
              <a:t> </a:t>
            </a:r>
            <a:r>
              <a:rPr lang="en-US" sz="1600" dirty="0" err="1" smtClean="0"/>
              <a:t>xil</a:t>
            </a:r>
            <a:r>
              <a:rPr lang="en-US" sz="1600" dirty="0" smtClean="0"/>
              <a:t> </a:t>
            </a:r>
            <a:r>
              <a:rPr lang="en-US" sz="1600" dirty="0" err="1" smtClean="0"/>
              <a:t>gameta</a:t>
            </a:r>
            <a:r>
              <a:rPr lang="en-US" sz="1600" dirty="0" smtClean="0"/>
              <a:t> </a:t>
            </a:r>
            <a:r>
              <a:rPr lang="en-US" sz="1600" dirty="0" err="1" smtClean="0"/>
              <a:t>hosil</a:t>
            </a:r>
            <a:r>
              <a:rPr lang="en-US" sz="1600" dirty="0" smtClean="0"/>
              <a:t> </a:t>
            </a:r>
            <a:r>
              <a:rPr lang="en-US" sz="1600" dirty="0" err="1" smtClean="0"/>
              <a:t>bo‘ladi</a:t>
            </a:r>
            <a:r>
              <a:rPr lang="en-US" sz="1600" dirty="0" smtClean="0"/>
              <a:t>?</a:t>
            </a:r>
            <a:endParaRPr lang="ru-RU" sz="1600" dirty="0" smtClean="0"/>
          </a:p>
          <a:p>
            <a:r>
              <a:rPr lang="en-US" sz="1600" dirty="0" smtClean="0"/>
              <a:t>d) F</a:t>
            </a:r>
            <a:r>
              <a:rPr lang="en-US" sz="1600" baseline="-25000" dirty="0" smtClean="0"/>
              <a:t>2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necha</a:t>
            </a:r>
            <a:r>
              <a:rPr lang="en-US" sz="1600" dirty="0" smtClean="0"/>
              <a:t> </a:t>
            </a:r>
            <a:r>
              <a:rPr lang="en-US" sz="1600" dirty="0" err="1" smtClean="0"/>
              <a:t>xil</a:t>
            </a:r>
            <a:r>
              <a:rPr lang="en-US" sz="1600" dirty="0" smtClean="0"/>
              <a:t> </a:t>
            </a:r>
            <a:r>
              <a:rPr lang="en-US" sz="1600" dirty="0" err="1" smtClean="0"/>
              <a:t>genotipik</a:t>
            </a:r>
            <a:r>
              <a:rPr lang="en-US" sz="1600" dirty="0" smtClean="0"/>
              <a:t> </a:t>
            </a:r>
            <a:r>
              <a:rPr lang="en-US" sz="1600" dirty="0" err="1" smtClean="0"/>
              <a:t>sinf</a:t>
            </a:r>
            <a:r>
              <a:rPr lang="en-US" sz="1600" dirty="0" smtClean="0"/>
              <a:t> </a:t>
            </a:r>
            <a:r>
              <a:rPr lang="en-US" sz="1600" dirty="0" err="1" smtClean="0"/>
              <a:t>yuzaga</a:t>
            </a:r>
            <a:r>
              <a:rPr lang="en-US" sz="1600" dirty="0" smtClean="0"/>
              <a:t> </a:t>
            </a:r>
            <a:r>
              <a:rPr lang="en-US" sz="1600" dirty="0" err="1" smtClean="0"/>
              <a:t>keladi</a:t>
            </a:r>
            <a:r>
              <a:rPr lang="en-US" sz="1600" dirty="0" smtClean="0"/>
              <a:t>? </a:t>
            </a:r>
            <a:endParaRPr lang="ru-RU" sz="1600" dirty="0" smtClean="0"/>
          </a:p>
          <a:p>
            <a:r>
              <a:rPr lang="en-US" sz="1600" dirty="0" smtClean="0"/>
              <a:t>e) F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</a:t>
            </a:r>
            <a:r>
              <a:rPr lang="en-US" sz="1600" dirty="0" err="1" smtClean="0"/>
              <a:t>necha</a:t>
            </a:r>
            <a:r>
              <a:rPr lang="en-US" sz="1600" dirty="0" smtClean="0"/>
              <a:t> </a:t>
            </a:r>
            <a:r>
              <a:rPr lang="en-US" sz="1600" dirty="0" err="1" smtClean="0"/>
              <a:t>o‘simlik</a:t>
            </a:r>
            <a:r>
              <a:rPr lang="en-US" sz="1600" dirty="0" smtClean="0"/>
              <a:t> </a:t>
            </a:r>
            <a:r>
              <a:rPr lang="en-US" sz="1600" dirty="0" err="1" smtClean="0"/>
              <a:t>kalta</a:t>
            </a:r>
            <a:r>
              <a:rPr lang="en-US" sz="1600" dirty="0" smtClean="0"/>
              <a:t> </a:t>
            </a:r>
            <a:r>
              <a:rPr lang="en-US" sz="1600" dirty="0" err="1" smtClean="0"/>
              <a:t>poyali</a:t>
            </a:r>
            <a:r>
              <a:rPr lang="en-US" sz="1600" dirty="0" smtClean="0"/>
              <a:t> </a:t>
            </a:r>
            <a:r>
              <a:rPr lang="en-US" sz="1600" dirty="0" err="1" smtClean="0"/>
              <a:t>noksimon</a:t>
            </a:r>
            <a:r>
              <a:rPr lang="en-US" sz="1600" dirty="0" smtClean="0"/>
              <a:t> </a:t>
            </a:r>
            <a:r>
              <a:rPr lang="en-US" sz="1600" dirty="0" err="1" smtClean="0"/>
              <a:t>mevali</a:t>
            </a:r>
            <a:r>
              <a:rPr lang="en-US" sz="1600" dirty="0" smtClean="0"/>
              <a:t> </a:t>
            </a:r>
            <a:r>
              <a:rPr lang="en-US" sz="1600" dirty="0" err="1" smtClean="0"/>
              <a:t>bo‘ladi</a:t>
            </a:r>
            <a:r>
              <a:rPr lang="en-US" sz="1600" dirty="0" smtClean="0"/>
              <a:t>?</a:t>
            </a:r>
            <a:endParaRPr lang="ru-RU" sz="16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76225" y="3086100"/>
            <a:ext cx="177165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BERILGAN: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 -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uzun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 -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kalta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yumaloq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noksimon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81224" y="3086100"/>
            <a:ext cx="6600825" cy="18158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Jayob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 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900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uzun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yumaloq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meva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hosil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bo`ladi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F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gameta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hosil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bo`ladi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d) F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genotipik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sinf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hosil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bo`ladi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e) F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300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o`simlik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kalta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poyali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noksimon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bo`ladi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g) Agar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bizda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pomidorda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genlar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to`liq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birikkan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holda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irsiylansa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1200ta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bo`ladi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9" y="933450"/>
            <a:ext cx="8801101" cy="39087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UYGA VAZIFA</a:t>
            </a:r>
            <a:r>
              <a:rPr lang="en-US" sz="1900" b="1" dirty="0" smtClean="0"/>
              <a:t>.</a:t>
            </a:r>
          </a:p>
          <a:p>
            <a:pPr algn="just"/>
            <a:r>
              <a:rPr lang="en-US" sz="1900" b="1" dirty="0" smtClean="0"/>
              <a:t>1-MASALA. </a:t>
            </a:r>
            <a:r>
              <a:rPr lang="en-US" sz="1900" dirty="0" err="1" smtClean="0">
                <a:solidFill>
                  <a:schemeClr val="tx1"/>
                </a:solidFill>
              </a:rPr>
              <a:t>Xitoy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primulasi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gulining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ustunchasi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va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og‘izcha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rangini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belgilovchi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genlar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bitta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xromosomada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joylashgan</a:t>
            </a:r>
            <a:r>
              <a:rPr lang="en-US" sz="1900" dirty="0" smtClean="0">
                <a:solidFill>
                  <a:schemeClr val="tx1"/>
                </a:solidFill>
              </a:rPr>
              <a:t>. </a:t>
            </a:r>
            <a:r>
              <a:rPr lang="en-US" sz="1900" dirty="0" err="1" smtClean="0">
                <a:solidFill>
                  <a:schemeClr val="tx1"/>
                </a:solidFill>
              </a:rPr>
              <a:t>Gul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ustunchasining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kaltaligi</a:t>
            </a:r>
            <a:r>
              <a:rPr lang="en-US" sz="1900" dirty="0" smtClean="0">
                <a:solidFill>
                  <a:schemeClr val="tx1"/>
                </a:solidFill>
              </a:rPr>
              <a:t> (L) dominant, </a:t>
            </a:r>
            <a:r>
              <a:rPr lang="en-US" sz="1900" dirty="0" err="1" smtClean="0">
                <a:solidFill>
                  <a:schemeClr val="tx1"/>
                </a:solidFill>
              </a:rPr>
              <a:t>uzunligi</a:t>
            </a:r>
            <a:r>
              <a:rPr lang="en-US" sz="1900" dirty="0" smtClean="0">
                <a:solidFill>
                  <a:schemeClr val="tx1"/>
                </a:solidFill>
              </a:rPr>
              <a:t> (l) </a:t>
            </a:r>
            <a:r>
              <a:rPr lang="en-US" sz="1900" dirty="0" err="1" smtClean="0">
                <a:solidFill>
                  <a:schemeClr val="tx1"/>
                </a:solidFill>
              </a:rPr>
              <a:t>retsessiv</a:t>
            </a:r>
            <a:r>
              <a:rPr lang="en-US" sz="1900" dirty="0" smtClean="0">
                <a:solidFill>
                  <a:schemeClr val="tx1"/>
                </a:solidFill>
              </a:rPr>
              <a:t>, </a:t>
            </a:r>
            <a:r>
              <a:rPr lang="en-US" sz="1900" dirty="0" err="1" smtClean="0">
                <a:solidFill>
                  <a:schemeClr val="tx1"/>
                </a:solidFill>
              </a:rPr>
              <a:t>ustuncha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og‘izchasining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yashil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rangi</a:t>
            </a:r>
            <a:r>
              <a:rPr lang="en-US" sz="1900" dirty="0" smtClean="0">
                <a:solidFill>
                  <a:schemeClr val="tx1"/>
                </a:solidFill>
              </a:rPr>
              <a:t> (R) </a:t>
            </a:r>
            <a:r>
              <a:rPr lang="en-US" sz="1900" dirty="0" err="1" smtClean="0">
                <a:solidFill>
                  <a:schemeClr val="tx1"/>
                </a:solidFill>
              </a:rPr>
              <a:t>qizil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rangi</a:t>
            </a:r>
            <a:r>
              <a:rPr lang="en-US" sz="1900" dirty="0" smtClean="0">
                <a:solidFill>
                  <a:schemeClr val="tx1"/>
                </a:solidFill>
              </a:rPr>
              <a:t> (r) </a:t>
            </a:r>
            <a:r>
              <a:rPr lang="en-US" sz="1900" dirty="0" err="1" smtClean="0">
                <a:solidFill>
                  <a:schemeClr val="tx1"/>
                </a:solidFill>
              </a:rPr>
              <a:t>ustidan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dominantlik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qiladi</a:t>
            </a:r>
            <a:r>
              <a:rPr lang="en-US" sz="1900" dirty="0" smtClean="0">
                <a:solidFill>
                  <a:schemeClr val="tx1"/>
                </a:solidFill>
              </a:rPr>
              <a:t>. </a:t>
            </a:r>
            <a:r>
              <a:rPr lang="en-US" sz="1900" dirty="0" err="1" smtClean="0">
                <a:solidFill>
                  <a:schemeClr val="tx1"/>
                </a:solidFill>
              </a:rPr>
              <a:t>Tajribada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ustunchasi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qisqa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gomozigota</a:t>
            </a:r>
            <a:r>
              <a:rPr lang="en-US" sz="1900" dirty="0" smtClean="0">
                <a:solidFill>
                  <a:schemeClr val="tx1"/>
                </a:solidFill>
              </a:rPr>
              <a:t>, </a:t>
            </a:r>
            <a:r>
              <a:rPr lang="en-US" sz="1900" dirty="0" err="1" smtClean="0">
                <a:solidFill>
                  <a:schemeClr val="tx1"/>
                </a:solidFill>
              </a:rPr>
              <a:t>og‘izchasi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qizil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bo‘lgan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o‘simlik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uzun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ustunchali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yashil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og‘izchali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o‘simlik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bilan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chatishtirilib</a:t>
            </a:r>
            <a:r>
              <a:rPr lang="en-US" sz="1900" dirty="0" smtClean="0">
                <a:solidFill>
                  <a:schemeClr val="tx1"/>
                </a:solidFill>
              </a:rPr>
              <a:t>, F</a:t>
            </a:r>
            <a:r>
              <a:rPr lang="en-US" sz="1900" baseline="-25000" dirty="0" smtClean="0">
                <a:solidFill>
                  <a:schemeClr val="tx1"/>
                </a:solidFill>
              </a:rPr>
              <a:t>1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da</a:t>
            </a:r>
            <a:r>
              <a:rPr lang="en-US" sz="1900" dirty="0" smtClean="0">
                <a:solidFill>
                  <a:schemeClr val="tx1"/>
                </a:solidFill>
              </a:rPr>
              <a:t> 100 </a:t>
            </a:r>
            <a:r>
              <a:rPr lang="en-US" sz="1900" dirty="0" err="1" smtClean="0">
                <a:solidFill>
                  <a:schemeClr val="tx1"/>
                </a:solidFill>
              </a:rPr>
              <a:t>ta</a:t>
            </a:r>
            <a:r>
              <a:rPr lang="en-US" sz="1900" dirty="0" smtClean="0">
                <a:solidFill>
                  <a:schemeClr val="tx1"/>
                </a:solidFill>
              </a:rPr>
              <a:t>,</a:t>
            </a:r>
            <a:endParaRPr lang="ru-RU" sz="1900" dirty="0" smtClean="0">
              <a:solidFill>
                <a:schemeClr val="tx1"/>
              </a:solidFill>
            </a:endParaRPr>
          </a:p>
          <a:p>
            <a:pPr algn="just"/>
            <a:r>
              <a:rPr lang="en-US" sz="1900" dirty="0" smtClean="0">
                <a:solidFill>
                  <a:schemeClr val="tx1"/>
                </a:solidFill>
              </a:rPr>
              <a:t>F</a:t>
            </a:r>
            <a:r>
              <a:rPr lang="en-US" sz="1900" baseline="-25000" dirty="0" smtClean="0">
                <a:solidFill>
                  <a:schemeClr val="tx1"/>
                </a:solidFill>
              </a:rPr>
              <a:t>2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da</a:t>
            </a:r>
            <a:r>
              <a:rPr lang="en-US" sz="1900" dirty="0" smtClean="0">
                <a:solidFill>
                  <a:schemeClr val="tx1"/>
                </a:solidFill>
              </a:rPr>
              <a:t> 990 </a:t>
            </a:r>
            <a:r>
              <a:rPr lang="en-US" sz="1900" dirty="0" err="1" smtClean="0">
                <a:solidFill>
                  <a:schemeClr val="tx1"/>
                </a:solidFill>
              </a:rPr>
              <a:t>ta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duragay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olingan</a:t>
            </a:r>
            <a:r>
              <a:rPr lang="en-US" sz="1900" dirty="0" smtClean="0">
                <a:solidFill>
                  <a:schemeClr val="tx1"/>
                </a:solidFill>
              </a:rPr>
              <a:t>: </a:t>
            </a:r>
            <a:endParaRPr lang="ru-RU" sz="1900" dirty="0" smtClean="0">
              <a:solidFill>
                <a:schemeClr val="tx1"/>
              </a:solidFill>
            </a:endParaRPr>
          </a:p>
          <a:p>
            <a:pPr algn="just"/>
            <a:r>
              <a:rPr lang="en-US" sz="1900" dirty="0" smtClean="0">
                <a:solidFill>
                  <a:schemeClr val="tx1"/>
                </a:solidFill>
              </a:rPr>
              <a:t>a) F</a:t>
            </a:r>
            <a:r>
              <a:rPr lang="en-US" sz="1900" baseline="-25000" dirty="0" smtClean="0">
                <a:solidFill>
                  <a:schemeClr val="tx1"/>
                </a:solidFill>
              </a:rPr>
              <a:t>2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necha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xil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gameta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hosil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bo‘ladi</a:t>
            </a:r>
            <a:r>
              <a:rPr lang="en-US" sz="1900" dirty="0" smtClean="0">
                <a:solidFill>
                  <a:schemeClr val="tx1"/>
                </a:solidFill>
              </a:rPr>
              <a:t>?</a:t>
            </a:r>
            <a:endParaRPr lang="ru-RU" sz="1900" dirty="0" smtClean="0">
              <a:solidFill>
                <a:schemeClr val="tx1"/>
              </a:solidFill>
            </a:endParaRPr>
          </a:p>
          <a:p>
            <a:pPr algn="just"/>
            <a:r>
              <a:rPr lang="en-US" sz="1900" dirty="0" smtClean="0">
                <a:solidFill>
                  <a:schemeClr val="tx1"/>
                </a:solidFill>
              </a:rPr>
              <a:t>b) F</a:t>
            </a:r>
            <a:r>
              <a:rPr lang="en-US" sz="1900" baseline="-25000" dirty="0" smtClean="0">
                <a:solidFill>
                  <a:schemeClr val="tx1"/>
                </a:solidFill>
              </a:rPr>
              <a:t>2 </a:t>
            </a:r>
            <a:r>
              <a:rPr lang="en-US" sz="1900" dirty="0" err="1" smtClean="0">
                <a:solidFill>
                  <a:schemeClr val="tx1"/>
                </a:solidFill>
              </a:rPr>
              <a:t>da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nechta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o‘simlik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kalta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ustunchali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va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yashil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og‘izchali</a:t>
            </a:r>
            <a:r>
              <a:rPr lang="en-US" sz="1900" dirty="0" smtClean="0">
                <a:solidFill>
                  <a:schemeClr val="tx1"/>
                </a:solidFill>
              </a:rPr>
              <a:t>?</a:t>
            </a:r>
            <a:endParaRPr lang="ru-RU" sz="1900" dirty="0" smtClean="0">
              <a:solidFill>
                <a:schemeClr val="tx1"/>
              </a:solidFill>
            </a:endParaRPr>
          </a:p>
          <a:p>
            <a:r>
              <a:rPr lang="en-US" sz="1900" dirty="0" smtClean="0">
                <a:solidFill>
                  <a:schemeClr val="tx1"/>
                </a:solidFill>
              </a:rPr>
              <a:t>c) F</a:t>
            </a:r>
            <a:r>
              <a:rPr lang="en-US" sz="1900" baseline="-25000" dirty="0" smtClean="0">
                <a:solidFill>
                  <a:schemeClr val="tx1"/>
                </a:solidFill>
              </a:rPr>
              <a:t>2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necha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xil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genotip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hosil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bo‘ladi</a:t>
            </a:r>
            <a:endParaRPr lang="en-US" sz="1900" dirty="0" smtClean="0">
              <a:solidFill>
                <a:schemeClr val="tx1"/>
              </a:solidFill>
            </a:endParaRPr>
          </a:p>
          <a:p>
            <a:r>
              <a:rPr lang="en-US" sz="1900" b="1" dirty="0" smtClean="0">
                <a:solidFill>
                  <a:schemeClr val="tx1"/>
                </a:solidFill>
              </a:rPr>
              <a:t>2-MASALA</a:t>
            </a:r>
            <a:r>
              <a:rPr lang="en-US" sz="1900" dirty="0" smtClean="0">
                <a:solidFill>
                  <a:schemeClr val="tx1"/>
                </a:solidFill>
              </a:rPr>
              <a:t>.Makkajo`xori  </a:t>
            </a:r>
            <a:r>
              <a:rPr lang="en-US" sz="1900" dirty="0" err="1" smtClean="0">
                <a:solidFill>
                  <a:schemeClr val="tx1"/>
                </a:solidFill>
              </a:rPr>
              <a:t>so`tasi</a:t>
            </a:r>
            <a:r>
              <a:rPr lang="en-US" sz="1900" dirty="0" smtClean="0">
                <a:solidFill>
                  <a:schemeClr val="tx1"/>
                </a:solidFill>
              </a:rPr>
              <a:t> 20 </a:t>
            </a:r>
            <a:r>
              <a:rPr lang="en-US" sz="1900" dirty="0" err="1" smtClean="0">
                <a:solidFill>
                  <a:schemeClr val="tx1"/>
                </a:solidFill>
              </a:rPr>
              <a:t>sm</a:t>
            </a:r>
            <a:r>
              <a:rPr lang="en-US" sz="1900" dirty="0" smtClean="0">
                <a:solidFill>
                  <a:schemeClr val="tx1"/>
                </a:solidFill>
              </a:rPr>
              <a:t>  </a:t>
            </a:r>
            <a:r>
              <a:rPr lang="en-US" sz="1900" dirty="0" err="1" smtClean="0">
                <a:solidFill>
                  <a:schemeClr val="tx1"/>
                </a:solidFill>
              </a:rPr>
              <a:t>va</a:t>
            </a:r>
            <a:r>
              <a:rPr lang="en-US" sz="1900" dirty="0" smtClean="0">
                <a:solidFill>
                  <a:schemeClr val="tx1"/>
                </a:solidFill>
              </a:rPr>
              <a:t>  8 sm. Dominant 5 </a:t>
            </a:r>
            <a:r>
              <a:rPr lang="en-US" sz="1900" dirty="0" err="1" smtClean="0">
                <a:solidFill>
                  <a:schemeClr val="tx1"/>
                </a:solidFill>
              </a:rPr>
              <a:t>sm</a:t>
            </a:r>
            <a:r>
              <a:rPr lang="en-US" sz="1900" dirty="0" smtClean="0">
                <a:solidFill>
                  <a:schemeClr val="tx1"/>
                </a:solidFill>
              </a:rPr>
              <a:t>,  </a:t>
            </a:r>
            <a:r>
              <a:rPr lang="en-US" sz="1900" dirty="0" err="1" smtClean="0">
                <a:solidFill>
                  <a:schemeClr val="tx1"/>
                </a:solidFill>
              </a:rPr>
              <a:t>ressissiv</a:t>
            </a:r>
            <a:r>
              <a:rPr lang="en-US" sz="1900" dirty="0" smtClean="0">
                <a:solidFill>
                  <a:schemeClr val="tx1"/>
                </a:solidFill>
              </a:rPr>
              <a:t>  gen  2 </a:t>
            </a:r>
            <a:r>
              <a:rPr lang="en-US" sz="1900" dirty="0" err="1" smtClean="0">
                <a:solidFill>
                  <a:schemeClr val="tx1"/>
                </a:solidFill>
              </a:rPr>
              <a:t>sm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uzunlikni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namoyon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etsa</a:t>
            </a:r>
            <a:r>
              <a:rPr lang="en-US" sz="1900" dirty="0" smtClean="0">
                <a:solidFill>
                  <a:schemeClr val="tx1"/>
                </a:solidFill>
              </a:rPr>
              <a:t>, </a:t>
            </a:r>
            <a:r>
              <a:rPr lang="en-US" sz="1900" dirty="0" err="1" smtClean="0">
                <a:solidFill>
                  <a:schemeClr val="tx1"/>
                </a:solidFill>
              </a:rPr>
              <a:t>makkajo`xori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so`tasining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uzumligi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necha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sm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bo`lishini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aniqlang</a:t>
            </a:r>
            <a:r>
              <a:rPr lang="en-US" sz="1900" dirty="0" smtClean="0">
                <a:solidFill>
                  <a:schemeClr val="tx1"/>
                </a:solidFill>
              </a:rPr>
              <a:t>. </a:t>
            </a:r>
            <a:endParaRPr lang="ru-RU" sz="1900" dirty="0" smtClean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51" y="383822"/>
            <a:ext cx="8677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 YECHISH UCHUN MASALA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3897" y="162355"/>
            <a:ext cx="4975122" cy="500090"/>
          </a:xfrm>
        </p:spPr>
        <p:txBody>
          <a:bodyPr/>
          <a:lstStyle/>
          <a:p>
            <a:r>
              <a:rPr lang="uz-Cyrl-UZ" smtClean="0"/>
              <a:t>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9374" y="2582707"/>
            <a:ext cx="6657654" cy="1723549"/>
          </a:xfrm>
        </p:spPr>
        <p:txBody>
          <a:bodyPr/>
          <a:lstStyle/>
          <a:p>
            <a:endParaRPr lang="en-US" sz="2400" b="1" dirty="0" smtClean="0">
              <a:solidFill>
                <a:srgbClr val="00206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400" b="1" dirty="0" smtClean="0">
                <a:solidFill>
                  <a:srgbClr val="0070C0"/>
                </a:solidFill>
              </a:rPr>
              <a:t>E’TIBORINGIZ UCHUN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400" b="1" dirty="0" smtClean="0">
                <a:solidFill>
                  <a:srgbClr val="0070C0"/>
                </a:solidFill>
              </a:rPr>
              <a:t>RAHMAT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5150" y="923924"/>
            <a:ext cx="258127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6500841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543" y="405066"/>
            <a:ext cx="8190071" cy="369332"/>
          </a:xfrm>
        </p:spPr>
        <p:txBody>
          <a:bodyPr/>
          <a:lstStyle/>
          <a:p>
            <a:pPr algn="ctr"/>
            <a:r>
              <a:rPr lang="en-US" sz="2400" dirty="0" smtClean="0"/>
              <a:t>GENETIK  TAYANCH TUSHUNCHALAR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0322" y="982486"/>
            <a:ext cx="8505825" cy="4355359"/>
          </a:xfrm>
        </p:spPr>
        <p:txBody>
          <a:bodyPr/>
          <a:lstStyle/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Genetika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s-E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</a:rPr>
              <a:t>organizmlarning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irsiyat</a:t>
            </a:r>
            <a:r>
              <a:rPr lang="es-E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irsiylanish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o‘zgaruvchaligini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o‘rganuvchi</a:t>
            </a:r>
            <a:r>
              <a:rPr lang="en-US" sz="2400" dirty="0" smtClean="0">
                <a:solidFill>
                  <a:schemeClr val="tx1"/>
                </a:solidFill>
              </a:rPr>
              <a:t> fan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s-ES" sz="2400" b="1" dirty="0" smtClean="0">
                <a:solidFill>
                  <a:schemeClr val="tx1"/>
                </a:solidFill>
              </a:rPr>
              <a:t>Allel genlar</a:t>
            </a:r>
            <a:r>
              <a:rPr lang="es-ES" sz="2400" dirty="0" smtClean="0">
                <a:solidFill>
                  <a:schemeClr val="tx1"/>
                </a:solidFill>
              </a:rPr>
              <a:t>-gomologik xromosomalarning bir xil    qismida joylashgan bo‘lib bitta belgi (masalan gul rangi) ning keskin farq qiluvchi - alternativ (oq-qizil) holatda rivojlanishini ta’min  etuvchi dominant va </a:t>
            </a:r>
            <a:r>
              <a:rPr lang="uz-Cyrl-UZ" sz="2400" dirty="0" smtClean="0">
                <a:solidFill>
                  <a:schemeClr val="tx1"/>
                </a:solidFill>
              </a:rPr>
              <a:t>retsessiv </a:t>
            </a:r>
            <a:r>
              <a:rPr lang="es-ES" sz="2400" dirty="0" smtClean="0">
                <a:solidFill>
                  <a:schemeClr val="tx1"/>
                </a:solidFill>
              </a:rPr>
              <a:t>shaklda bo‘ladigan genlar.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Allel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bo‘lmagan</a:t>
            </a:r>
            <a:r>
              <a:rPr lang="es-ES" sz="2400" b="1" dirty="0" smtClean="0">
                <a:solidFill>
                  <a:schemeClr val="tx1"/>
                </a:solidFill>
              </a:rPr>
              <a:t> (</a:t>
            </a:r>
            <a:r>
              <a:rPr lang="en-US" sz="2400" b="1" dirty="0" err="1" smtClean="0">
                <a:solidFill>
                  <a:schemeClr val="tx1"/>
                </a:solidFill>
              </a:rPr>
              <a:t>noallel</a:t>
            </a:r>
            <a:r>
              <a:rPr lang="es-ES" sz="2400" b="1" dirty="0" smtClean="0">
                <a:solidFill>
                  <a:schemeClr val="tx1"/>
                </a:solidFill>
              </a:rPr>
              <a:t>) </a:t>
            </a:r>
            <a:r>
              <a:rPr lang="en-US" sz="2400" b="1" dirty="0" err="1" smtClean="0">
                <a:solidFill>
                  <a:schemeClr val="tx1"/>
                </a:solidFill>
              </a:rPr>
              <a:t>genlar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s-E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</a:rPr>
              <a:t>gomologik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bo‘lmagan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xromosomalarda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joylashgan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bo‘lib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nechta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belgining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mustaqil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rivojlanishi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alternativ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namoyon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bo‘lishini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ta’min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etuvchi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genlar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/>
              <a:t> 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542" y="422000"/>
            <a:ext cx="8190071" cy="369332"/>
          </a:xfrm>
        </p:spPr>
        <p:txBody>
          <a:bodyPr/>
          <a:lstStyle/>
          <a:p>
            <a:pPr algn="ctr"/>
            <a:r>
              <a:rPr lang="en-US" sz="2400" dirty="0" smtClean="0"/>
              <a:t>GENETIK  TAYANCH TUSHUNCHALAR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6642" y="1012642"/>
            <a:ext cx="8580658" cy="3986028"/>
          </a:xfrm>
        </p:spPr>
        <p:txBody>
          <a:bodyPr/>
          <a:lstStyle/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Gametalar</a:t>
            </a:r>
            <a:r>
              <a:rPr lang="en-US" sz="2400" dirty="0" err="1" smtClean="0">
                <a:solidFill>
                  <a:schemeClr val="tx1"/>
                </a:solidFill>
              </a:rPr>
              <a:t>-gaploid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sondagi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jinsiy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hujayralari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Autosomalar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</a:rPr>
              <a:t>jinsga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aloqador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bo‘lmagan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Jinsiy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xromosoma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</a:rPr>
              <a:t>jinsning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qaror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topishi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irsiylanishini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ta’min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etuvchi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Gaploid</a:t>
            </a:r>
            <a:r>
              <a:rPr lang="en-US" sz="2400" b="1" dirty="0" smtClean="0">
                <a:solidFill>
                  <a:schemeClr val="tx1"/>
                </a:solidFill>
              </a:rPr>
              <a:t> (n)-</a:t>
            </a:r>
            <a:r>
              <a:rPr lang="en-US" sz="2400" dirty="0" err="1" smtClean="0">
                <a:solidFill>
                  <a:schemeClr val="tx1"/>
                </a:solidFill>
              </a:rPr>
              <a:t>har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qaysi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bittasiga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</a:rPr>
              <a:t>Ulardagi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soni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hujayradagi</a:t>
            </a:r>
            <a:r>
              <a:rPr lang="en-US" sz="2400" dirty="0" smtClean="0">
                <a:solidFill>
                  <a:schemeClr val="tx1"/>
                </a:solidFill>
              </a:rPr>
              <a:t> (2 n ) </a:t>
            </a:r>
            <a:r>
              <a:rPr lang="en-US" sz="2400" dirty="0" err="1" smtClean="0">
                <a:solidFill>
                  <a:schemeClr val="tx1"/>
                </a:solidFill>
              </a:rPr>
              <a:t>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nisbatan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ikki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hissa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bo‘ladi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smtClean="0">
                <a:solidFill>
                  <a:schemeClr val="tx1"/>
                </a:solidFill>
              </a:rPr>
              <a:t>Diploid(2n)</a:t>
            </a:r>
            <a:r>
              <a:rPr lang="en-US" sz="2400" dirty="0" smtClean="0">
                <a:solidFill>
                  <a:schemeClr val="tx1"/>
                </a:solidFill>
              </a:rPr>
              <a:t>-</a:t>
            </a:r>
            <a:r>
              <a:rPr lang="en-US" sz="2400" dirty="0" err="1" smtClean="0">
                <a:solidFill>
                  <a:schemeClr val="tx1"/>
                </a:solidFill>
              </a:rPr>
              <a:t>tana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hujayrasida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ikki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nafar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gaploid</a:t>
            </a:r>
            <a:r>
              <a:rPr lang="en-US" sz="2400" dirty="0" smtClean="0">
                <a:solidFill>
                  <a:schemeClr val="tx1"/>
                </a:solidFill>
              </a:rPr>
              <a:t> (n) </a:t>
            </a:r>
            <a:r>
              <a:rPr lang="en-US" sz="2400" dirty="0" err="1" smtClean="0">
                <a:solidFill>
                  <a:schemeClr val="tx1"/>
                </a:solidFill>
              </a:rPr>
              <a:t>sondagi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xromosomalarning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yig‘indisi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068" y="412474"/>
            <a:ext cx="8190071" cy="369332"/>
          </a:xfrm>
        </p:spPr>
        <p:txBody>
          <a:bodyPr/>
          <a:lstStyle/>
          <a:p>
            <a:pPr algn="ctr"/>
            <a:r>
              <a:rPr lang="en-US" sz="2400" dirty="0" smtClean="0"/>
              <a:t>GENETIK  TAYANCH TUSHUNCHALAR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167" y="984067"/>
            <a:ext cx="8552083" cy="4278735"/>
          </a:xfrm>
        </p:spPr>
        <p:txBody>
          <a:bodyPr/>
          <a:lstStyle/>
          <a:p>
            <a:pPr lvl="0" algn="just"/>
            <a:r>
              <a:rPr lang="en-US" sz="2400" b="1" dirty="0" err="1" smtClean="0"/>
              <a:t>Gomologik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xromosomalar-</a:t>
            </a:r>
            <a:r>
              <a:rPr lang="en-US" sz="2400" dirty="0" err="1" smtClean="0"/>
              <a:t>ko‘lami</a:t>
            </a:r>
            <a:r>
              <a:rPr lang="en-US" sz="2400" dirty="0" smtClean="0"/>
              <a:t>, </a:t>
            </a:r>
            <a:r>
              <a:rPr lang="en-US" sz="2400" dirty="0" err="1" smtClean="0"/>
              <a:t>shakli</a:t>
            </a:r>
            <a:r>
              <a:rPr lang="en-US" sz="2400" dirty="0" smtClean="0"/>
              <a:t>, </a:t>
            </a:r>
            <a:r>
              <a:rPr lang="en-US" sz="2400" dirty="0" err="1" smtClean="0"/>
              <a:t>ularda</a:t>
            </a:r>
            <a:r>
              <a:rPr lang="en-US" sz="2400" dirty="0" smtClean="0"/>
              <a:t> </a:t>
            </a:r>
            <a:r>
              <a:rPr lang="en-US" sz="2400" dirty="0" err="1" smtClean="0"/>
              <a:t>joylashgan</a:t>
            </a:r>
            <a:r>
              <a:rPr lang="en-US" sz="2400" dirty="0" smtClean="0"/>
              <a:t> </a:t>
            </a:r>
            <a:r>
              <a:rPr lang="en-US" sz="2400" dirty="0" err="1" smtClean="0"/>
              <a:t>asosiy</a:t>
            </a:r>
            <a:r>
              <a:rPr lang="en-US" sz="2400" dirty="0" smtClean="0"/>
              <a:t> </a:t>
            </a:r>
            <a:r>
              <a:rPr lang="en-US" sz="2400" dirty="0" err="1" smtClean="0"/>
              <a:t>genlar</a:t>
            </a:r>
            <a:r>
              <a:rPr lang="en-US" sz="2400" dirty="0" smtClean="0"/>
              <a:t> </a:t>
            </a:r>
            <a:r>
              <a:rPr lang="en-US" sz="2400" dirty="0" err="1" smtClean="0"/>
              <a:t>guruhi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konyugatsiyalanib</a:t>
            </a:r>
            <a:r>
              <a:rPr lang="en-US" sz="2400" dirty="0" smtClean="0"/>
              <a:t> bivalent </a:t>
            </a:r>
            <a:r>
              <a:rPr lang="en-US" sz="2400" dirty="0" err="1" smtClean="0"/>
              <a:t>hosil</a:t>
            </a:r>
            <a:r>
              <a:rPr lang="en-US" sz="2400" dirty="0" smtClean="0"/>
              <a:t> </a:t>
            </a:r>
            <a:r>
              <a:rPr lang="en-US" sz="2400" dirty="0" err="1" smtClean="0"/>
              <a:t>qilish</a:t>
            </a:r>
            <a:r>
              <a:rPr lang="en-US" sz="2400" dirty="0" smtClean="0"/>
              <a:t> </a:t>
            </a:r>
            <a:r>
              <a:rPr lang="en-US" sz="2400" dirty="0" err="1" smtClean="0"/>
              <a:t>qobiliyatiga</a:t>
            </a:r>
            <a:r>
              <a:rPr lang="en-US" sz="2400" dirty="0" smtClean="0"/>
              <a:t> </a:t>
            </a:r>
            <a:r>
              <a:rPr lang="en-US" sz="2400" dirty="0" err="1" smtClean="0"/>
              <a:t>ega</a:t>
            </a:r>
            <a:r>
              <a:rPr lang="en-US" sz="2400" dirty="0" smtClean="0"/>
              <a:t> </a:t>
            </a:r>
            <a:r>
              <a:rPr lang="en-US" sz="2400" dirty="0" err="1" smtClean="0"/>
              <a:t>o‘xshash</a:t>
            </a:r>
            <a:r>
              <a:rPr lang="en-US" sz="2400" dirty="0" smtClean="0"/>
              <a:t> </a:t>
            </a:r>
            <a:r>
              <a:rPr lang="en-US" sz="2400" dirty="0" err="1" smtClean="0"/>
              <a:t>xromosomalar</a:t>
            </a:r>
            <a:r>
              <a:rPr lang="en-US" sz="2400" dirty="0" smtClean="0"/>
              <a:t>. </a:t>
            </a:r>
            <a:r>
              <a:rPr lang="ru-RU" sz="2400" dirty="0" err="1" smtClean="0"/>
              <a:t>Ular</a:t>
            </a:r>
            <a:r>
              <a:rPr lang="ru-RU" sz="2400" dirty="0" smtClean="0"/>
              <a:t>  </a:t>
            </a:r>
            <a:r>
              <a:rPr lang="ru-RU" sz="2400" dirty="0" err="1" smtClean="0"/>
              <a:t>diploid</a:t>
            </a:r>
            <a:r>
              <a:rPr lang="ru-RU" sz="2400" dirty="0" smtClean="0"/>
              <a:t> </a:t>
            </a:r>
            <a:r>
              <a:rPr lang="ru-RU" sz="2400" dirty="0" err="1" smtClean="0"/>
              <a:t>organizmlarda</a:t>
            </a:r>
            <a:r>
              <a:rPr lang="ru-RU" sz="2400" dirty="0" smtClean="0"/>
              <a:t>  2 </a:t>
            </a:r>
            <a:r>
              <a:rPr lang="ru-RU" sz="2400" dirty="0" err="1" smtClean="0"/>
              <a:t>tadan</a:t>
            </a:r>
            <a:r>
              <a:rPr lang="ru-RU" sz="2400" dirty="0" smtClean="0"/>
              <a:t> (1-juft) </a:t>
            </a:r>
            <a:r>
              <a:rPr lang="ru-RU" sz="2400" dirty="0" err="1" smtClean="0"/>
              <a:t>bo‘ladi</a:t>
            </a:r>
            <a:r>
              <a:rPr lang="ru-RU" sz="2400" dirty="0" smtClean="0"/>
              <a:t> </a:t>
            </a:r>
          </a:p>
          <a:p>
            <a:pPr lvl="0" algn="just"/>
            <a:r>
              <a:rPr lang="ru-RU" sz="2400" b="1" dirty="0" err="1" smtClean="0"/>
              <a:t>Bivalent</a:t>
            </a:r>
            <a:r>
              <a:rPr lang="ru-RU" sz="2400" dirty="0" err="1" smtClean="0"/>
              <a:t>-meyoz</a:t>
            </a:r>
            <a:r>
              <a:rPr lang="ru-RU" sz="2400" dirty="0" smtClean="0"/>
              <a:t> </a:t>
            </a:r>
            <a:r>
              <a:rPr lang="ru-RU" sz="2400" dirty="0" err="1" smtClean="0"/>
              <a:t>jarayonida</a:t>
            </a:r>
            <a:r>
              <a:rPr lang="ru-RU" sz="2400" dirty="0" smtClean="0"/>
              <a:t> </a:t>
            </a:r>
            <a:r>
              <a:rPr lang="ru-RU" sz="2400" dirty="0" err="1" smtClean="0"/>
              <a:t>o‘zaro</a:t>
            </a:r>
            <a:r>
              <a:rPr lang="ru-RU" sz="2400" dirty="0" smtClean="0"/>
              <a:t> </a:t>
            </a:r>
            <a:r>
              <a:rPr lang="ru-RU" sz="2400" dirty="0" err="1" smtClean="0"/>
              <a:t>konyugatsiyalanuvchi</a:t>
            </a:r>
            <a:r>
              <a:rPr lang="ru-RU" sz="2400" dirty="0" smtClean="0"/>
              <a:t> </a:t>
            </a:r>
            <a:r>
              <a:rPr lang="ru-RU" sz="2400" dirty="0" err="1" smtClean="0"/>
              <a:t>ikkita</a:t>
            </a:r>
            <a:r>
              <a:rPr lang="ru-RU" sz="2400" dirty="0" smtClean="0"/>
              <a:t> </a:t>
            </a:r>
            <a:r>
              <a:rPr lang="ru-RU" sz="2400" dirty="0" err="1" smtClean="0"/>
              <a:t>gomologik</a:t>
            </a:r>
            <a:r>
              <a:rPr lang="ru-RU" sz="2400" dirty="0" smtClean="0"/>
              <a:t> </a:t>
            </a:r>
            <a:r>
              <a:rPr lang="ru-RU" sz="2400" dirty="0" err="1" smtClean="0"/>
              <a:t>xromosoma</a:t>
            </a:r>
            <a:endParaRPr lang="ru-RU" sz="2400" dirty="0" smtClean="0"/>
          </a:p>
          <a:p>
            <a:pPr lvl="0" algn="just"/>
            <a:r>
              <a:rPr lang="en-US" sz="2400" b="1" dirty="0" err="1" smtClean="0"/>
              <a:t>Gomozigot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organizm</a:t>
            </a:r>
            <a:r>
              <a:rPr lang="en-US" sz="2400" dirty="0" err="1" smtClean="0"/>
              <a:t>-tana</a:t>
            </a:r>
            <a:r>
              <a:rPr lang="en-US" sz="2400" dirty="0" smtClean="0"/>
              <a:t> </a:t>
            </a:r>
            <a:r>
              <a:rPr lang="en-US" sz="2400" dirty="0" err="1" smtClean="0"/>
              <a:t>hujayralarida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xil</a:t>
            </a:r>
            <a:r>
              <a:rPr lang="en-US" sz="2400" dirty="0" smtClean="0"/>
              <a:t> </a:t>
            </a:r>
            <a:r>
              <a:rPr lang="en-US" sz="2400" dirty="0" err="1" smtClean="0"/>
              <a:t>allellari</a:t>
            </a:r>
            <a:r>
              <a:rPr lang="en-US" sz="2400" dirty="0" smtClean="0"/>
              <a:t> (AA  </a:t>
            </a:r>
            <a:r>
              <a:rPr lang="en-US" sz="2400" dirty="0" err="1" smtClean="0"/>
              <a:t>yoki</a:t>
            </a:r>
            <a:r>
              <a:rPr lang="en-US" sz="2400" dirty="0" smtClean="0"/>
              <a:t>  </a:t>
            </a:r>
            <a:r>
              <a:rPr lang="en-US" sz="2400" dirty="0" err="1" smtClean="0"/>
              <a:t>aa</a:t>
            </a:r>
            <a:r>
              <a:rPr lang="en-US" sz="2400" dirty="0" smtClean="0"/>
              <a:t>) </a:t>
            </a:r>
            <a:r>
              <a:rPr lang="en-US" sz="2400" dirty="0" err="1" smtClean="0"/>
              <a:t>ga</a:t>
            </a:r>
            <a:r>
              <a:rPr lang="en-US" sz="2400" dirty="0" smtClean="0"/>
              <a:t> </a:t>
            </a:r>
            <a:r>
              <a:rPr lang="en-US" sz="2400" dirty="0" err="1" smtClean="0"/>
              <a:t>ega</a:t>
            </a:r>
            <a:r>
              <a:rPr lang="en-US" sz="2400" dirty="0" smtClean="0"/>
              <a:t> </a:t>
            </a:r>
            <a:r>
              <a:rPr lang="en-US" sz="2400" dirty="0" err="1" smtClean="0"/>
              <a:t>bo‘lgan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organizmlar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algn="just"/>
            <a:r>
              <a:rPr lang="en-US" sz="2400" b="1" dirty="0" err="1" smtClean="0"/>
              <a:t>Geterozigot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organizm</a:t>
            </a:r>
            <a:r>
              <a:rPr lang="en-US" sz="2400" b="1" dirty="0" smtClean="0"/>
              <a:t> </a:t>
            </a:r>
            <a:r>
              <a:rPr lang="en-US" sz="2400" dirty="0" smtClean="0"/>
              <a:t>- </a:t>
            </a:r>
            <a:r>
              <a:rPr lang="en-US" sz="2400" dirty="0" err="1" smtClean="0"/>
              <a:t>tana</a:t>
            </a:r>
            <a:r>
              <a:rPr lang="en-US" sz="2400" dirty="0" smtClean="0"/>
              <a:t> </a:t>
            </a:r>
            <a:r>
              <a:rPr lang="en-US" sz="2400" dirty="0" err="1" smtClean="0"/>
              <a:t>hujayralarida</a:t>
            </a:r>
            <a:r>
              <a:rPr lang="en-US" sz="2400" dirty="0" smtClean="0"/>
              <a:t> </a:t>
            </a:r>
            <a:r>
              <a:rPr lang="en-US" sz="2400" dirty="0" err="1" smtClean="0"/>
              <a:t>genlarning</a:t>
            </a:r>
            <a:r>
              <a:rPr lang="en-US" sz="2400" dirty="0" smtClean="0"/>
              <a:t> </a:t>
            </a:r>
            <a:r>
              <a:rPr lang="en-US" sz="2400" dirty="0" err="1" smtClean="0"/>
              <a:t>har</a:t>
            </a:r>
            <a:r>
              <a:rPr lang="en-US" sz="2400" dirty="0" smtClean="0"/>
              <a:t> </a:t>
            </a:r>
            <a:r>
              <a:rPr lang="en-US" sz="2400" dirty="0" err="1" smtClean="0"/>
              <a:t>xil</a:t>
            </a:r>
            <a:r>
              <a:rPr lang="en-US" sz="2400" dirty="0" smtClean="0"/>
              <a:t> </a:t>
            </a:r>
            <a:r>
              <a:rPr lang="en-US" sz="2400" dirty="0" err="1" smtClean="0"/>
              <a:t>allellari</a:t>
            </a:r>
            <a:r>
              <a:rPr lang="en-US" sz="2400" dirty="0" smtClean="0"/>
              <a:t> (</a:t>
            </a:r>
            <a:r>
              <a:rPr lang="en-US" sz="2400" dirty="0" err="1" smtClean="0"/>
              <a:t>Aa</a:t>
            </a:r>
            <a:r>
              <a:rPr lang="en-US" sz="2400" dirty="0" smtClean="0"/>
              <a:t> </a:t>
            </a:r>
            <a:r>
              <a:rPr lang="en-US" sz="2400" dirty="0" err="1" smtClean="0"/>
              <a:t>yoki</a:t>
            </a:r>
            <a:r>
              <a:rPr lang="en-US" sz="2400" dirty="0" smtClean="0"/>
              <a:t> Bb) </a:t>
            </a:r>
            <a:r>
              <a:rPr lang="en-US" sz="2400" dirty="0" err="1" smtClean="0"/>
              <a:t>ega</a:t>
            </a:r>
            <a:r>
              <a:rPr lang="en-US" sz="2400" dirty="0" smtClean="0"/>
              <a:t> </a:t>
            </a:r>
            <a:r>
              <a:rPr lang="en-US" sz="2400" dirty="0" err="1" smtClean="0"/>
              <a:t>bo‘lgan</a:t>
            </a:r>
            <a:r>
              <a:rPr lang="en-US" sz="2400" dirty="0" smtClean="0"/>
              <a:t> </a:t>
            </a:r>
            <a:r>
              <a:rPr lang="en-US" sz="2400" dirty="0" err="1" smtClean="0"/>
              <a:t>organizmlar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r>
              <a:rPr lang="en-US" sz="2000" dirty="0" smtClean="0"/>
              <a:t> 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645" y="367319"/>
            <a:ext cx="8190071" cy="369332"/>
          </a:xfrm>
        </p:spPr>
        <p:txBody>
          <a:bodyPr/>
          <a:lstStyle/>
          <a:p>
            <a:pPr algn="ctr"/>
            <a:r>
              <a:rPr lang="en-US" sz="2400" dirty="0" smtClean="0"/>
              <a:t>GENETIK  TAYANCH TUSHUNCHALAR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167" y="984067"/>
            <a:ext cx="8552083" cy="4278735"/>
          </a:xfrm>
        </p:spPr>
        <p:txBody>
          <a:bodyPr/>
          <a:lstStyle/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Gomologik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xromosomalar-</a:t>
            </a:r>
            <a:r>
              <a:rPr lang="en-US" sz="2400" dirty="0" err="1" smtClean="0">
                <a:solidFill>
                  <a:schemeClr val="tx1"/>
                </a:solidFill>
              </a:rPr>
              <a:t>ko‘lami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shakli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ularda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joylashgan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asosiy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genlar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guruhi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konyugatsiyalanib</a:t>
            </a:r>
            <a:r>
              <a:rPr lang="en-US" sz="2400" dirty="0" smtClean="0">
                <a:solidFill>
                  <a:schemeClr val="tx1"/>
                </a:solidFill>
              </a:rPr>
              <a:t> bivalent </a:t>
            </a:r>
            <a:r>
              <a:rPr lang="en-US" sz="2400" dirty="0" err="1" smtClean="0">
                <a:solidFill>
                  <a:schemeClr val="tx1"/>
                </a:solidFill>
              </a:rPr>
              <a:t>hosil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qilish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qobiliyatiga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o‘xshash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xromosomalar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</a:rPr>
              <a:t>Ular</a:t>
            </a:r>
            <a:r>
              <a:rPr lang="ru-RU" sz="2400" dirty="0" smtClean="0">
                <a:solidFill>
                  <a:schemeClr val="tx1"/>
                </a:solidFill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</a:rPr>
              <a:t>diploid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organizmlarda</a:t>
            </a:r>
            <a:r>
              <a:rPr lang="ru-RU" sz="2400" dirty="0" smtClean="0">
                <a:solidFill>
                  <a:schemeClr val="tx1"/>
                </a:solidFill>
              </a:rPr>
              <a:t>  2 </a:t>
            </a:r>
            <a:r>
              <a:rPr lang="ru-RU" sz="2400" dirty="0" err="1" smtClean="0">
                <a:solidFill>
                  <a:schemeClr val="tx1"/>
                </a:solidFill>
              </a:rPr>
              <a:t>tadan</a:t>
            </a:r>
            <a:r>
              <a:rPr lang="ru-RU" sz="2400" dirty="0" smtClean="0">
                <a:solidFill>
                  <a:schemeClr val="tx1"/>
                </a:solidFill>
              </a:rPr>
              <a:t> (1-juft) </a:t>
            </a:r>
            <a:r>
              <a:rPr lang="ru-RU" sz="2400" dirty="0" err="1" smtClean="0">
                <a:solidFill>
                  <a:schemeClr val="tx1"/>
                </a:solidFill>
              </a:rPr>
              <a:t>bo‘ladi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pPr lvl="0" algn="just"/>
            <a:r>
              <a:rPr lang="ru-RU" sz="2400" b="1" dirty="0" err="1" smtClean="0">
                <a:solidFill>
                  <a:schemeClr val="tx1"/>
                </a:solidFill>
              </a:rPr>
              <a:t>Bivalent</a:t>
            </a:r>
            <a:r>
              <a:rPr lang="ru-RU" sz="2400" dirty="0" err="1" smtClean="0">
                <a:solidFill>
                  <a:schemeClr val="tx1"/>
                </a:solidFill>
              </a:rPr>
              <a:t>-meyoz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jarayonida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o‘zaro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konyugatsiyalanuvchi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ikkita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gomologik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xromosoma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en-US" sz="2400" b="1" dirty="0" err="1" smtClean="0">
                <a:solidFill>
                  <a:schemeClr val="tx1"/>
                </a:solidFill>
              </a:rPr>
              <a:t>Gomozigot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organizm</a:t>
            </a:r>
            <a:r>
              <a:rPr lang="en-US" sz="2400" dirty="0" err="1" smtClean="0">
                <a:solidFill>
                  <a:schemeClr val="tx1"/>
                </a:solidFill>
              </a:rPr>
              <a:t>-tana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hujayralarida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allellari</a:t>
            </a:r>
            <a:r>
              <a:rPr lang="en-US" sz="2400" dirty="0" smtClean="0">
                <a:solidFill>
                  <a:schemeClr val="tx1"/>
                </a:solidFill>
              </a:rPr>
              <a:t> (AA  </a:t>
            </a:r>
            <a:r>
              <a:rPr lang="en-US" sz="2400" dirty="0" err="1" smtClean="0">
                <a:solidFill>
                  <a:schemeClr val="tx1"/>
                </a:solidFill>
              </a:rPr>
              <a:t>yoki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aa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organizmlar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Geterozigot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organizm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</a:rPr>
              <a:t>tana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hujayralarida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genlarning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allellari</a:t>
            </a:r>
            <a:r>
              <a:rPr lang="en-US" sz="2400" dirty="0" smtClean="0">
                <a:solidFill>
                  <a:schemeClr val="tx1"/>
                </a:solidFill>
              </a:rPr>
              <a:t> (AA </a:t>
            </a:r>
            <a:r>
              <a:rPr lang="en-US" sz="2400" dirty="0" err="1" smtClean="0">
                <a:solidFill>
                  <a:schemeClr val="tx1"/>
                </a:solidFill>
              </a:rPr>
              <a:t>yoki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aa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bo‘lgan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organizmlar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en-US" sz="2000" dirty="0" smtClean="0"/>
              <a:t> 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975" y="395111"/>
            <a:ext cx="7772400" cy="364494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GAMETA OLISH USULI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4294967295"/>
          </p:nvPr>
        </p:nvSpPr>
        <p:spPr>
          <a:xfrm>
            <a:off x="314325" y="1504953"/>
            <a:ext cx="8477250" cy="19430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           A(a) </a:t>
            </a:r>
            <a:r>
              <a:rPr lang="en-US" sz="2000" b="1" baseline="-25000" dirty="0" smtClean="0"/>
              <a:t>(1)</a:t>
            </a:r>
            <a:endParaRPr lang="ru-RU" sz="2000" b="1" dirty="0" smtClean="0"/>
          </a:p>
          <a:p>
            <a:pPr>
              <a:buFont typeface="Wingdings" pitchFamily="2" charset="2"/>
              <a:buNone/>
            </a:pPr>
            <a:r>
              <a:rPr lang="en-US" sz="2000" b="1" baseline="-25000" dirty="0" smtClean="0"/>
              <a:t> </a:t>
            </a:r>
            <a:r>
              <a:rPr lang="en-US" sz="2000" b="1" dirty="0" smtClean="0"/>
              <a:t>                           B</a:t>
            </a:r>
            <a:r>
              <a:rPr lang="en-US" sz="2000" b="1" baseline="-25000" dirty="0" smtClean="0"/>
              <a:t>(1)</a:t>
            </a:r>
            <a:r>
              <a:rPr lang="en-US" sz="2000" b="1" dirty="0" smtClean="0"/>
              <a:t>                                                 b</a:t>
            </a:r>
            <a:r>
              <a:rPr lang="en-US" sz="2000" b="1" baseline="-25000" dirty="0" smtClean="0"/>
              <a:t>(2)</a:t>
            </a:r>
            <a:endParaRPr lang="ru-RU" sz="2000" b="1" dirty="0" smtClean="0"/>
          </a:p>
          <a:p>
            <a:pPr>
              <a:buFont typeface="Wingdings" pitchFamily="2" charset="2"/>
              <a:buNone/>
            </a:pPr>
            <a:r>
              <a:rPr lang="en-US" sz="2000" b="1" baseline="-25000" dirty="0" smtClean="0"/>
              <a:t>              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(1)                                   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(2)                                    </a:t>
            </a:r>
            <a:r>
              <a:rPr lang="en-US" sz="2000" b="1" dirty="0" smtClean="0"/>
              <a:t> C</a:t>
            </a:r>
            <a:r>
              <a:rPr lang="en-US" sz="2000" b="1" baseline="-25000" dirty="0" smtClean="0"/>
              <a:t>(3)</a:t>
            </a:r>
            <a:r>
              <a:rPr lang="en-US" sz="2000" b="1" dirty="0" smtClean="0"/>
              <a:t>                        c</a:t>
            </a:r>
            <a:r>
              <a:rPr lang="en-US" sz="2000" b="1" baseline="-25000" dirty="0" smtClean="0"/>
              <a:t>(4)</a:t>
            </a:r>
            <a:endParaRPr lang="ru-RU" sz="2000" b="1" dirty="0" smtClean="0"/>
          </a:p>
          <a:p>
            <a:pPr>
              <a:buFont typeface="Wingdings" pitchFamily="2" charset="2"/>
              <a:buNone/>
            </a:pPr>
            <a:r>
              <a:rPr lang="ru-RU" sz="2000" b="1" dirty="0" smtClean="0"/>
              <a:t>  </a:t>
            </a:r>
            <a:r>
              <a:rPr lang="en-US" sz="2000" b="1" dirty="0" smtClean="0"/>
              <a:t>   </a:t>
            </a:r>
          </a:p>
          <a:p>
            <a:pPr>
              <a:buFont typeface="Wingdings" pitchFamily="2" charset="2"/>
              <a:buNone/>
            </a:pPr>
            <a:r>
              <a:rPr lang="en-US" sz="2000" b="1" dirty="0" smtClean="0"/>
              <a:t>     D</a:t>
            </a:r>
            <a:r>
              <a:rPr lang="en-US" sz="2000" b="1" baseline="-25000" dirty="0" smtClean="0"/>
              <a:t>(1) 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(2)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(3)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(4)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(5)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(6)    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(7)             </a:t>
            </a:r>
            <a:r>
              <a:rPr lang="en-US" sz="2000" b="1" dirty="0" smtClean="0"/>
              <a:t>d</a:t>
            </a:r>
            <a:r>
              <a:rPr lang="en-US" sz="2000" b="1" baseline="-25000" dirty="0" smtClean="0"/>
              <a:t>(8) </a:t>
            </a:r>
          </a:p>
          <a:p>
            <a:pPr>
              <a:buFont typeface="Wingdings" pitchFamily="2" charset="2"/>
              <a:buNone/>
            </a:pPr>
            <a:endParaRPr lang="en-US" sz="2000" baseline="-25000" dirty="0" smtClean="0"/>
          </a:p>
          <a:p>
            <a:pPr>
              <a:buFont typeface="Wingdings" pitchFamily="2" charset="2"/>
              <a:buNone/>
            </a:pPr>
            <a:endParaRPr lang="en-US" sz="2000" baseline="-25000" dirty="0" smtClean="0"/>
          </a:p>
          <a:p>
            <a:pPr>
              <a:buFont typeface="Wingdings" pitchFamily="2" charset="2"/>
              <a:buNone/>
            </a:pPr>
            <a:endParaRPr lang="en-US" sz="2000" baseline="-25000" dirty="0" smtClean="0"/>
          </a:p>
          <a:p>
            <a:pPr>
              <a:buFont typeface="Wingdings" pitchFamily="2" charset="2"/>
              <a:buNone/>
            </a:pPr>
            <a:r>
              <a:rPr lang="en-US" sz="2000" baseline="-25000" dirty="0" smtClean="0"/>
              <a:t> </a:t>
            </a:r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  <a:p>
            <a:endParaRPr lang="en-US" baseline="-25000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867025" y="1704975"/>
            <a:ext cx="108585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105400" y="1657350"/>
            <a:ext cx="923925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1476378" y="1962149"/>
            <a:ext cx="714373" cy="20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695575" y="2038350"/>
            <a:ext cx="428625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792958" y="2445550"/>
            <a:ext cx="280986" cy="2476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381125" y="2457450"/>
            <a:ext cx="338139" cy="277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2864646" y="2431261"/>
            <a:ext cx="290511" cy="247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3364708" y="2474120"/>
            <a:ext cx="261938" cy="247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 flipV="1">
            <a:off x="5543552" y="2038350"/>
            <a:ext cx="457198" cy="142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572250" y="1981200"/>
            <a:ext cx="676275" cy="24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4848225" y="2433638"/>
            <a:ext cx="338138" cy="252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524503" y="2438403"/>
            <a:ext cx="304797" cy="276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6975278" y="2469951"/>
            <a:ext cx="279796" cy="247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7658100" y="2486025"/>
            <a:ext cx="304800" cy="295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496949" y="3581401"/>
            <a:ext cx="136995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800" b="1" dirty="0" smtClean="0"/>
              <a:t>ABCD</a:t>
            </a:r>
          </a:p>
          <a:p>
            <a:pPr marL="342900" indent="-342900">
              <a:buAutoNum type="arabicPeriod"/>
            </a:pP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>
              <a:buAutoNum type="arabicPeriod"/>
            </a:pP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>
              <a:buAutoNum type="arabicPeriod"/>
            </a:pPr>
            <a:r>
              <a:rPr lang="en-US" sz="1800" b="1" dirty="0" err="1" smtClean="0"/>
              <a:t>ABcd</a:t>
            </a:r>
            <a:endParaRPr lang="en-US" sz="1800" b="1" dirty="0" smtClean="0"/>
          </a:p>
        </p:txBody>
      </p:sp>
      <p:sp>
        <p:nvSpPr>
          <p:cNvPr id="41" name="Прямоугольник 40"/>
          <p:cNvSpPr/>
          <p:nvPr/>
        </p:nvSpPr>
        <p:spPr>
          <a:xfrm>
            <a:off x="2676524" y="3588693"/>
            <a:ext cx="144780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/>
            <a:r>
              <a:rPr lang="en-US" sz="1800" b="1" dirty="0" smtClean="0"/>
              <a:t>5.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6.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7.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8.      </a:t>
            </a:r>
            <a:r>
              <a:rPr lang="en-US" sz="1800" b="1" dirty="0" err="1" smtClean="0"/>
              <a:t>Abcd</a:t>
            </a:r>
            <a:endParaRPr lang="ru-RU" sz="1800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076450" y="912168"/>
            <a:ext cx="4572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/>
            <a:r>
              <a:rPr lang="en-US" sz="1800" b="1" dirty="0" err="1" smtClean="0"/>
              <a:t>AaBbCcDd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genotipdan</a:t>
            </a:r>
            <a:r>
              <a:rPr lang="en-US" sz="1800" b="1" dirty="0" smtClean="0"/>
              <a:t> 16 </a:t>
            </a:r>
            <a:r>
              <a:rPr lang="en-US" sz="1800" b="1" dirty="0" err="1" smtClean="0"/>
              <a:t>xil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gameta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olinadi</a:t>
            </a:r>
            <a:endParaRPr lang="en-US" sz="1800" b="1" dirty="0" smtClean="0"/>
          </a:p>
        </p:txBody>
      </p:sp>
      <p:sp>
        <p:nvSpPr>
          <p:cNvPr id="43" name="Прямоугольник 42"/>
          <p:cNvSpPr/>
          <p:nvPr/>
        </p:nvSpPr>
        <p:spPr>
          <a:xfrm>
            <a:off x="5002275" y="3619501"/>
            <a:ext cx="13794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/>
            <a:r>
              <a:rPr lang="en-US" sz="1800" b="1" dirty="0" smtClean="0"/>
              <a:t>9. 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10.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11.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12.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</p:txBody>
      </p:sp>
      <p:sp>
        <p:nvSpPr>
          <p:cNvPr id="45" name="Прямоугольник 44"/>
          <p:cNvSpPr/>
          <p:nvPr/>
        </p:nvSpPr>
        <p:spPr>
          <a:xfrm>
            <a:off x="7048499" y="3588693"/>
            <a:ext cx="137160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/>
            <a:r>
              <a:rPr lang="en-US" sz="1800" b="1" dirty="0" smtClean="0"/>
              <a:t>13.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14.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15.      </a:t>
            </a:r>
            <a:r>
              <a:rPr lang="en-US" sz="1800" b="1" dirty="0" err="1" smtClean="0"/>
              <a:t>abcD</a:t>
            </a:r>
            <a:endParaRPr lang="en-US" sz="1800" b="1" dirty="0" smtClean="0"/>
          </a:p>
          <a:p>
            <a:pPr marL="342900" indent="-342900"/>
            <a:r>
              <a:rPr lang="en-US" sz="1800" b="1" dirty="0" smtClean="0"/>
              <a:t>16.      </a:t>
            </a:r>
            <a:r>
              <a:rPr lang="en-US" sz="1800" b="1" dirty="0" err="1" smtClean="0"/>
              <a:t>abcd</a:t>
            </a:r>
            <a:endParaRPr lang="ru-RU" sz="1800" b="1" dirty="0"/>
          </a:p>
        </p:txBody>
      </p:sp>
      <p:sp>
        <p:nvSpPr>
          <p:cNvPr id="53" name="Выноска со стрелкой вниз 52"/>
          <p:cNvSpPr/>
          <p:nvPr/>
        </p:nvSpPr>
        <p:spPr>
          <a:xfrm>
            <a:off x="3667124" y="1276351"/>
            <a:ext cx="1095375" cy="190500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25" y="455866"/>
            <a:ext cx="9020175" cy="307777"/>
          </a:xfrm>
        </p:spPr>
        <p:txBody>
          <a:bodyPr/>
          <a:lstStyle/>
          <a:p>
            <a:pPr algn="ctr"/>
            <a:r>
              <a:rPr lang="en-US" sz="2000" dirty="0" smtClean="0"/>
              <a:t>MONODURAGAY CHATISHTIRISHGA OID MASALALAR YECHISH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7651" y="962027"/>
            <a:ext cx="8639174" cy="13525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sz="2000" b="1" dirty="0" smtClean="0"/>
              <a:t>1-MASALA. </a:t>
            </a:r>
            <a:r>
              <a:rPr lang="en-US" sz="2000" dirty="0" err="1" smtClean="0"/>
              <a:t>Gullarning</a:t>
            </a:r>
            <a:r>
              <a:rPr lang="en-US" sz="2000" dirty="0" smtClean="0"/>
              <a:t>  </a:t>
            </a:r>
            <a:r>
              <a:rPr lang="en-US" sz="2000" dirty="0" err="1" smtClean="0"/>
              <a:t>och</a:t>
            </a:r>
            <a:r>
              <a:rPr lang="en-US" sz="2000" dirty="0" smtClean="0"/>
              <a:t> </a:t>
            </a:r>
            <a:r>
              <a:rPr lang="en-US" sz="2000" dirty="0" err="1" smtClean="0"/>
              <a:t>antotsion</a:t>
            </a:r>
            <a:r>
              <a:rPr lang="en-US" sz="2000" dirty="0" smtClean="0"/>
              <a:t> </a:t>
            </a:r>
            <a:r>
              <a:rPr lang="en-US" sz="2000" dirty="0" err="1" smtClean="0"/>
              <a:t>ranglilik</a:t>
            </a:r>
            <a:r>
              <a:rPr lang="en-US" sz="2000" dirty="0" smtClean="0"/>
              <a:t> </a:t>
            </a:r>
            <a:r>
              <a:rPr lang="en-US" sz="2000" dirty="0" err="1" smtClean="0"/>
              <a:t>Aa</a:t>
            </a:r>
            <a:r>
              <a:rPr lang="en-US" sz="2000" dirty="0" smtClean="0"/>
              <a:t>  </a:t>
            </a:r>
            <a:r>
              <a:rPr lang="en-US" sz="2000" dirty="0" err="1" smtClean="0"/>
              <a:t>bilan</a:t>
            </a:r>
            <a:r>
              <a:rPr lang="en-US" sz="2000" dirty="0" smtClean="0"/>
              <a:t>  </a:t>
            </a:r>
            <a:r>
              <a:rPr lang="en-US" sz="2000" dirty="0" err="1" smtClean="0"/>
              <a:t>ifodalanadi</a:t>
            </a:r>
            <a:r>
              <a:rPr lang="en-US" sz="2000" dirty="0" smtClean="0"/>
              <a:t>. </a:t>
            </a:r>
            <a:r>
              <a:rPr lang="en-US" sz="2000" dirty="0" err="1" smtClean="0"/>
              <a:t>Masala</a:t>
            </a:r>
            <a:r>
              <a:rPr lang="en-US" sz="2000" dirty="0" smtClean="0"/>
              <a:t> </a:t>
            </a:r>
            <a:r>
              <a:rPr lang="en-US" sz="2000" dirty="0" err="1" smtClean="0"/>
              <a:t>sharti</a:t>
            </a:r>
            <a:r>
              <a:rPr lang="en-US" sz="2000" dirty="0" smtClean="0"/>
              <a:t> </a:t>
            </a:r>
            <a:r>
              <a:rPr lang="en-US" sz="2000" dirty="0" err="1" smtClean="0"/>
              <a:t>bo`yicha</a:t>
            </a:r>
            <a:r>
              <a:rPr lang="en-US" sz="2000" dirty="0" smtClean="0"/>
              <a:t>  </a:t>
            </a:r>
            <a:r>
              <a:rPr lang="en-US" sz="2000" dirty="0" err="1" smtClean="0"/>
              <a:t>och</a:t>
            </a:r>
            <a:r>
              <a:rPr lang="en-US" sz="2000" dirty="0" smtClean="0"/>
              <a:t> </a:t>
            </a:r>
            <a:r>
              <a:rPr lang="en-US" sz="2000" dirty="0" err="1" smtClean="0"/>
              <a:t>antotsion</a:t>
            </a:r>
            <a:r>
              <a:rPr lang="en-US" sz="2000" dirty="0" smtClean="0"/>
              <a:t> </a:t>
            </a:r>
            <a:r>
              <a:rPr lang="en-US" sz="2000" dirty="0" err="1" smtClean="0"/>
              <a:t>rangli</a:t>
            </a:r>
            <a:r>
              <a:rPr lang="en-US" sz="2000" dirty="0" smtClean="0"/>
              <a:t> (</a:t>
            </a:r>
            <a:r>
              <a:rPr lang="en-US" sz="2000" dirty="0" err="1" smtClean="0"/>
              <a:t>Aa</a:t>
            </a:r>
            <a:r>
              <a:rPr lang="en-US" sz="2000" dirty="0" smtClean="0"/>
              <a:t>) </a:t>
            </a:r>
            <a:r>
              <a:rPr lang="en-US" sz="2000" dirty="0" err="1" smtClean="0"/>
              <a:t>gullar</a:t>
            </a:r>
            <a:r>
              <a:rPr lang="en-US" sz="2000" dirty="0" smtClean="0"/>
              <a:t> </a:t>
            </a:r>
            <a:r>
              <a:rPr lang="en-US" sz="2000" dirty="0" err="1" smtClean="0"/>
              <a:t>ozaro</a:t>
            </a:r>
            <a:r>
              <a:rPr lang="en-US" sz="2000" dirty="0" smtClean="0"/>
              <a:t> </a:t>
            </a:r>
            <a:r>
              <a:rPr lang="en-US" sz="2000" dirty="0" err="1" smtClean="0"/>
              <a:t>chatishtirilganda</a:t>
            </a:r>
            <a:r>
              <a:rPr lang="en-US" sz="2000" dirty="0" smtClean="0"/>
              <a:t> 680 </a:t>
            </a:r>
            <a:r>
              <a:rPr lang="en-US" sz="2000" dirty="0" err="1" smtClean="0"/>
              <a:t>ta</a:t>
            </a:r>
            <a:r>
              <a:rPr lang="en-US" sz="2000" dirty="0" smtClean="0"/>
              <a:t> </a:t>
            </a:r>
            <a:r>
              <a:rPr lang="en-US" sz="2000" dirty="0" err="1" smtClean="0"/>
              <a:t>o`simlik</a:t>
            </a:r>
            <a:r>
              <a:rPr lang="en-US" sz="2000" dirty="0" smtClean="0"/>
              <a:t> </a:t>
            </a:r>
            <a:r>
              <a:rPr lang="en-US" sz="2000" dirty="0" err="1" smtClean="0"/>
              <a:t>olingan</a:t>
            </a:r>
            <a:r>
              <a:rPr lang="en-US" sz="2000" dirty="0" smtClean="0"/>
              <a:t>. </a:t>
            </a:r>
            <a:r>
              <a:rPr lang="en-US" sz="2000" dirty="0" err="1" smtClean="0"/>
              <a:t>Shundan</a:t>
            </a:r>
            <a:r>
              <a:rPr lang="en-US" sz="2000" dirty="0" smtClean="0"/>
              <a:t> 340 </a:t>
            </a:r>
            <a:r>
              <a:rPr lang="en-US" sz="2000" dirty="0" err="1" smtClean="0"/>
              <a:t>tasi</a:t>
            </a:r>
            <a:r>
              <a:rPr lang="en-US" sz="2000" dirty="0" smtClean="0"/>
              <a:t>  </a:t>
            </a:r>
            <a:r>
              <a:rPr lang="en-US" sz="2000" dirty="0" err="1" smtClean="0"/>
              <a:t>och</a:t>
            </a:r>
            <a:r>
              <a:rPr lang="en-US" sz="2000" dirty="0" smtClean="0"/>
              <a:t> </a:t>
            </a:r>
            <a:r>
              <a:rPr lang="en-US" sz="2000" dirty="0" err="1" smtClean="0"/>
              <a:t>antotsion</a:t>
            </a:r>
            <a:r>
              <a:rPr lang="en-US" sz="2000" dirty="0" smtClean="0"/>
              <a:t> </a:t>
            </a:r>
            <a:r>
              <a:rPr lang="en-US" sz="2000" dirty="0" err="1" smtClean="0"/>
              <a:t>rangli</a:t>
            </a:r>
            <a:r>
              <a:rPr lang="en-US" sz="2000" dirty="0" smtClean="0"/>
              <a:t> </a:t>
            </a:r>
            <a:r>
              <a:rPr lang="en-US" sz="2000" dirty="0" err="1" smtClean="0"/>
              <a:t>ekanligi</a:t>
            </a:r>
            <a:r>
              <a:rPr lang="en-US" sz="2000" dirty="0" smtClean="0"/>
              <a:t> </a:t>
            </a:r>
            <a:r>
              <a:rPr lang="en-US" sz="2000" dirty="0" err="1" smtClean="0"/>
              <a:t>aniq</a:t>
            </a:r>
            <a:r>
              <a:rPr lang="en-US" sz="2000" dirty="0" smtClean="0"/>
              <a:t> </a:t>
            </a:r>
            <a:r>
              <a:rPr lang="en-US" sz="2000" dirty="0" err="1" smtClean="0"/>
              <a:t>berilgan</a:t>
            </a:r>
            <a:r>
              <a:rPr lang="en-US" sz="2000" dirty="0" smtClean="0"/>
              <a:t>. </a:t>
            </a:r>
            <a:r>
              <a:rPr lang="en-US" sz="2000" dirty="0" err="1" smtClean="0"/>
              <a:t>Qolgan</a:t>
            </a:r>
            <a:r>
              <a:rPr lang="en-US" sz="2000" dirty="0" smtClean="0"/>
              <a:t> </a:t>
            </a:r>
            <a:r>
              <a:rPr lang="en-US" sz="2000" dirty="0" err="1" smtClean="0"/>
              <a:t>qanchasi</a:t>
            </a:r>
            <a:r>
              <a:rPr lang="en-US" sz="2000" dirty="0" smtClean="0"/>
              <a:t> </a:t>
            </a:r>
            <a:r>
              <a:rPr lang="en-US" sz="2000" dirty="0" err="1" smtClean="0"/>
              <a:t>yashil</a:t>
            </a:r>
            <a:r>
              <a:rPr lang="en-US" sz="2000" dirty="0" smtClean="0"/>
              <a:t> </a:t>
            </a:r>
            <a:r>
              <a:rPr lang="en-US" sz="2000" dirty="0" err="1" smtClean="0"/>
              <a:t>rangli</a:t>
            </a:r>
            <a:r>
              <a:rPr lang="en-US" sz="2000" dirty="0" smtClean="0"/>
              <a:t> </a:t>
            </a:r>
            <a:r>
              <a:rPr lang="en-US" sz="2000" dirty="0" err="1" smtClean="0"/>
              <a:t>ekanligini</a:t>
            </a:r>
            <a:r>
              <a:rPr lang="en-US" sz="2000" dirty="0" smtClean="0"/>
              <a:t>  </a:t>
            </a:r>
            <a:r>
              <a:rPr lang="en-US" sz="2000" dirty="0" err="1" smtClean="0"/>
              <a:t>aniqlang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pPr lvl="0" algn="just"/>
            <a:endParaRPr lang="ru-RU" sz="1800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6224" y="3848101"/>
            <a:ext cx="8629651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3-MASALA.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Tovuqlarda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patning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rangi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genotip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ifodalanadi.Kulrang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andaluz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tovuqlari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qora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ranglilik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ranglilari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ifodalanadi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7650" y="2422178"/>
            <a:ext cx="862965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2-MASALA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.Ipak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qurti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lichinkalarining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yo`l-yo`lligi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(A)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rang  (a)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lichinka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ustidan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dominantlik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Yo`l-yo`l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geterozigotali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qurtdan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kapalak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rangli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qurtdan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erkak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kapalak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chatishtiriladi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F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bo`g`inning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fenotipi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genotipini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toping?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543" y="342977"/>
            <a:ext cx="8190071" cy="430887"/>
          </a:xfrm>
        </p:spPr>
        <p:txBody>
          <a:bodyPr/>
          <a:lstStyle/>
          <a:p>
            <a:pPr algn="ctr"/>
            <a:r>
              <a:rPr lang="en-US" sz="2800" dirty="0" smtClean="0"/>
              <a:t>1-MASALANI YECHISH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9075" y="876300"/>
            <a:ext cx="8763000" cy="3905249"/>
          </a:xfrm>
        </p:spPr>
        <p:txBody>
          <a:bodyPr/>
          <a:lstStyle/>
          <a:p>
            <a:r>
              <a:rPr lang="en-US" sz="1400" dirty="0" smtClean="0"/>
              <a:t>1.        </a:t>
            </a:r>
            <a:r>
              <a:rPr lang="en-US" sz="1400" b="1" dirty="0" smtClean="0"/>
              <a:t>BERILGAN:</a:t>
            </a:r>
            <a:endParaRPr lang="ru-RU" sz="1400" dirty="0" smtClean="0"/>
          </a:p>
          <a:p>
            <a:r>
              <a:rPr lang="en-US" sz="1400" dirty="0" smtClean="0"/>
              <a:t>                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antotsion</a:t>
            </a:r>
            <a:r>
              <a:rPr lang="en-US" sz="1400" dirty="0" smtClean="0"/>
              <a:t>                     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antotsion</a:t>
            </a:r>
            <a:endParaRPr lang="ru-RU" sz="1400" dirty="0" smtClean="0"/>
          </a:p>
          <a:p>
            <a:r>
              <a:rPr lang="en-US" sz="1400" b="1" dirty="0" smtClean="0"/>
              <a:t>      P             ♀</a:t>
            </a:r>
            <a:r>
              <a:rPr lang="en-US" sz="1400" b="1" dirty="0" err="1" smtClean="0"/>
              <a:t>Aa</a:t>
            </a:r>
            <a:r>
              <a:rPr lang="en-US" sz="1400" b="1" dirty="0" smtClean="0"/>
              <a:t>                 x              ♂</a:t>
            </a:r>
            <a:r>
              <a:rPr lang="en-US" sz="1400" b="1" dirty="0" err="1" smtClean="0"/>
              <a:t>Aa</a:t>
            </a:r>
            <a:endParaRPr lang="ru-RU" sz="1400" dirty="0" smtClean="0"/>
          </a:p>
          <a:p>
            <a:r>
              <a:rPr lang="en-US" sz="1400" dirty="0" smtClean="0"/>
              <a:t>                (</a:t>
            </a:r>
            <a:r>
              <a:rPr lang="en-US" sz="1400" dirty="0" err="1" smtClean="0"/>
              <a:t>geterozigotali</a:t>
            </a:r>
            <a:r>
              <a:rPr lang="en-US" sz="1400" dirty="0" smtClean="0"/>
              <a:t>)                 (</a:t>
            </a:r>
            <a:r>
              <a:rPr lang="en-US" sz="1400" dirty="0" err="1" smtClean="0"/>
              <a:t>geterozigotali</a:t>
            </a:r>
            <a:r>
              <a:rPr lang="en-US" sz="1400" dirty="0" smtClean="0"/>
              <a:t>)</a:t>
            </a:r>
            <a:endParaRPr lang="ru-RU" sz="1400" dirty="0" smtClean="0"/>
          </a:p>
          <a:p>
            <a:r>
              <a:rPr lang="en-US" sz="1400" dirty="0" err="1" smtClean="0"/>
              <a:t>Gametalar</a:t>
            </a:r>
            <a:r>
              <a:rPr lang="en-US" sz="1400" dirty="0" smtClean="0"/>
              <a:t>  </a:t>
            </a:r>
            <a:r>
              <a:rPr lang="en-US" sz="1400" dirty="0" err="1" smtClean="0"/>
              <a:t>olinadi</a:t>
            </a:r>
            <a:r>
              <a:rPr lang="en-US" sz="1400" dirty="0" smtClean="0"/>
              <a:t>  </a:t>
            </a:r>
            <a:r>
              <a:rPr lang="en-US" sz="1400" dirty="0" err="1" smtClean="0"/>
              <a:t>va</a:t>
            </a:r>
            <a:r>
              <a:rPr lang="en-US" sz="1400" dirty="0" smtClean="0"/>
              <a:t>  </a:t>
            </a:r>
            <a:r>
              <a:rPr lang="en-US" sz="1400" dirty="0" err="1" smtClean="0"/>
              <a:t>mazkur</a:t>
            </a:r>
            <a:r>
              <a:rPr lang="en-US" sz="1400" dirty="0" smtClean="0"/>
              <a:t> </a:t>
            </a:r>
            <a:r>
              <a:rPr lang="en-US" sz="1400" dirty="0" err="1" smtClean="0"/>
              <a:t>gametalar</a:t>
            </a:r>
            <a:r>
              <a:rPr lang="en-US" sz="1400" dirty="0" smtClean="0"/>
              <a:t>  </a:t>
            </a:r>
            <a:r>
              <a:rPr lang="en-US" sz="1400" dirty="0" err="1" smtClean="0"/>
              <a:t>o`zaro</a:t>
            </a:r>
            <a:r>
              <a:rPr lang="en-US" sz="1400" dirty="0" smtClean="0"/>
              <a:t>  </a:t>
            </a:r>
            <a:r>
              <a:rPr lang="en-US" sz="1400" dirty="0" err="1" smtClean="0"/>
              <a:t>chatishtirilib</a:t>
            </a:r>
            <a:r>
              <a:rPr lang="en-US" sz="1400" dirty="0" smtClean="0"/>
              <a:t>  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(</a:t>
            </a:r>
            <a:r>
              <a:rPr lang="en-US" sz="1400" dirty="0" err="1" smtClean="0"/>
              <a:t>birinchi</a:t>
            </a:r>
            <a:r>
              <a:rPr lang="en-US" sz="1400" dirty="0" smtClean="0"/>
              <a:t> </a:t>
            </a:r>
            <a:r>
              <a:rPr lang="en-US" sz="1400" dirty="0" err="1" smtClean="0"/>
              <a:t>avlod</a:t>
            </a:r>
            <a:r>
              <a:rPr lang="en-US" sz="1400" dirty="0" smtClean="0"/>
              <a:t>) </a:t>
            </a:r>
            <a:r>
              <a:rPr lang="en-US" sz="1400" dirty="0" err="1" smtClean="0"/>
              <a:t>duragaylarini</a:t>
            </a:r>
            <a:r>
              <a:rPr lang="en-US" sz="1400" dirty="0" smtClean="0"/>
              <a:t> </a:t>
            </a:r>
            <a:r>
              <a:rPr lang="en-US" sz="1400" dirty="0" err="1" smtClean="0"/>
              <a:t>hosil</a:t>
            </a:r>
            <a:r>
              <a:rPr lang="en-US" sz="1400" dirty="0" smtClean="0"/>
              <a:t> </a:t>
            </a:r>
            <a:r>
              <a:rPr lang="en-US" sz="1400" dirty="0" err="1" smtClean="0"/>
              <a:t>qilinadi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r>
              <a:rPr lang="en-US" sz="1400" b="1" dirty="0" smtClean="0"/>
              <a:t>        YECHISH:</a:t>
            </a:r>
            <a:endParaRPr lang="ru-RU" sz="1400" dirty="0" smtClean="0"/>
          </a:p>
          <a:p>
            <a:r>
              <a:rPr lang="en-US" sz="1400" b="1" dirty="0" smtClean="0"/>
              <a:t>                              ♀</a:t>
            </a:r>
            <a:r>
              <a:rPr lang="en-US" sz="1400" b="1" dirty="0" err="1" smtClean="0"/>
              <a:t>Aa</a:t>
            </a:r>
            <a:r>
              <a:rPr lang="en-US" sz="1400" b="1" dirty="0" smtClean="0"/>
              <a:t>               x               ♂</a:t>
            </a:r>
            <a:r>
              <a:rPr lang="en-US" sz="1400" b="1" dirty="0" err="1" smtClean="0"/>
              <a:t>Aa</a:t>
            </a:r>
            <a:endParaRPr lang="ru-RU" sz="1400" dirty="0" smtClean="0"/>
          </a:p>
          <a:p>
            <a:r>
              <a:rPr lang="en-US" sz="1400" b="1" dirty="0" smtClean="0"/>
              <a:t>                               A   </a:t>
            </a:r>
            <a:r>
              <a:rPr lang="en-US" sz="1400" b="1" dirty="0" err="1" smtClean="0"/>
              <a:t>a</a:t>
            </a:r>
            <a:r>
              <a:rPr lang="en-US" sz="1400" b="1" dirty="0" smtClean="0"/>
              <a:t>                                 </a:t>
            </a:r>
            <a:r>
              <a:rPr lang="en-US" sz="1400" b="1" dirty="0" err="1" smtClean="0"/>
              <a:t>A</a:t>
            </a:r>
            <a:r>
              <a:rPr lang="en-US" sz="1400" b="1" dirty="0" smtClean="0"/>
              <a:t>   </a:t>
            </a:r>
            <a:r>
              <a:rPr lang="en-US" sz="1400" b="1" dirty="0" err="1" smtClean="0"/>
              <a:t>a</a:t>
            </a:r>
            <a:endParaRPr lang="ru-RU" sz="1400" dirty="0" smtClean="0"/>
          </a:p>
          <a:p>
            <a:r>
              <a:rPr lang="en-US" sz="1400" dirty="0" smtClean="0"/>
              <a:t>                                 AA  , </a:t>
            </a:r>
            <a:r>
              <a:rPr lang="en-US" sz="1400" dirty="0" err="1" smtClean="0"/>
              <a:t>Aa</a:t>
            </a:r>
            <a:r>
              <a:rPr lang="en-US" sz="1400" dirty="0" smtClean="0"/>
              <a:t> , </a:t>
            </a:r>
            <a:r>
              <a:rPr lang="en-US" sz="1400" dirty="0" err="1" smtClean="0"/>
              <a:t>Aa</a:t>
            </a:r>
            <a:r>
              <a:rPr lang="en-US" sz="1400" dirty="0" smtClean="0"/>
              <a:t> , </a:t>
            </a:r>
            <a:r>
              <a:rPr lang="en-US" sz="1400" dirty="0" err="1" smtClean="0"/>
              <a:t>aa</a:t>
            </a:r>
            <a:r>
              <a:rPr lang="en-US" sz="1400" dirty="0" smtClean="0"/>
              <a:t> </a:t>
            </a:r>
          </a:p>
          <a:p>
            <a:r>
              <a:rPr lang="en-US" sz="1400" dirty="0" smtClean="0"/>
              <a:t>    AA -170 </a:t>
            </a:r>
            <a:r>
              <a:rPr lang="en-US" sz="1400" dirty="0" err="1" smtClean="0"/>
              <a:t>ta</a:t>
            </a:r>
            <a:endParaRPr lang="ru-RU" sz="1400" dirty="0" smtClean="0"/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Aa</a:t>
            </a:r>
            <a:r>
              <a:rPr lang="en-US" sz="1400" dirty="0" smtClean="0"/>
              <a:t> -170ta</a:t>
            </a:r>
            <a:endParaRPr lang="ru-RU" sz="1400" dirty="0" smtClean="0"/>
          </a:p>
          <a:p>
            <a:r>
              <a:rPr lang="en-US" sz="1400" dirty="0" smtClean="0"/>
              <a:t>    </a:t>
            </a:r>
            <a:r>
              <a:rPr lang="en-US" sz="1400" dirty="0" err="1" smtClean="0"/>
              <a:t>Aa</a:t>
            </a:r>
            <a:r>
              <a:rPr lang="en-US" sz="1400" dirty="0" smtClean="0"/>
              <a:t> -170ta</a:t>
            </a:r>
            <a:endParaRPr lang="ru-RU" sz="1400" dirty="0" smtClean="0"/>
          </a:p>
          <a:p>
            <a:r>
              <a:rPr lang="en-US" sz="1400" dirty="0" smtClean="0"/>
              <a:t>    </a:t>
            </a:r>
            <a:r>
              <a:rPr lang="en-US" sz="1400" dirty="0" err="1" smtClean="0"/>
              <a:t>aa</a:t>
            </a:r>
            <a:r>
              <a:rPr lang="en-US" sz="1400" dirty="0" smtClean="0"/>
              <a:t> -170ta                          640:4=170 .   170*1=170,   170*2=340ta</a:t>
            </a:r>
            <a:endParaRPr lang="ru-RU" sz="1400" dirty="0" smtClean="0"/>
          </a:p>
          <a:p>
            <a:r>
              <a:rPr lang="en-US" sz="1400" b="1" dirty="0" smtClean="0"/>
              <a:t>   IZOH:  </a:t>
            </a:r>
            <a:r>
              <a:rPr lang="en-US" sz="1400" dirty="0" err="1" smtClean="0"/>
              <a:t>Genotip</a:t>
            </a:r>
            <a:r>
              <a:rPr lang="en-US" sz="1400" dirty="0" smtClean="0"/>
              <a:t> </a:t>
            </a:r>
            <a:r>
              <a:rPr lang="en-US" sz="1400" dirty="0" err="1" smtClean="0"/>
              <a:t>bo`yicha</a:t>
            </a:r>
            <a:r>
              <a:rPr lang="en-US" sz="1400" dirty="0" smtClean="0"/>
              <a:t> 1:2:1  </a:t>
            </a:r>
            <a:r>
              <a:rPr lang="en-US" sz="1400" dirty="0" err="1" smtClean="0"/>
              <a:t>ya`ni</a:t>
            </a:r>
            <a:r>
              <a:rPr lang="en-US" sz="1400" dirty="0" smtClean="0"/>
              <a:t>  1ta AA,  2ta </a:t>
            </a:r>
            <a:r>
              <a:rPr lang="en-US" sz="1400" dirty="0" err="1" smtClean="0"/>
              <a:t>Aa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1 </a:t>
            </a:r>
            <a:r>
              <a:rPr lang="en-US" sz="1400" dirty="0" err="1" smtClean="0"/>
              <a:t>ta</a:t>
            </a:r>
            <a:r>
              <a:rPr lang="en-US" sz="1400" dirty="0" smtClean="0"/>
              <a:t> </a:t>
            </a:r>
            <a:r>
              <a:rPr lang="en-US" sz="1400" dirty="0" err="1" smtClean="0"/>
              <a:t>aa</a:t>
            </a:r>
            <a:r>
              <a:rPr lang="en-US" sz="1400" dirty="0" smtClean="0"/>
              <a:t>  </a:t>
            </a:r>
            <a:r>
              <a:rPr lang="en-US" sz="1400" dirty="0" err="1" smtClean="0"/>
              <a:t>organizmlar</a:t>
            </a:r>
            <a:r>
              <a:rPr lang="en-US" sz="1400" dirty="0" smtClean="0"/>
              <a:t>. </a:t>
            </a:r>
            <a:r>
              <a:rPr lang="en-US" sz="1400" dirty="0" err="1" smtClean="0"/>
              <a:t>Fenotip</a:t>
            </a:r>
            <a:r>
              <a:rPr lang="en-US" sz="1400" dirty="0" smtClean="0"/>
              <a:t> </a:t>
            </a:r>
            <a:r>
              <a:rPr lang="en-US" sz="1400" dirty="0" err="1" smtClean="0"/>
              <a:t>bo`yicha</a:t>
            </a:r>
            <a:r>
              <a:rPr lang="en-US" sz="1400" dirty="0" smtClean="0"/>
              <a:t> 1:2:1 </a:t>
            </a:r>
            <a:r>
              <a:rPr lang="en-US" sz="1400" dirty="0" err="1" smtClean="0"/>
              <a:t>nisbatta</a:t>
            </a:r>
            <a:r>
              <a:rPr lang="en-US" sz="1400" dirty="0" smtClean="0"/>
              <a:t>     </a:t>
            </a:r>
            <a:r>
              <a:rPr lang="en-US" sz="1400" dirty="0" err="1" smtClean="0"/>
              <a:t>ya`ni</a:t>
            </a:r>
            <a:r>
              <a:rPr lang="en-US" sz="1400" dirty="0" smtClean="0"/>
              <a:t> 170 </a:t>
            </a:r>
            <a:r>
              <a:rPr lang="en-US" sz="1400" dirty="0" err="1" smtClean="0"/>
              <a:t>ta</a:t>
            </a:r>
            <a:r>
              <a:rPr lang="en-US" sz="1400" dirty="0" smtClean="0"/>
              <a:t> </a:t>
            </a:r>
            <a:r>
              <a:rPr lang="en-US" sz="1400" dirty="0" err="1" smtClean="0"/>
              <a:t>antotsion</a:t>
            </a:r>
            <a:r>
              <a:rPr lang="en-US" sz="1400" dirty="0" smtClean="0"/>
              <a:t> </a:t>
            </a:r>
            <a:r>
              <a:rPr lang="en-US" sz="1400" dirty="0" err="1" smtClean="0"/>
              <a:t>rangli</a:t>
            </a:r>
            <a:r>
              <a:rPr lang="en-US" sz="1400" dirty="0" smtClean="0"/>
              <a:t>, 340 </a:t>
            </a:r>
            <a:r>
              <a:rPr lang="en-US" sz="1400" dirty="0" err="1" smtClean="0"/>
              <a:t>ta</a:t>
            </a:r>
            <a:r>
              <a:rPr lang="en-US" sz="1400" dirty="0" smtClean="0"/>
              <a:t> </a:t>
            </a:r>
            <a:r>
              <a:rPr lang="en-US" sz="1400" dirty="0" err="1" smtClean="0"/>
              <a:t>och</a:t>
            </a:r>
            <a:r>
              <a:rPr lang="en-US" sz="1400" dirty="0" smtClean="0"/>
              <a:t> </a:t>
            </a:r>
            <a:r>
              <a:rPr lang="en-US" sz="1400" dirty="0" err="1" smtClean="0"/>
              <a:t>antotsion</a:t>
            </a:r>
            <a:r>
              <a:rPr lang="en-US" sz="1400" dirty="0" smtClean="0"/>
              <a:t> </a:t>
            </a:r>
            <a:r>
              <a:rPr lang="en-US" sz="1400" dirty="0" err="1" smtClean="0"/>
              <a:t>rangli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170 </a:t>
            </a:r>
            <a:r>
              <a:rPr lang="en-US" sz="1400" dirty="0" err="1" smtClean="0"/>
              <a:t>ta</a:t>
            </a:r>
            <a:r>
              <a:rPr lang="en-US" sz="1400" dirty="0" smtClean="0"/>
              <a:t> </a:t>
            </a:r>
            <a:r>
              <a:rPr lang="en-US" sz="1400" dirty="0" err="1" smtClean="0"/>
              <a:t>yashil</a:t>
            </a:r>
            <a:r>
              <a:rPr lang="en-US" sz="1400" dirty="0" smtClean="0"/>
              <a:t> </a:t>
            </a:r>
            <a:r>
              <a:rPr lang="en-US" sz="1400" dirty="0" err="1" smtClean="0"/>
              <a:t>rangli</a:t>
            </a:r>
            <a:r>
              <a:rPr lang="en-US" sz="1400" dirty="0" smtClean="0"/>
              <a:t> </a:t>
            </a:r>
            <a:r>
              <a:rPr lang="en-US" sz="1400" dirty="0" err="1" smtClean="0"/>
              <a:t>o`simliklar</a:t>
            </a:r>
            <a:r>
              <a:rPr lang="en-US" sz="1400" dirty="0" smtClean="0"/>
              <a:t>  </a:t>
            </a:r>
            <a:r>
              <a:rPr lang="en-US" sz="1400" dirty="0" err="1" smtClean="0"/>
              <a:t>hosil</a:t>
            </a:r>
            <a:r>
              <a:rPr lang="en-US" sz="1400" dirty="0" smtClean="0"/>
              <a:t> </a:t>
            </a:r>
            <a:r>
              <a:rPr lang="en-US" sz="1400" dirty="0" err="1" smtClean="0"/>
              <a:t>bo`ladi</a:t>
            </a:r>
            <a:r>
              <a:rPr lang="en-US" sz="1400" dirty="0" smtClean="0"/>
              <a:t>.</a:t>
            </a:r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7907306-38FF-47B8-A409-3808603267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2550" y="968580"/>
            <a:ext cx="8467600" cy="15174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580" tIns="34290" rIns="68580" bIns="34290">
            <a:normAutofit lnSpcReduction="10000"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1-MASALA.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Odamning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eshitish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noallel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dominant 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genlarning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o’zaro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ta’siri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belgilanadi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(D-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chig’anoq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rivojlanishi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E-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eshitish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rivojlanishi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ikkala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dominant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genlarga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organizmlar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eshitadi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Normal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eshitadigan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ota-onadan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sog’lom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farzandlar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qatorda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farzandlar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tug’ildi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Ota-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genotipini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toping. 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2899" y="2638425"/>
            <a:ext cx="844867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2-MASALA.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Qora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AAvv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kulrang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aaVV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donli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o’simliklari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chatishtirilib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en-US" sz="1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qora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donli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o’simliklar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olingan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Birinchi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ikkinchi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avlod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o’simliklari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genotipi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fenotipini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aniqlang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Tajribaning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mohiyatini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izohlang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425" y="3695700"/>
            <a:ext cx="84582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3-MASALA.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Quloq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Baron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quyon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quloq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kalta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chatishtirilgan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duragaylarining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quloq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uzunligini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toping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9023" y="334710"/>
            <a:ext cx="87717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DIDURAGAY CHATISHTIRISHGA OID MASALALAR YECHISH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8595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3907</TotalTime>
  <Words>1123</Words>
  <Application>Microsoft Office PowerPoint</Application>
  <PresentationFormat>Экран (16:9)</PresentationFormat>
  <Paragraphs>147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Open Sans</vt:lpstr>
      <vt:lpstr>Open Sans Light</vt:lpstr>
      <vt:lpstr>Times New Roman</vt:lpstr>
      <vt:lpstr>Wingdings</vt:lpstr>
      <vt:lpstr>1_Office Theme</vt:lpstr>
      <vt:lpstr>Office Theme</vt:lpstr>
      <vt:lpstr>Fandagi yangiliklar, fanni o'qitishning  dolzarb  masalalari moduli </vt:lpstr>
      <vt:lpstr>GENETIK  TAYANCH TUSHUNCHALAR</vt:lpstr>
      <vt:lpstr>GENETIK  TAYANCH TUSHUNCHALAR</vt:lpstr>
      <vt:lpstr>GENETIK  TAYANCH TUSHUNCHALAR</vt:lpstr>
      <vt:lpstr>GENETIK  TAYANCH TUSHUNCHALAR</vt:lpstr>
      <vt:lpstr>GAMETA OLISH USULI</vt:lpstr>
      <vt:lpstr>MONODURAGAY CHATISHTIRISHGA OID MASALALAR YECHISH</vt:lpstr>
      <vt:lpstr>1-MASALANI YECHISH</vt:lpstr>
      <vt:lpstr>Презентация PowerPoint</vt:lpstr>
      <vt:lpstr>1-MASALANI YECHISH</vt:lpstr>
      <vt:lpstr>Birikkan holda irsiylanishga doir masala yechish   </vt:lpstr>
      <vt:lpstr>Презентация PowerPoint</vt:lpstr>
      <vt:lpstr>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User</cp:lastModifiedBy>
  <cp:revision>370</cp:revision>
  <dcterms:created xsi:type="dcterms:W3CDTF">2020-04-11T16:25:36Z</dcterms:created>
  <dcterms:modified xsi:type="dcterms:W3CDTF">2023-08-03T20:48:19Z</dcterms:modified>
</cp:coreProperties>
</file>